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6" r:id="rId3"/>
    <p:sldId id="268" r:id="rId4"/>
    <p:sldId id="269" r:id="rId5"/>
    <p:sldId id="271" r:id="rId6"/>
    <p:sldId id="275" r:id="rId7"/>
    <p:sldId id="277" r:id="rId8"/>
    <p:sldId id="278" r:id="rId9"/>
    <p:sldId id="272" r:id="rId10"/>
    <p:sldId id="273" r:id="rId11"/>
    <p:sldId id="274" r:id="rId12"/>
    <p:sldId id="256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7" r:id="rId22"/>
  </p:sldIdLst>
  <p:sldSz cx="10693400" cy="7556500"/>
  <p:notesSz cx="10693400" cy="75565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F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666" y="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2515"/>
            <a:ext cx="9089390" cy="15868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1640"/>
            <a:ext cx="7485380" cy="18891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910"/>
              </a:lnSpc>
            </a:pPr>
            <a:r>
              <a:rPr spc="-5" dirty="0"/>
              <a:t>Resource provided by</a:t>
            </a:r>
            <a:r>
              <a:rPr spc="-75" dirty="0"/>
              <a:t> </a:t>
            </a:r>
            <a:r>
              <a:rPr spc="-5" dirty="0"/>
              <a:t>www.mylearning.org</a:t>
            </a:r>
          </a:p>
          <a:p>
            <a:pPr marL="12700">
              <a:lnSpc>
                <a:spcPct val="100000"/>
              </a:lnSpc>
            </a:pPr>
            <a:r>
              <a:rPr dirty="0"/>
              <a:t>© </a:t>
            </a:r>
            <a:r>
              <a:rPr spc="-5" dirty="0"/>
              <a:t>Harris </a:t>
            </a:r>
            <a:r>
              <a:rPr dirty="0"/>
              <a:t>Museum &amp; Art</a:t>
            </a:r>
            <a:r>
              <a:rPr spc="-90" dirty="0"/>
              <a:t> </a:t>
            </a:r>
            <a:r>
              <a:rPr dirty="0"/>
              <a:t>Gallery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1/25/2018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910"/>
              </a:lnSpc>
            </a:pPr>
            <a:r>
              <a:rPr spc="-5" dirty="0"/>
              <a:t>Resource provided by</a:t>
            </a:r>
            <a:r>
              <a:rPr spc="-75" dirty="0"/>
              <a:t> </a:t>
            </a:r>
            <a:r>
              <a:rPr spc="-5" dirty="0"/>
              <a:t>www.mylearning.org</a:t>
            </a:r>
          </a:p>
          <a:p>
            <a:pPr marL="12700">
              <a:lnSpc>
                <a:spcPct val="100000"/>
              </a:lnSpc>
            </a:pPr>
            <a:r>
              <a:rPr dirty="0"/>
              <a:t>© </a:t>
            </a:r>
            <a:r>
              <a:rPr spc="-5" dirty="0"/>
              <a:t>Harris </a:t>
            </a:r>
            <a:r>
              <a:rPr dirty="0"/>
              <a:t>Museum &amp; Art</a:t>
            </a:r>
            <a:r>
              <a:rPr spc="-90" dirty="0"/>
              <a:t> </a:t>
            </a:r>
            <a:r>
              <a:rPr dirty="0"/>
              <a:t>Gallery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1/25/2018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7995"/>
            <a:ext cx="4651629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7995"/>
            <a:ext cx="4651629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910"/>
              </a:lnSpc>
            </a:pPr>
            <a:r>
              <a:rPr spc="-5" dirty="0"/>
              <a:t>Resource provided by</a:t>
            </a:r>
            <a:r>
              <a:rPr spc="-75" dirty="0"/>
              <a:t> </a:t>
            </a:r>
            <a:r>
              <a:rPr spc="-5" dirty="0"/>
              <a:t>www.mylearning.org</a:t>
            </a:r>
          </a:p>
          <a:p>
            <a:pPr marL="12700">
              <a:lnSpc>
                <a:spcPct val="100000"/>
              </a:lnSpc>
            </a:pPr>
            <a:r>
              <a:rPr dirty="0"/>
              <a:t>© </a:t>
            </a:r>
            <a:r>
              <a:rPr spc="-5" dirty="0"/>
              <a:t>Harris </a:t>
            </a:r>
            <a:r>
              <a:rPr dirty="0"/>
              <a:t>Museum &amp; Art</a:t>
            </a:r>
            <a:r>
              <a:rPr spc="-90" dirty="0"/>
              <a:t> </a:t>
            </a:r>
            <a:r>
              <a:rPr dirty="0"/>
              <a:t>Gallery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1/25/2018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910"/>
              </a:lnSpc>
            </a:pPr>
            <a:r>
              <a:rPr spc="-5" dirty="0"/>
              <a:t>Resource provided by</a:t>
            </a:r>
            <a:r>
              <a:rPr spc="-75" dirty="0"/>
              <a:t> </a:t>
            </a:r>
            <a:r>
              <a:rPr spc="-5" dirty="0"/>
              <a:t>www.mylearning.org</a:t>
            </a:r>
          </a:p>
          <a:p>
            <a:pPr marL="12700">
              <a:lnSpc>
                <a:spcPct val="100000"/>
              </a:lnSpc>
            </a:pPr>
            <a:r>
              <a:rPr dirty="0"/>
              <a:t>© </a:t>
            </a:r>
            <a:r>
              <a:rPr spc="-5" dirty="0"/>
              <a:t>Harris </a:t>
            </a:r>
            <a:r>
              <a:rPr dirty="0"/>
              <a:t>Museum &amp; Art</a:t>
            </a:r>
            <a:r>
              <a:rPr spc="-90" dirty="0"/>
              <a:t> </a:t>
            </a:r>
            <a:r>
              <a:rPr dirty="0"/>
              <a:t>Gallery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1/25/2018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910"/>
              </a:lnSpc>
            </a:pPr>
            <a:r>
              <a:rPr spc="-5" dirty="0"/>
              <a:t>Resource provided by</a:t>
            </a:r>
            <a:r>
              <a:rPr spc="-75" dirty="0"/>
              <a:t> </a:t>
            </a:r>
            <a:r>
              <a:rPr spc="-5" dirty="0"/>
              <a:t>www.mylearning.org</a:t>
            </a:r>
          </a:p>
          <a:p>
            <a:pPr marL="12700">
              <a:lnSpc>
                <a:spcPct val="100000"/>
              </a:lnSpc>
            </a:pPr>
            <a:r>
              <a:rPr dirty="0"/>
              <a:t>© </a:t>
            </a:r>
            <a:r>
              <a:rPr spc="-5" dirty="0"/>
              <a:t>Harris </a:t>
            </a:r>
            <a:r>
              <a:rPr dirty="0"/>
              <a:t>Museum &amp; Art</a:t>
            </a:r>
            <a:r>
              <a:rPr spc="-90" dirty="0"/>
              <a:t> </a:t>
            </a:r>
            <a:r>
              <a:rPr dirty="0"/>
              <a:t>Gallery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1/25/2018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4670" y="302260"/>
            <a:ext cx="9624060" cy="1209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7995"/>
            <a:ext cx="9624060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901700" y="7084485"/>
            <a:ext cx="1962150" cy="248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910"/>
              </a:lnSpc>
            </a:pPr>
            <a:r>
              <a:rPr spc="-5" dirty="0"/>
              <a:t>Resource provided by</a:t>
            </a:r>
            <a:r>
              <a:rPr spc="-75" dirty="0"/>
              <a:t> </a:t>
            </a:r>
            <a:r>
              <a:rPr spc="-5" dirty="0"/>
              <a:t>www.mylearning.org</a:t>
            </a:r>
          </a:p>
          <a:p>
            <a:pPr marL="12700">
              <a:lnSpc>
                <a:spcPct val="100000"/>
              </a:lnSpc>
            </a:pPr>
            <a:r>
              <a:rPr dirty="0"/>
              <a:t>© </a:t>
            </a:r>
            <a:r>
              <a:rPr spc="-5" dirty="0"/>
              <a:t>Harris </a:t>
            </a:r>
            <a:r>
              <a:rPr dirty="0"/>
              <a:t>Museum &amp; Art</a:t>
            </a:r>
            <a:r>
              <a:rPr spc="-90" dirty="0"/>
              <a:t> </a:t>
            </a:r>
            <a:r>
              <a:rPr dirty="0"/>
              <a:t>Gallery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27545"/>
            <a:ext cx="2459482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1/25/2018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27545"/>
            <a:ext cx="2459482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learning.org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learning.org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learning.org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learning.org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learning.org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learning.org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learning.org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learning.org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learning.org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hyperlink" Target="http://www.harrismuseum.org.uk/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F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49107" y="684457"/>
            <a:ext cx="10624007" cy="7672938"/>
            <a:chOff x="308638" y="621187"/>
            <a:chExt cx="9641956" cy="6963675"/>
          </a:xfrm>
        </p:grpSpPr>
        <p:grpSp>
          <p:nvGrpSpPr>
            <p:cNvPr id="3" name="Group 2"/>
            <p:cNvGrpSpPr/>
            <p:nvPr/>
          </p:nvGrpSpPr>
          <p:grpSpPr>
            <a:xfrm>
              <a:off x="308638" y="621187"/>
              <a:ext cx="8646964" cy="5306869"/>
              <a:chOff x="308638" y="621187"/>
              <a:chExt cx="8646964" cy="5306869"/>
            </a:xfrm>
          </p:grpSpPr>
          <p:sp>
            <p:nvSpPr>
              <p:cNvPr id="34" name="Hexagon 33"/>
              <p:cNvSpPr/>
              <p:nvPr/>
            </p:nvSpPr>
            <p:spPr>
              <a:xfrm>
                <a:off x="6759443" y="4452920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983" dirty="0"/>
                  <a:t>  </a:t>
                </a:r>
              </a:p>
            </p:txBody>
          </p:sp>
          <p:sp>
            <p:nvSpPr>
              <p:cNvPr id="37" name="Hexagon 36"/>
              <p:cNvSpPr/>
              <p:nvPr/>
            </p:nvSpPr>
            <p:spPr>
              <a:xfrm>
                <a:off x="3789411" y="2805548"/>
                <a:ext cx="1711158" cy="1475136"/>
              </a:xfrm>
              <a:prstGeom prst="hexagon">
                <a:avLst/>
              </a:prstGeom>
              <a:noFill/>
              <a:ln w="38100">
                <a:solidFill>
                  <a:srgbClr val="49C5B1">
                    <a:alpha val="10000"/>
                  </a:srgb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983"/>
              </a:p>
            </p:txBody>
          </p:sp>
          <p:sp>
            <p:nvSpPr>
              <p:cNvPr id="38" name="Hexagon 37"/>
              <p:cNvSpPr/>
              <p:nvPr/>
            </p:nvSpPr>
            <p:spPr>
              <a:xfrm>
                <a:off x="6759443" y="2811867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983"/>
              </a:p>
            </p:txBody>
          </p:sp>
          <p:sp>
            <p:nvSpPr>
              <p:cNvPr id="40" name="Hexagon 39"/>
              <p:cNvSpPr/>
              <p:nvPr/>
            </p:nvSpPr>
            <p:spPr>
              <a:xfrm>
                <a:off x="6972686" y="1407157"/>
                <a:ext cx="1291389" cy="1113266"/>
              </a:xfrm>
              <a:prstGeom prst="hexagon">
                <a:avLst/>
              </a:prstGeom>
              <a:noFill/>
              <a:ln w="38100">
                <a:solidFill>
                  <a:srgbClr val="49C5B1">
                    <a:alpha val="40000"/>
                  </a:srgb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983" dirty="0"/>
                  <a:t> </a:t>
                </a:r>
              </a:p>
            </p:txBody>
          </p:sp>
          <p:sp>
            <p:nvSpPr>
              <p:cNvPr id="41" name="Hexagon 40"/>
              <p:cNvSpPr/>
              <p:nvPr/>
            </p:nvSpPr>
            <p:spPr>
              <a:xfrm>
                <a:off x="8043877" y="621187"/>
                <a:ext cx="911725" cy="785970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983" dirty="0"/>
                  <a:t> </a:t>
                </a:r>
              </a:p>
            </p:txBody>
          </p:sp>
          <p:sp>
            <p:nvSpPr>
              <p:cNvPr id="42" name="Hexagon 41"/>
              <p:cNvSpPr/>
              <p:nvPr/>
            </p:nvSpPr>
            <p:spPr>
              <a:xfrm>
                <a:off x="4116246" y="4725334"/>
                <a:ext cx="1291389" cy="1113266"/>
              </a:xfrm>
              <a:prstGeom prst="hexagon">
                <a:avLst/>
              </a:prstGeom>
              <a:solidFill>
                <a:srgbClr val="49C5B1">
                  <a:alpha val="15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983" dirty="0"/>
                  <a:t> </a:t>
                </a:r>
              </a:p>
            </p:txBody>
          </p:sp>
          <p:sp>
            <p:nvSpPr>
              <p:cNvPr id="43" name="Hexagon 42"/>
              <p:cNvSpPr/>
              <p:nvPr/>
            </p:nvSpPr>
            <p:spPr>
              <a:xfrm>
                <a:off x="684832" y="1880428"/>
                <a:ext cx="607094" cy="523357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983" dirty="0"/>
                  <a:t> </a:t>
                </a:r>
              </a:p>
            </p:txBody>
          </p:sp>
          <p:sp>
            <p:nvSpPr>
              <p:cNvPr id="44" name="Hexagon 43"/>
              <p:cNvSpPr/>
              <p:nvPr/>
            </p:nvSpPr>
            <p:spPr>
              <a:xfrm>
                <a:off x="2877686" y="4485812"/>
                <a:ext cx="911725" cy="785970"/>
              </a:xfrm>
              <a:prstGeom prst="hexagon">
                <a:avLst/>
              </a:prstGeom>
              <a:solidFill>
                <a:srgbClr val="49C5B1">
                  <a:alpha val="15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983" dirty="0"/>
                  <a:t> </a:t>
                </a:r>
              </a:p>
            </p:txBody>
          </p:sp>
          <p:sp>
            <p:nvSpPr>
              <p:cNvPr id="45" name="Hexagon 44"/>
              <p:cNvSpPr/>
              <p:nvPr/>
            </p:nvSpPr>
            <p:spPr>
              <a:xfrm>
                <a:off x="5534894" y="2212532"/>
                <a:ext cx="1291389" cy="1113266"/>
              </a:xfrm>
              <a:prstGeom prst="hexagon">
                <a:avLst/>
              </a:prstGeom>
              <a:solidFill>
                <a:srgbClr val="49C5B1">
                  <a:alpha val="15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983" dirty="0"/>
                  <a:t> </a:t>
                </a:r>
              </a:p>
            </p:txBody>
          </p:sp>
          <p:sp>
            <p:nvSpPr>
              <p:cNvPr id="46" name="Hexagon 45"/>
              <p:cNvSpPr/>
              <p:nvPr/>
            </p:nvSpPr>
            <p:spPr>
              <a:xfrm>
                <a:off x="4733212" y="659106"/>
                <a:ext cx="607094" cy="523357"/>
              </a:xfrm>
              <a:prstGeom prst="hexagon">
                <a:avLst/>
              </a:prstGeom>
              <a:noFill/>
              <a:ln w="38100">
                <a:solidFill>
                  <a:srgbClr val="49C5B1">
                    <a:alpha val="40000"/>
                  </a:srgb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983" dirty="0"/>
                  <a:t> </a:t>
                </a:r>
              </a:p>
            </p:txBody>
          </p:sp>
          <p:sp>
            <p:nvSpPr>
              <p:cNvPr id="47" name="Hexagon 46"/>
              <p:cNvSpPr/>
              <p:nvPr/>
            </p:nvSpPr>
            <p:spPr>
              <a:xfrm>
                <a:off x="308638" y="5231821"/>
                <a:ext cx="607094" cy="523357"/>
              </a:xfrm>
              <a:prstGeom prst="hexagon">
                <a:avLst/>
              </a:prstGeom>
              <a:noFill/>
              <a:ln w="38100">
                <a:solidFill>
                  <a:srgbClr val="49C5B1">
                    <a:alpha val="40000"/>
                  </a:srgb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983" dirty="0"/>
                  <a:t> </a:t>
                </a:r>
              </a:p>
            </p:txBody>
          </p:sp>
          <p:sp>
            <p:nvSpPr>
              <p:cNvPr id="23" name="Hexagon 22"/>
              <p:cNvSpPr/>
              <p:nvPr/>
            </p:nvSpPr>
            <p:spPr>
              <a:xfrm>
                <a:off x="5292080" y="3645024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983" dirty="0"/>
                  <a:t>  </a:t>
                </a:r>
              </a:p>
            </p:txBody>
          </p:sp>
        </p:grpSp>
        <p:sp>
          <p:nvSpPr>
            <p:cNvPr id="32" name="Hexagon 31"/>
            <p:cNvSpPr/>
            <p:nvPr/>
          </p:nvSpPr>
          <p:spPr>
            <a:xfrm>
              <a:off x="5275258" y="5271782"/>
              <a:ext cx="1711158" cy="1475136"/>
            </a:xfrm>
            <a:prstGeom prst="hexagon">
              <a:avLst/>
            </a:prstGeom>
            <a:solidFill>
              <a:srgbClr val="49C5B1">
                <a:alpha val="2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3" dirty="0"/>
            </a:p>
          </p:txBody>
        </p:sp>
        <p:sp>
          <p:nvSpPr>
            <p:cNvPr id="35" name="Hexagon 34"/>
            <p:cNvSpPr/>
            <p:nvPr/>
          </p:nvSpPr>
          <p:spPr>
            <a:xfrm>
              <a:off x="6759443" y="6109726"/>
              <a:ext cx="1711158" cy="1475136"/>
            </a:xfrm>
            <a:prstGeom prst="hexagon">
              <a:avLst/>
            </a:prstGeom>
            <a:solidFill>
              <a:srgbClr val="49C5B1">
                <a:alpha val="2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83" dirty="0"/>
                <a:t> </a:t>
              </a:r>
            </a:p>
          </p:txBody>
        </p:sp>
        <p:sp>
          <p:nvSpPr>
            <p:cNvPr id="36" name="Hexagon 35"/>
            <p:cNvSpPr/>
            <p:nvPr/>
          </p:nvSpPr>
          <p:spPr>
            <a:xfrm>
              <a:off x="8229246" y="5271782"/>
              <a:ext cx="1711158" cy="1475136"/>
            </a:xfrm>
            <a:prstGeom prst="hexagon">
              <a:avLst/>
            </a:prstGeom>
            <a:solidFill>
              <a:srgbClr val="49C5B1">
                <a:alpha val="2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3"/>
            </a:p>
          </p:txBody>
        </p:sp>
        <p:sp>
          <p:nvSpPr>
            <p:cNvPr id="39" name="Hexagon 38"/>
            <p:cNvSpPr/>
            <p:nvPr/>
          </p:nvSpPr>
          <p:spPr>
            <a:xfrm>
              <a:off x="8239436" y="3627764"/>
              <a:ext cx="1711158" cy="1475136"/>
            </a:xfrm>
            <a:prstGeom prst="hexagon">
              <a:avLst/>
            </a:prstGeom>
            <a:noFill/>
            <a:ln w="38100">
              <a:solidFill>
                <a:srgbClr val="49C5B1">
                  <a:alpha val="40000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83" dirty="0"/>
                <a:t>  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224397" y="6615523"/>
            <a:ext cx="7806454" cy="6783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645" b="1" baseline="30000" dirty="0">
                <a:solidFill>
                  <a:srgbClr val="FFFFFF"/>
                </a:solidFill>
                <a:latin typeface="Century Gothic"/>
                <a:cs typeface="Century Gothic"/>
              </a:rPr>
              <a:t>Free learning resources from arts, cultural and heritage organisations</a:t>
            </a:r>
          </a:p>
          <a:p>
            <a:r>
              <a:rPr lang="en-GB" sz="3967" b="1" baseline="30000" dirty="0" err="1">
                <a:solidFill>
                  <a:srgbClr val="49C5B1"/>
                </a:solidFill>
                <a:latin typeface="Century Gothic"/>
                <a:cs typeface="Century Gothic"/>
              </a:rPr>
              <a:t>mylearning.org</a:t>
            </a:r>
            <a:endParaRPr lang="en-GB" sz="3526" b="1" baseline="30000" dirty="0">
              <a:solidFill>
                <a:srgbClr val="49C5B1"/>
              </a:solidFill>
              <a:latin typeface="Century Gothic"/>
              <a:cs typeface="Century Gothic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44307" y="2482850"/>
            <a:ext cx="7170511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4800" b="1" dirty="0" smtClean="0">
                <a:solidFill>
                  <a:srgbClr val="49C5B1"/>
                </a:solidFill>
                <a:latin typeface="Century Gothic" panose="020B0502020202020204" pitchFamily="34" charset="0"/>
              </a:rPr>
              <a:t>Victorian Transport </a:t>
            </a:r>
          </a:p>
          <a:p>
            <a:r>
              <a:rPr lang="en-GB" sz="4800" b="1" dirty="0" smtClean="0">
                <a:solidFill>
                  <a:srgbClr val="49C5B1"/>
                </a:solidFill>
                <a:latin typeface="Century Gothic" panose="020B0502020202020204" pitchFamily="34" charset="0"/>
              </a:rPr>
              <a:t>in Preston</a:t>
            </a:r>
            <a:endParaRPr lang="en-US" sz="4800" b="1" dirty="0">
              <a:solidFill>
                <a:srgbClr val="49C5B1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491" y="292753"/>
            <a:ext cx="3675398" cy="1441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35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47029" y="273050"/>
            <a:ext cx="9172603" cy="7460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503789"/>
            <a:r>
              <a:rPr lang="en-GB" sz="4848" b="1" dirty="0" smtClean="0">
                <a:solidFill>
                  <a:srgbClr val="14A19A"/>
                </a:solidFill>
                <a:latin typeface="Century Gothic" panose="020B0502020202020204" pitchFamily="34" charset="0"/>
              </a:rPr>
              <a:t>Resource 1:  What am I? cont.</a:t>
            </a:r>
            <a:endParaRPr lang="en-US" sz="4848" b="1" dirty="0">
              <a:solidFill>
                <a:srgbClr val="14A19A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333015" y="4407113"/>
            <a:ext cx="4949585" cy="3491117"/>
            <a:chOff x="4559580" y="3999732"/>
            <a:chExt cx="4492060" cy="3168409"/>
          </a:xfrm>
        </p:grpSpPr>
        <p:sp>
          <p:nvSpPr>
            <p:cNvPr id="22" name="TextBox 21"/>
            <p:cNvSpPr txBox="1"/>
            <p:nvPr/>
          </p:nvSpPr>
          <p:spPr>
            <a:xfrm>
              <a:off x="5182301" y="6351572"/>
              <a:ext cx="3596109" cy="28724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 defTabSz="503789">
                <a:defRPr/>
              </a:pPr>
              <a:r>
                <a:rPr lang="en-GB" sz="3085" b="1" kern="0" baseline="30000" dirty="0" err="1">
                  <a:solidFill>
                    <a:srgbClr val="14A19A"/>
                  </a:solidFill>
                  <a:latin typeface="Century Gothic"/>
                  <a:cs typeface="Century Gothic"/>
                </a:rPr>
                <a:t>mylearning.org</a:t>
              </a:r>
              <a:endParaRPr lang="en-GB" sz="3526" b="1" kern="0" baseline="30000" dirty="0">
                <a:solidFill>
                  <a:srgbClr val="14A19A"/>
                </a:solidFill>
                <a:latin typeface="Century Gothic"/>
                <a:cs typeface="Century Gothic"/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4559580" y="3999732"/>
              <a:ext cx="4492060" cy="3168409"/>
              <a:chOff x="181643" y="575007"/>
              <a:chExt cx="9872856" cy="6963675"/>
            </a:xfrm>
          </p:grpSpPr>
          <p:sp>
            <p:nvSpPr>
              <p:cNvPr id="24" name="Hexagon 23"/>
              <p:cNvSpPr/>
              <p:nvPr/>
            </p:nvSpPr>
            <p:spPr>
              <a:xfrm>
                <a:off x="5379163" y="5225602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endParaRPr lang="en-US" sz="1983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5" name="Hexagon 24"/>
              <p:cNvSpPr/>
              <p:nvPr/>
            </p:nvSpPr>
            <p:spPr>
              <a:xfrm>
                <a:off x="6863348" y="4406740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 </a:t>
                </a:r>
              </a:p>
            </p:txBody>
          </p:sp>
          <p:sp>
            <p:nvSpPr>
              <p:cNvPr id="26" name="Hexagon 25"/>
              <p:cNvSpPr/>
              <p:nvPr/>
            </p:nvSpPr>
            <p:spPr>
              <a:xfrm>
                <a:off x="6863348" y="6063546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27" name="Hexagon 26"/>
              <p:cNvSpPr/>
              <p:nvPr/>
            </p:nvSpPr>
            <p:spPr>
              <a:xfrm>
                <a:off x="8333151" y="5225602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endParaRPr lang="en-US" sz="1983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8" name="Hexagon 27"/>
              <p:cNvSpPr/>
              <p:nvPr/>
            </p:nvSpPr>
            <p:spPr>
              <a:xfrm>
                <a:off x="3893316" y="2759368"/>
                <a:ext cx="1711158" cy="1475136"/>
              </a:xfrm>
              <a:prstGeom prst="hexagon">
                <a:avLst/>
              </a:prstGeom>
              <a:noFill/>
              <a:ln w="38100" cap="flat" cmpd="sng" algn="ctr">
                <a:solidFill>
                  <a:srgbClr val="49C5B1">
                    <a:alpha val="1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endParaRPr lang="en-US" sz="1983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9" name="Hexagon 28"/>
              <p:cNvSpPr/>
              <p:nvPr/>
            </p:nvSpPr>
            <p:spPr>
              <a:xfrm>
                <a:off x="6863348" y="2765687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endParaRPr lang="en-US" sz="1983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0" name="Hexagon 29"/>
              <p:cNvSpPr/>
              <p:nvPr/>
            </p:nvSpPr>
            <p:spPr>
              <a:xfrm>
                <a:off x="8343341" y="3581584"/>
                <a:ext cx="1711158" cy="1475136"/>
              </a:xfrm>
              <a:prstGeom prst="hexagon">
                <a:avLst/>
              </a:prstGeom>
              <a:noFill/>
              <a:ln w="38100" cap="flat" cmpd="sng" algn="ctr">
                <a:solidFill>
                  <a:srgbClr val="49C5B1">
                    <a:alpha val="2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 </a:t>
                </a:r>
              </a:p>
            </p:txBody>
          </p:sp>
          <p:sp>
            <p:nvSpPr>
              <p:cNvPr id="31" name="Hexagon 30"/>
              <p:cNvSpPr/>
              <p:nvPr/>
            </p:nvSpPr>
            <p:spPr>
              <a:xfrm>
                <a:off x="7076591" y="1360977"/>
                <a:ext cx="1291389" cy="1113266"/>
              </a:xfrm>
              <a:prstGeom prst="hexagon">
                <a:avLst/>
              </a:prstGeom>
              <a:noFill/>
              <a:ln w="38100" cap="flat" cmpd="sng" algn="ctr">
                <a:solidFill>
                  <a:srgbClr val="49C5B1">
                    <a:alpha val="2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32" name="Hexagon 31"/>
              <p:cNvSpPr/>
              <p:nvPr/>
            </p:nvSpPr>
            <p:spPr>
              <a:xfrm>
                <a:off x="8147782" y="575007"/>
                <a:ext cx="911725" cy="785970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33" name="Hexagon 32"/>
              <p:cNvSpPr/>
              <p:nvPr/>
            </p:nvSpPr>
            <p:spPr>
              <a:xfrm>
                <a:off x="4220151" y="4679154"/>
                <a:ext cx="1291389" cy="1113266"/>
              </a:xfrm>
              <a:prstGeom prst="hexagon">
                <a:avLst/>
              </a:prstGeom>
              <a:solidFill>
                <a:srgbClr val="49C5B1">
                  <a:alpha val="1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34" name="Hexagon 33"/>
              <p:cNvSpPr/>
              <p:nvPr/>
            </p:nvSpPr>
            <p:spPr>
              <a:xfrm>
                <a:off x="788737" y="1834248"/>
                <a:ext cx="607094" cy="523357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35" name="Hexagon 34"/>
              <p:cNvSpPr/>
              <p:nvPr/>
            </p:nvSpPr>
            <p:spPr>
              <a:xfrm>
                <a:off x="2981591" y="4439632"/>
                <a:ext cx="911725" cy="785970"/>
              </a:xfrm>
              <a:prstGeom prst="hexagon">
                <a:avLst/>
              </a:prstGeom>
              <a:solidFill>
                <a:srgbClr val="49C5B1">
                  <a:alpha val="1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36" name="Hexagon 35" hidden="1"/>
              <p:cNvSpPr/>
              <p:nvPr/>
            </p:nvSpPr>
            <p:spPr>
              <a:xfrm>
                <a:off x="5638799" y="2166352"/>
                <a:ext cx="1291389" cy="1113266"/>
              </a:xfrm>
              <a:prstGeom prst="hexagon">
                <a:avLst/>
              </a:prstGeom>
              <a:solidFill>
                <a:srgbClr val="49C5B1">
                  <a:alpha val="1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37" name="Hexagon 36" hidden="1"/>
              <p:cNvSpPr/>
              <p:nvPr/>
            </p:nvSpPr>
            <p:spPr>
              <a:xfrm>
                <a:off x="4837117" y="612926"/>
                <a:ext cx="607094" cy="523357"/>
              </a:xfrm>
              <a:prstGeom prst="hexagon">
                <a:avLst/>
              </a:prstGeom>
              <a:noFill/>
              <a:ln w="38100" cap="flat" cmpd="sng" algn="ctr">
                <a:solidFill>
                  <a:srgbClr val="49C5B1">
                    <a:alpha val="2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38" name="Hexagon 37"/>
              <p:cNvSpPr/>
              <p:nvPr/>
            </p:nvSpPr>
            <p:spPr>
              <a:xfrm>
                <a:off x="181643" y="5185641"/>
                <a:ext cx="607094" cy="523357"/>
              </a:xfrm>
              <a:prstGeom prst="hexagon">
                <a:avLst/>
              </a:prstGeom>
              <a:noFill/>
              <a:ln w="38100" cap="flat" cmpd="sng" algn="ctr">
                <a:solidFill>
                  <a:srgbClr val="49C5B1">
                    <a:alpha val="2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</p:grpSp>
      </p:grpSp>
      <p:sp>
        <p:nvSpPr>
          <p:cNvPr id="39" name="TextBox 38"/>
          <p:cNvSpPr txBox="1"/>
          <p:nvPr/>
        </p:nvSpPr>
        <p:spPr>
          <a:xfrm>
            <a:off x="389458" y="1422010"/>
            <a:ext cx="9757841" cy="6232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lang="en-GB" sz="1400" spc="50" dirty="0">
                <a:latin typeface="Century Gothic" panose="020B0502020202020204" pitchFamily="34" charset="0"/>
                <a:cs typeface="Lucida Sans"/>
              </a:rPr>
              <a:t>Read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out the </a:t>
            </a:r>
            <a:r>
              <a:rPr lang="en-GB" sz="1400" spc="10" dirty="0">
                <a:latin typeface="Century Gothic" panose="020B0502020202020204" pitchFamily="34" charset="0"/>
                <a:cs typeface="Lucida Sans"/>
              </a:rPr>
              <a:t>following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statements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and </a:t>
            </a:r>
            <a:r>
              <a:rPr lang="en-GB" sz="1400" dirty="0">
                <a:latin typeface="Century Gothic" panose="020B0502020202020204" pitchFamily="34" charset="0"/>
                <a:cs typeface="Lucida Sans"/>
              </a:rPr>
              <a:t>ask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the </a:t>
            </a:r>
            <a:r>
              <a:rPr lang="en-GB" sz="1400" spc="5" dirty="0">
                <a:latin typeface="Century Gothic" panose="020B0502020202020204" pitchFamily="34" charset="0"/>
                <a:cs typeface="Lucida Sans"/>
              </a:rPr>
              <a:t>children </a:t>
            </a:r>
            <a:r>
              <a:rPr lang="en-GB" sz="1400" spc="30" dirty="0">
                <a:latin typeface="Century Gothic" panose="020B0502020202020204" pitchFamily="34" charset="0"/>
                <a:cs typeface="Lucida Sans"/>
              </a:rPr>
              <a:t>to </a:t>
            </a:r>
            <a:r>
              <a:rPr lang="en-GB" sz="1400" spc="5" dirty="0">
                <a:latin typeface="Century Gothic" panose="020B0502020202020204" pitchFamily="34" charset="0"/>
                <a:cs typeface="Lucida Sans"/>
              </a:rPr>
              <a:t>hold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up 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the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picture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showing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the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30" dirty="0">
                <a:latin typeface="Century Gothic" panose="020B0502020202020204" pitchFamily="34" charset="0"/>
                <a:cs typeface="Lucida Sans"/>
              </a:rPr>
              <a:t>mode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of</a:t>
            </a:r>
            <a:r>
              <a:rPr lang="en-GB" sz="1400" spc="-1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transport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35" dirty="0">
                <a:latin typeface="Century Gothic" panose="020B0502020202020204" pitchFamily="34" charset="0"/>
                <a:cs typeface="Lucida Sans"/>
              </a:rPr>
              <a:t>they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-10" dirty="0">
                <a:latin typeface="Century Gothic" panose="020B0502020202020204" pitchFamily="34" charset="0"/>
                <a:cs typeface="Lucida Sans"/>
              </a:rPr>
              <a:t>think</a:t>
            </a:r>
            <a:r>
              <a:rPr lang="en-GB" sz="1400" spc="-1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-5" dirty="0">
                <a:latin typeface="Century Gothic" panose="020B0502020202020204" pitchFamily="34" charset="0"/>
                <a:cs typeface="Lucida Sans"/>
              </a:rPr>
              <a:t>it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-30" dirty="0">
                <a:latin typeface="Century Gothic" panose="020B0502020202020204" pitchFamily="34" charset="0"/>
                <a:cs typeface="Lucida Sans"/>
              </a:rPr>
              <a:t>is</a:t>
            </a:r>
            <a:r>
              <a:rPr lang="en-GB" sz="1400" spc="-1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dirty="0">
                <a:latin typeface="Century Gothic" panose="020B0502020202020204" pitchFamily="34" charset="0"/>
                <a:cs typeface="Lucida Sans"/>
              </a:rPr>
              <a:t>describing.</a:t>
            </a:r>
          </a:p>
          <a:p>
            <a:pPr>
              <a:lnSpc>
                <a:spcPct val="100000"/>
              </a:lnSpc>
              <a:spcBef>
                <a:spcPts val="2"/>
              </a:spcBef>
            </a:pPr>
            <a:endParaRPr lang="en-GB" sz="1400" dirty="0">
              <a:latin typeface="Century Gothic" panose="020B0502020202020204" pitchFamily="34" charset="0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lang="en-GB" sz="1400" b="1" spc="40" dirty="0" smtClean="0">
                <a:latin typeface="Century Gothic" panose="020B0502020202020204" pitchFamily="34" charset="0"/>
                <a:cs typeface="Lucida Sans"/>
              </a:rPr>
              <a:t>Horse </a:t>
            </a:r>
            <a:r>
              <a:rPr lang="en-GB" sz="1400" b="1" spc="55" dirty="0" smtClean="0">
                <a:latin typeface="Century Gothic" panose="020B0502020202020204" pitchFamily="34" charset="0"/>
                <a:cs typeface="Lucida Sans"/>
              </a:rPr>
              <a:t>drawn </a:t>
            </a:r>
            <a:r>
              <a:rPr lang="en-GB" sz="1400" b="1" spc="40" dirty="0" smtClean="0">
                <a:latin typeface="Century Gothic" panose="020B0502020202020204" pitchFamily="34" charset="0"/>
                <a:cs typeface="Lucida Sans"/>
              </a:rPr>
              <a:t>tram </a:t>
            </a:r>
            <a:r>
              <a:rPr lang="en-GB" sz="1400" b="1" spc="60" dirty="0" smtClean="0">
                <a:latin typeface="Century Gothic" panose="020B0502020202020204" pitchFamily="34" charset="0"/>
                <a:cs typeface="Lucida Sans"/>
              </a:rPr>
              <a:t>(document</a:t>
            </a:r>
            <a:r>
              <a:rPr lang="en-GB" sz="1400" b="1" spc="45" dirty="0" smtClean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b="1" spc="65" dirty="0" smtClean="0">
                <a:latin typeface="Century Gothic" panose="020B0502020202020204" pitchFamily="34" charset="0"/>
                <a:cs typeface="Lucida Sans"/>
              </a:rPr>
              <a:t>5)</a:t>
            </a:r>
            <a:endParaRPr lang="en-GB" sz="1400" b="1" dirty="0" smtClean="0">
              <a:latin typeface="Century Gothic" panose="020B0502020202020204" pitchFamily="34" charset="0"/>
              <a:cs typeface="Lucida Sans"/>
            </a:endParaRP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Century Gothic" panose="020B0502020202020204" pitchFamily="34" charset="0"/>
                <a:cs typeface="Lucida Sans"/>
              </a:rPr>
              <a:t>I </a:t>
            </a:r>
            <a:r>
              <a:rPr lang="en-GB" sz="1400" spc="25" dirty="0">
                <a:latin typeface="Century Gothic" panose="020B0502020202020204" pitchFamily="34" charset="0"/>
                <a:cs typeface="Lucida Sans"/>
              </a:rPr>
              <a:t>am </a:t>
            </a:r>
            <a:r>
              <a:rPr lang="en-GB" sz="1400" dirty="0">
                <a:latin typeface="Century Gothic" panose="020B0502020202020204" pitchFamily="34" charset="0"/>
                <a:cs typeface="Lucida Sans"/>
              </a:rPr>
              <a:t>pulled </a:t>
            </a:r>
            <a:r>
              <a:rPr lang="en-GB" sz="1400" spc="55" dirty="0">
                <a:latin typeface="Century Gothic" panose="020B0502020202020204" pitchFamily="34" charset="0"/>
                <a:cs typeface="Lucida Sans"/>
              </a:rPr>
              <a:t>by two</a:t>
            </a:r>
            <a:r>
              <a:rPr lang="en-GB" sz="1400" spc="-204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5" dirty="0" smtClean="0">
                <a:latin typeface="Century Gothic" panose="020B0502020202020204" pitchFamily="34" charset="0"/>
                <a:cs typeface="Lucida Sans"/>
              </a:rPr>
              <a:t>horses</a:t>
            </a:r>
            <a:endParaRPr lang="en-GB" sz="1400" dirty="0" smtClean="0">
              <a:latin typeface="Century Gothic" panose="020B0502020202020204" pitchFamily="34" charset="0"/>
              <a:cs typeface="Lucida Sans"/>
            </a:endParaRP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Century Gothic" panose="020B0502020202020204" pitchFamily="34" charset="0"/>
                <a:cs typeface="Lucida Sans"/>
              </a:rPr>
              <a:t>I </a:t>
            </a:r>
            <a:r>
              <a:rPr lang="en-GB" sz="1400" spc="25" dirty="0">
                <a:latin typeface="Century Gothic" panose="020B0502020202020204" pitchFamily="34" charset="0"/>
                <a:cs typeface="Lucida Sans"/>
              </a:rPr>
              <a:t>travel </a:t>
            </a:r>
            <a:r>
              <a:rPr lang="en-GB" sz="1400" spc="10" dirty="0">
                <a:latin typeface="Century Gothic" panose="020B0502020202020204" pitchFamily="34" charset="0"/>
                <a:cs typeface="Lucida Sans"/>
              </a:rPr>
              <a:t>along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tracks 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in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the</a:t>
            </a:r>
            <a:r>
              <a:rPr lang="en-GB" sz="1400" spc="-21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5" dirty="0" smtClean="0">
                <a:latin typeface="Century Gothic" panose="020B0502020202020204" pitchFamily="34" charset="0"/>
                <a:cs typeface="Lucida Sans"/>
              </a:rPr>
              <a:t>road</a:t>
            </a:r>
            <a:endParaRPr lang="en-GB" sz="1400" dirty="0" smtClean="0">
              <a:latin typeface="Century Gothic" panose="020B0502020202020204" pitchFamily="34" charset="0"/>
              <a:cs typeface="Lucida Sans"/>
            </a:endParaRP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Century Gothic" panose="020B0502020202020204" pitchFamily="34" charset="0"/>
                <a:cs typeface="Lucida Sans"/>
              </a:rPr>
              <a:t>I </a:t>
            </a:r>
            <a:r>
              <a:rPr lang="en-GB" sz="1400" spc="35" dirty="0">
                <a:latin typeface="Century Gothic" panose="020B0502020202020204" pitchFamily="34" charset="0"/>
                <a:cs typeface="Lucida Sans"/>
              </a:rPr>
              <a:t>have</a:t>
            </a:r>
            <a:r>
              <a:rPr lang="en-GB" sz="1400" spc="-10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5" dirty="0" smtClean="0">
                <a:latin typeface="Century Gothic" panose="020B0502020202020204" pitchFamily="34" charset="0"/>
                <a:cs typeface="Lucida Sans"/>
              </a:rPr>
              <a:t>wheels</a:t>
            </a:r>
            <a:endParaRPr lang="en-GB" sz="1400" dirty="0" smtClean="0">
              <a:latin typeface="Century Gothic" panose="020B0502020202020204" pitchFamily="34" charset="0"/>
              <a:cs typeface="Lucida Sans"/>
            </a:endParaRP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400" spc="40" dirty="0" smtClean="0">
                <a:latin typeface="Century Gothic" panose="020B0502020202020204" pitchFamily="34" charset="0"/>
                <a:cs typeface="Lucida Sans"/>
              </a:rPr>
              <a:t>One</a:t>
            </a:r>
            <a:r>
              <a:rPr lang="en-GB" sz="1400" spc="-30" dirty="0" smtClean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man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drives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30" dirty="0">
                <a:latin typeface="Century Gothic" panose="020B0502020202020204" pitchFamily="34" charset="0"/>
                <a:cs typeface="Lucida Sans"/>
              </a:rPr>
              <a:t>me</a:t>
            </a:r>
            <a:r>
              <a:rPr lang="en-GB" sz="1400" spc="-3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and</a:t>
            </a:r>
            <a:r>
              <a:rPr lang="en-GB" sz="1400" spc="-3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another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collects</a:t>
            </a:r>
            <a:r>
              <a:rPr lang="en-GB" sz="1400" spc="-1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the</a:t>
            </a:r>
            <a:r>
              <a:rPr lang="en-GB" sz="1400" spc="-3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0" dirty="0" smtClean="0">
                <a:latin typeface="Century Gothic" panose="020B0502020202020204" pitchFamily="34" charset="0"/>
                <a:cs typeface="Lucida Sans"/>
              </a:rPr>
              <a:t>fares</a:t>
            </a:r>
            <a:endParaRPr lang="en-GB" sz="1400" dirty="0" smtClean="0">
              <a:latin typeface="Century Gothic" panose="020B0502020202020204" pitchFamily="34" charset="0"/>
              <a:cs typeface="Lucida Sans"/>
            </a:endParaRP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Century Gothic" panose="020B0502020202020204" pitchFamily="34" charset="0"/>
                <a:cs typeface="Lucida Sans"/>
              </a:rPr>
              <a:t>I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transport </a:t>
            </a:r>
            <a:r>
              <a:rPr lang="en-GB" sz="1400" spc="10" dirty="0">
                <a:latin typeface="Century Gothic" panose="020B0502020202020204" pitchFamily="34" charset="0"/>
                <a:cs typeface="Lucida Sans"/>
              </a:rPr>
              <a:t>passengers around</a:t>
            </a:r>
            <a:r>
              <a:rPr lang="en-GB" sz="1400" spc="-14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30" dirty="0" smtClean="0">
                <a:latin typeface="Century Gothic" panose="020B0502020202020204" pitchFamily="34" charset="0"/>
                <a:cs typeface="Lucida Sans"/>
              </a:rPr>
              <a:t>Preston</a:t>
            </a:r>
            <a:endParaRPr lang="en-GB" sz="1400" dirty="0" smtClean="0">
              <a:latin typeface="Century Gothic" panose="020B0502020202020204" pitchFamily="34" charset="0"/>
              <a:cs typeface="Lucida Sans"/>
            </a:endParaRP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Century Gothic" panose="020B0502020202020204" pitchFamily="34" charset="0"/>
                <a:cs typeface="Lucida Sans"/>
              </a:rPr>
              <a:t>I </a:t>
            </a:r>
            <a:r>
              <a:rPr lang="en-GB" sz="1400" spc="35" dirty="0">
                <a:latin typeface="Century Gothic" panose="020B0502020202020204" pitchFamily="34" charset="0"/>
                <a:cs typeface="Lucida Sans"/>
              </a:rPr>
              <a:t>have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advertisements </a:t>
            </a:r>
            <a:r>
              <a:rPr lang="en-GB" sz="1400" spc="10" dirty="0">
                <a:latin typeface="Century Gothic" panose="020B0502020202020204" pitchFamily="34" charset="0"/>
                <a:cs typeface="Lucida Sans"/>
              </a:rPr>
              <a:t>around </a:t>
            </a:r>
            <a:r>
              <a:rPr lang="en-GB" sz="1400" spc="50" dirty="0">
                <a:latin typeface="Century Gothic" panose="020B0502020202020204" pitchFamily="34" charset="0"/>
                <a:cs typeface="Lucida Sans"/>
              </a:rPr>
              <a:t>my</a:t>
            </a:r>
            <a:r>
              <a:rPr lang="en-GB" sz="1400" spc="-17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roof  </a:t>
            </a:r>
            <a:r>
              <a:rPr lang="en-GB" sz="1400" spc="90" dirty="0">
                <a:latin typeface="Century Gothic" panose="020B0502020202020204" pitchFamily="34" charset="0"/>
                <a:cs typeface="Lucida Sans"/>
              </a:rPr>
              <a:t>What </a:t>
            </a:r>
            <a:r>
              <a:rPr lang="en-GB" sz="1400" spc="25" dirty="0">
                <a:latin typeface="Century Gothic" panose="020B0502020202020204" pitchFamily="34" charset="0"/>
                <a:cs typeface="Lucida Sans"/>
              </a:rPr>
              <a:t>am</a:t>
            </a:r>
            <a:r>
              <a:rPr lang="en-GB" sz="1400" spc="-2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65" dirty="0">
                <a:latin typeface="Century Gothic" panose="020B0502020202020204" pitchFamily="34" charset="0"/>
                <a:cs typeface="Lucida Sans"/>
              </a:rPr>
              <a:t>I?</a:t>
            </a:r>
            <a:endParaRPr lang="en-GB" sz="1400" dirty="0">
              <a:latin typeface="Century Gothic" panose="020B0502020202020204" pitchFamily="34" charset="0"/>
              <a:cs typeface="Lucida Sans"/>
            </a:endParaRPr>
          </a:p>
          <a:p>
            <a:pPr>
              <a:lnSpc>
                <a:spcPct val="100000"/>
              </a:lnSpc>
              <a:spcBef>
                <a:spcPts val="14"/>
              </a:spcBef>
              <a:buFont typeface="Symbol"/>
              <a:buChar char=""/>
            </a:pPr>
            <a:endParaRPr lang="en-GB" sz="1400" dirty="0">
              <a:latin typeface="Century Gothic" panose="020B0502020202020204" pitchFamily="34" charset="0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lang="en-GB" sz="1400" b="1" spc="55" dirty="0">
                <a:latin typeface="Century Gothic" panose="020B0502020202020204" pitchFamily="34" charset="0"/>
                <a:cs typeface="Lucida Sans"/>
              </a:rPr>
              <a:t>Fire </a:t>
            </a:r>
            <a:r>
              <a:rPr lang="en-GB" sz="1400" b="1" spc="35" dirty="0">
                <a:latin typeface="Century Gothic" panose="020B0502020202020204" pitchFamily="34" charset="0"/>
                <a:cs typeface="Lucida Sans"/>
              </a:rPr>
              <a:t>engine </a:t>
            </a:r>
            <a:r>
              <a:rPr lang="en-GB" sz="1400" b="1" spc="60" dirty="0">
                <a:latin typeface="Century Gothic" panose="020B0502020202020204" pitchFamily="34" charset="0"/>
                <a:cs typeface="Lucida Sans"/>
              </a:rPr>
              <a:t>(document</a:t>
            </a:r>
            <a:r>
              <a:rPr lang="en-GB" sz="1400" b="1" spc="5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b="1" spc="80" dirty="0" smtClean="0">
                <a:latin typeface="Century Gothic" panose="020B0502020202020204" pitchFamily="34" charset="0"/>
                <a:cs typeface="Lucida Sans"/>
              </a:rPr>
              <a:t>6)</a:t>
            </a:r>
            <a:endParaRPr lang="en-GB" sz="1400" b="1" dirty="0" smtClean="0">
              <a:latin typeface="Century Gothic" panose="020B0502020202020204" pitchFamily="34" charset="0"/>
              <a:cs typeface="Lucida Sans"/>
            </a:endParaRP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Century Gothic" panose="020B0502020202020204" pitchFamily="34" charset="0"/>
                <a:cs typeface="Lucida Sans"/>
              </a:rPr>
              <a:t>I </a:t>
            </a:r>
            <a:r>
              <a:rPr lang="en-GB" sz="1400" spc="35" dirty="0">
                <a:latin typeface="Century Gothic" panose="020B0502020202020204" pitchFamily="34" charset="0"/>
                <a:cs typeface="Lucida Sans"/>
              </a:rPr>
              <a:t>have </a:t>
            </a:r>
            <a:r>
              <a:rPr lang="en-GB" sz="1400" spc="-35" dirty="0">
                <a:latin typeface="Century Gothic" panose="020B0502020202020204" pitchFamily="34" charset="0"/>
                <a:cs typeface="Lucida Sans"/>
              </a:rPr>
              <a:t>six</a:t>
            </a:r>
            <a:r>
              <a:rPr lang="en-GB" sz="1400" spc="-16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5" dirty="0" smtClean="0">
                <a:latin typeface="Century Gothic" panose="020B0502020202020204" pitchFamily="34" charset="0"/>
                <a:cs typeface="Lucida Sans"/>
              </a:rPr>
              <a:t>wheels</a:t>
            </a:r>
            <a:endParaRPr lang="en-GB" sz="1400" dirty="0" smtClean="0">
              <a:latin typeface="Century Gothic" panose="020B0502020202020204" pitchFamily="34" charset="0"/>
              <a:cs typeface="Lucida Sans"/>
            </a:endParaRP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400" spc="40" dirty="0" smtClean="0">
                <a:latin typeface="Century Gothic" panose="020B0502020202020204" pitchFamily="34" charset="0"/>
                <a:cs typeface="Lucida Sans"/>
              </a:rPr>
              <a:t>My</a:t>
            </a:r>
            <a:r>
              <a:rPr lang="en-GB" sz="1400" spc="-25" dirty="0" smtClean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5" dirty="0">
                <a:latin typeface="Century Gothic" panose="020B0502020202020204" pitchFamily="34" charset="0"/>
                <a:cs typeface="Lucida Sans"/>
              </a:rPr>
              <a:t>back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wheels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are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0" dirty="0">
                <a:latin typeface="Century Gothic" panose="020B0502020202020204" pitchFamily="34" charset="0"/>
                <a:cs typeface="Lucida Sans"/>
              </a:rPr>
              <a:t>larger</a:t>
            </a:r>
            <a:r>
              <a:rPr lang="en-GB" sz="1400" spc="-1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0" dirty="0">
                <a:latin typeface="Century Gothic" panose="020B0502020202020204" pitchFamily="34" charset="0"/>
                <a:cs typeface="Lucida Sans"/>
              </a:rPr>
              <a:t>than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50" dirty="0">
                <a:latin typeface="Century Gothic" panose="020B0502020202020204" pitchFamily="34" charset="0"/>
                <a:cs typeface="Lucida Sans"/>
              </a:rPr>
              <a:t>my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0" dirty="0">
                <a:latin typeface="Century Gothic" panose="020B0502020202020204" pitchFamily="34" charset="0"/>
                <a:cs typeface="Lucida Sans"/>
              </a:rPr>
              <a:t>front</a:t>
            </a:r>
            <a:r>
              <a:rPr lang="en-GB" sz="1400" spc="-4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5" dirty="0" smtClean="0">
                <a:latin typeface="Century Gothic" panose="020B0502020202020204" pitchFamily="34" charset="0"/>
                <a:cs typeface="Lucida Sans"/>
              </a:rPr>
              <a:t>wheels</a:t>
            </a:r>
            <a:endParaRPr lang="en-GB" sz="1400" dirty="0">
              <a:latin typeface="Century Gothic" panose="020B0502020202020204" pitchFamily="34" charset="0"/>
              <a:cs typeface="Lucida Sans"/>
            </a:endParaRP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Century Gothic" panose="020B0502020202020204" pitchFamily="34" charset="0"/>
                <a:cs typeface="Lucida Sans"/>
              </a:rPr>
              <a:t>I </a:t>
            </a:r>
            <a:r>
              <a:rPr lang="en-GB" sz="1400" spc="35" dirty="0">
                <a:latin typeface="Century Gothic" panose="020B0502020202020204" pitchFamily="34" charset="0"/>
                <a:cs typeface="Lucida Sans"/>
              </a:rPr>
              <a:t>have </a:t>
            </a:r>
            <a:r>
              <a:rPr lang="en-GB" sz="1400" spc="30" dirty="0">
                <a:latin typeface="Century Gothic" panose="020B0502020202020204" pitchFamily="34" charset="0"/>
                <a:cs typeface="Lucida Sans"/>
              </a:rPr>
              <a:t>a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ladder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and</a:t>
            </a:r>
            <a:r>
              <a:rPr lang="en-GB" sz="1400" spc="-26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0" dirty="0">
                <a:latin typeface="Century Gothic" panose="020B0502020202020204" pitchFamily="34" charset="0"/>
                <a:cs typeface="Lucida Sans"/>
              </a:rPr>
              <a:t>lamp </a:t>
            </a:r>
            <a:r>
              <a:rPr lang="en-GB" sz="1400" spc="30" dirty="0">
                <a:latin typeface="Century Gothic" panose="020B0502020202020204" pitchFamily="34" charset="0"/>
                <a:cs typeface="Lucida Sans"/>
              </a:rPr>
              <a:t>attached</a:t>
            </a:r>
            <a:endParaRPr lang="en-GB" sz="1400" dirty="0">
              <a:latin typeface="Century Gothic" panose="020B0502020202020204" pitchFamily="34" charset="0"/>
              <a:cs typeface="Lucida Sans"/>
            </a:endParaRPr>
          </a:p>
          <a:p>
            <a:pPr marL="298450" marR="2341880" indent="-285750">
              <a:lnSpc>
                <a:spcPts val="1430"/>
              </a:lnSpc>
              <a:spcBef>
                <a:spcPts val="114"/>
              </a:spcBef>
              <a:buFont typeface="Arial" panose="020B0604020202020204" pitchFamily="34" charset="0"/>
              <a:buChar char="•"/>
              <a:tabLst>
                <a:tab pos="469900" algn="l"/>
              </a:tabLst>
            </a:pPr>
            <a:r>
              <a:rPr lang="en-GB" sz="1400" dirty="0">
                <a:latin typeface="Century Gothic" panose="020B0502020202020204" pitchFamily="34" charset="0"/>
                <a:cs typeface="Lucida Sans"/>
              </a:rPr>
              <a:t>I </a:t>
            </a:r>
            <a:r>
              <a:rPr lang="en-GB" sz="1400" spc="25" dirty="0">
                <a:latin typeface="Century Gothic" panose="020B0502020202020204" pitchFamily="34" charset="0"/>
                <a:cs typeface="Lucida Sans"/>
              </a:rPr>
              <a:t>am </a:t>
            </a:r>
            <a:r>
              <a:rPr lang="en-GB" sz="1400" spc="10" dirty="0">
                <a:latin typeface="Century Gothic" panose="020B0502020202020204" pitchFamily="34" charset="0"/>
                <a:cs typeface="Lucida Sans"/>
              </a:rPr>
              <a:t>used 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in </a:t>
            </a:r>
            <a:r>
              <a:rPr lang="en-GB" sz="1400" spc="10" dirty="0">
                <a:latin typeface="Century Gothic" panose="020B0502020202020204" pitchFamily="34" charset="0"/>
                <a:cs typeface="Lucida Sans"/>
              </a:rPr>
              <a:t>an</a:t>
            </a:r>
            <a:r>
              <a:rPr lang="en-GB" sz="1400" spc="-14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30" dirty="0">
                <a:latin typeface="Century Gothic" panose="020B0502020202020204" pitchFamily="34" charset="0"/>
                <a:cs typeface="Lucida Sans"/>
              </a:rPr>
              <a:t>emergency  </a:t>
            </a:r>
            <a:r>
              <a:rPr lang="en-GB" sz="1400" spc="90" dirty="0">
                <a:latin typeface="Century Gothic" panose="020B0502020202020204" pitchFamily="34" charset="0"/>
                <a:cs typeface="Lucida Sans"/>
              </a:rPr>
              <a:t>What </a:t>
            </a:r>
            <a:r>
              <a:rPr lang="en-GB" sz="1400" spc="25" dirty="0">
                <a:latin typeface="Century Gothic" panose="020B0502020202020204" pitchFamily="34" charset="0"/>
                <a:cs typeface="Lucida Sans"/>
              </a:rPr>
              <a:t>am</a:t>
            </a:r>
            <a:r>
              <a:rPr lang="en-GB" sz="1400" spc="-2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65" dirty="0">
                <a:latin typeface="Century Gothic" panose="020B0502020202020204" pitchFamily="34" charset="0"/>
                <a:cs typeface="Lucida Sans"/>
              </a:rPr>
              <a:t>I?</a:t>
            </a:r>
            <a:endParaRPr lang="en-GB" sz="1400" dirty="0">
              <a:latin typeface="Century Gothic" panose="020B0502020202020204" pitchFamily="34" charset="0"/>
              <a:cs typeface="Lucida Sans"/>
            </a:endParaRPr>
          </a:p>
          <a:p>
            <a:pPr>
              <a:lnSpc>
                <a:spcPct val="100000"/>
              </a:lnSpc>
              <a:spcBef>
                <a:spcPts val="14"/>
              </a:spcBef>
              <a:buFont typeface="Symbol"/>
              <a:buChar char=""/>
            </a:pPr>
            <a:endParaRPr lang="en-GB" sz="1400" dirty="0">
              <a:latin typeface="Century Gothic" panose="020B0502020202020204" pitchFamily="34" charset="0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lang="en-GB" sz="1400" b="1" spc="40" dirty="0">
                <a:latin typeface="Century Gothic" panose="020B0502020202020204" pitchFamily="34" charset="0"/>
                <a:cs typeface="Lucida Sans"/>
              </a:rPr>
              <a:t>Horse and </a:t>
            </a:r>
            <a:r>
              <a:rPr lang="en-GB" sz="1400" b="1" spc="50" dirty="0">
                <a:latin typeface="Century Gothic" panose="020B0502020202020204" pitchFamily="34" charset="0"/>
                <a:cs typeface="Lucida Sans"/>
              </a:rPr>
              <a:t>cart </a:t>
            </a:r>
            <a:r>
              <a:rPr lang="en-GB" sz="1400" b="1" spc="60" dirty="0">
                <a:latin typeface="Century Gothic" panose="020B0502020202020204" pitchFamily="34" charset="0"/>
                <a:cs typeface="Lucida Sans"/>
              </a:rPr>
              <a:t>(document</a:t>
            </a:r>
            <a:r>
              <a:rPr lang="en-GB" sz="1400" b="1" spc="5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b="1" spc="55" dirty="0" smtClean="0">
                <a:latin typeface="Century Gothic" panose="020B0502020202020204" pitchFamily="34" charset="0"/>
                <a:cs typeface="Lucida Sans"/>
              </a:rPr>
              <a:t>7)</a:t>
            </a:r>
            <a:endParaRPr lang="en-GB" sz="1400" b="1" dirty="0" smtClean="0">
              <a:latin typeface="Century Gothic" panose="020B0502020202020204" pitchFamily="34" charset="0"/>
              <a:cs typeface="Lucida Sans"/>
            </a:endParaRP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Century Gothic" panose="020B0502020202020204" pitchFamily="34" charset="0"/>
                <a:cs typeface="Lucida Sans"/>
              </a:rPr>
              <a:t>I </a:t>
            </a:r>
            <a:r>
              <a:rPr lang="en-GB" sz="1400" spc="25" dirty="0">
                <a:latin typeface="Century Gothic" panose="020B0502020202020204" pitchFamily="34" charset="0"/>
                <a:cs typeface="Lucida Sans"/>
              </a:rPr>
              <a:t>am </a:t>
            </a:r>
            <a:r>
              <a:rPr lang="en-GB" sz="1400" dirty="0">
                <a:latin typeface="Century Gothic" panose="020B0502020202020204" pitchFamily="34" charset="0"/>
                <a:cs typeface="Lucida Sans"/>
              </a:rPr>
              <a:t>pulled </a:t>
            </a:r>
            <a:r>
              <a:rPr lang="en-GB" sz="1400" spc="55" dirty="0">
                <a:latin typeface="Century Gothic" panose="020B0502020202020204" pitchFamily="34" charset="0"/>
                <a:cs typeface="Lucida Sans"/>
              </a:rPr>
              <a:t>by </a:t>
            </a:r>
            <a:r>
              <a:rPr lang="en-GB" sz="1400" spc="30" dirty="0">
                <a:latin typeface="Century Gothic" panose="020B0502020202020204" pitchFamily="34" charset="0"/>
                <a:cs typeface="Lucida Sans"/>
              </a:rPr>
              <a:t>a</a:t>
            </a:r>
            <a:r>
              <a:rPr lang="en-GB" sz="1400" spc="-2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5" dirty="0" smtClean="0">
                <a:latin typeface="Century Gothic" panose="020B0502020202020204" pitchFamily="34" charset="0"/>
                <a:cs typeface="Lucida Sans"/>
              </a:rPr>
              <a:t>horse</a:t>
            </a:r>
            <a:endParaRPr lang="en-GB" sz="1400" dirty="0" smtClean="0">
              <a:latin typeface="Century Gothic" panose="020B0502020202020204" pitchFamily="34" charset="0"/>
              <a:cs typeface="Lucida Sans"/>
            </a:endParaRP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Century Gothic" panose="020B0502020202020204" pitchFamily="34" charset="0"/>
                <a:cs typeface="Lucida Sans"/>
              </a:rPr>
              <a:t>I </a:t>
            </a:r>
            <a:r>
              <a:rPr lang="en-GB" sz="1400" spc="35" dirty="0">
                <a:latin typeface="Century Gothic" panose="020B0502020202020204" pitchFamily="34" charset="0"/>
                <a:cs typeface="Lucida Sans"/>
              </a:rPr>
              <a:t>have </a:t>
            </a:r>
            <a:r>
              <a:rPr lang="en-GB" sz="1400" spc="55" dirty="0">
                <a:latin typeface="Century Gothic" panose="020B0502020202020204" pitchFamily="34" charset="0"/>
                <a:cs typeface="Lucida Sans"/>
              </a:rPr>
              <a:t>two </a:t>
            </a:r>
            <a:r>
              <a:rPr lang="en-GB" sz="1400" spc="10" dirty="0">
                <a:latin typeface="Century Gothic" panose="020B0502020202020204" pitchFamily="34" charset="0"/>
                <a:cs typeface="Lucida Sans"/>
              </a:rPr>
              <a:t>large</a:t>
            </a:r>
            <a:r>
              <a:rPr lang="en-GB" sz="1400" spc="-204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5" dirty="0" smtClean="0">
                <a:latin typeface="Century Gothic" panose="020B0502020202020204" pitchFamily="34" charset="0"/>
                <a:cs typeface="Lucida Sans"/>
              </a:rPr>
              <a:t>wheels</a:t>
            </a:r>
            <a:endParaRPr lang="en-GB" sz="1400" dirty="0" smtClean="0">
              <a:latin typeface="Century Gothic" panose="020B0502020202020204" pitchFamily="34" charset="0"/>
              <a:cs typeface="Lucida Sans"/>
            </a:endParaRP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Century Gothic" panose="020B0502020202020204" pitchFamily="34" charset="0"/>
                <a:cs typeface="Lucida Sans"/>
              </a:rPr>
              <a:t>I </a:t>
            </a:r>
            <a:r>
              <a:rPr lang="en-GB" sz="1400" spc="25" dirty="0">
                <a:latin typeface="Century Gothic" panose="020B0502020202020204" pitchFamily="34" charset="0"/>
                <a:cs typeface="Lucida Sans"/>
              </a:rPr>
              <a:t>travel </a:t>
            </a:r>
            <a:r>
              <a:rPr lang="en-GB" sz="1400" spc="10" dirty="0">
                <a:latin typeface="Century Gothic" panose="020B0502020202020204" pitchFamily="34" charset="0"/>
                <a:cs typeface="Lucida Sans"/>
              </a:rPr>
              <a:t>along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the</a:t>
            </a:r>
            <a:r>
              <a:rPr lang="en-GB" sz="1400" spc="-204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5" dirty="0" smtClean="0">
                <a:latin typeface="Century Gothic" panose="020B0502020202020204" pitchFamily="34" charset="0"/>
                <a:cs typeface="Lucida Sans"/>
              </a:rPr>
              <a:t>road</a:t>
            </a:r>
            <a:endParaRPr lang="en-GB" sz="1400" dirty="0" smtClean="0">
              <a:latin typeface="Century Gothic" panose="020B0502020202020204" pitchFamily="34" charset="0"/>
              <a:cs typeface="Lucida Sans"/>
            </a:endParaRP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Century Gothic" panose="020B0502020202020204" pitchFamily="34" charset="0"/>
                <a:cs typeface="Lucida Sans"/>
              </a:rPr>
              <a:t>I</a:t>
            </a:r>
            <a:r>
              <a:rPr lang="en-GB" sz="1400" spc="-30" dirty="0" smtClean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35" dirty="0">
                <a:latin typeface="Century Gothic" panose="020B0502020202020204" pitchFamily="34" charset="0"/>
                <a:cs typeface="Lucida Sans"/>
              </a:rPr>
              <a:t>carry</a:t>
            </a:r>
            <a:r>
              <a:rPr lang="en-GB" sz="1400" spc="-3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people</a:t>
            </a:r>
            <a:r>
              <a:rPr lang="en-GB" sz="1400" spc="-3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or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5" dirty="0">
                <a:latin typeface="Century Gothic" panose="020B0502020202020204" pitchFamily="34" charset="0"/>
                <a:cs typeface="Lucida Sans"/>
              </a:rPr>
              <a:t>bring</a:t>
            </a:r>
            <a:r>
              <a:rPr lang="en-GB" sz="1400" spc="-3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5" dirty="0">
                <a:latin typeface="Century Gothic" panose="020B0502020202020204" pitchFamily="34" charset="0"/>
                <a:cs typeface="Lucida Sans"/>
              </a:rPr>
              <a:t>goods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30" dirty="0">
                <a:latin typeface="Century Gothic" panose="020B0502020202020204" pitchFamily="34" charset="0"/>
                <a:cs typeface="Lucida Sans"/>
              </a:rPr>
              <a:t>to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the</a:t>
            </a:r>
            <a:r>
              <a:rPr lang="en-GB" sz="1400" spc="-3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5" dirty="0">
                <a:latin typeface="Century Gothic" panose="020B0502020202020204" pitchFamily="34" charset="0"/>
                <a:cs typeface="Lucida Sans"/>
              </a:rPr>
              <a:t>shops  </a:t>
            </a:r>
            <a:r>
              <a:rPr lang="en-GB" sz="1400" spc="90" dirty="0">
                <a:latin typeface="Century Gothic" panose="020B0502020202020204" pitchFamily="34" charset="0"/>
                <a:cs typeface="Lucida Sans"/>
              </a:rPr>
              <a:t>What </a:t>
            </a:r>
            <a:r>
              <a:rPr lang="en-GB" sz="1400" spc="25" dirty="0">
                <a:latin typeface="Century Gothic" panose="020B0502020202020204" pitchFamily="34" charset="0"/>
                <a:cs typeface="Lucida Sans"/>
              </a:rPr>
              <a:t>am</a:t>
            </a:r>
            <a:r>
              <a:rPr lang="en-GB" sz="1400" spc="-2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65" dirty="0">
                <a:latin typeface="Century Gothic" panose="020B0502020202020204" pitchFamily="34" charset="0"/>
                <a:cs typeface="Lucida Sans"/>
              </a:rPr>
              <a:t>I</a:t>
            </a:r>
            <a:r>
              <a:rPr lang="en-GB" sz="1400" spc="65" dirty="0" smtClean="0">
                <a:latin typeface="Century Gothic" panose="020B0502020202020204" pitchFamily="34" charset="0"/>
                <a:cs typeface="Lucida Sans"/>
              </a:rPr>
              <a:t>?</a:t>
            </a: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GB" sz="1400" spc="65" dirty="0">
              <a:latin typeface="Century Gothic" panose="020B0502020202020204" pitchFamily="34" charset="0"/>
              <a:cs typeface="Lucida Sans"/>
            </a:endParaRP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GB" sz="1400" dirty="0">
              <a:latin typeface="Century Gothic" panose="020B0502020202020204" pitchFamily="34" charset="0"/>
              <a:cs typeface="Lucida Sans"/>
            </a:endParaRP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GB" sz="1400" dirty="0">
              <a:latin typeface="Century Gothic" panose="020B0502020202020204" pitchFamily="34" charset="0"/>
              <a:cs typeface="Lucida Sans"/>
            </a:endParaRPr>
          </a:p>
          <a:p>
            <a:pPr>
              <a:lnSpc>
                <a:spcPct val="100000"/>
              </a:lnSpc>
              <a:spcBef>
                <a:spcPts val="2"/>
              </a:spcBef>
              <a:buFont typeface="Symbol"/>
              <a:buChar char=""/>
            </a:pPr>
            <a:endParaRPr lang="en-GB" sz="1400" dirty="0">
              <a:latin typeface="Century Gothic" panose="020B0502020202020204" pitchFamily="34" charset="0"/>
              <a:cs typeface="Times New Roman"/>
            </a:endParaRPr>
          </a:p>
          <a:p>
            <a:pPr marL="12700" marR="3522979" indent="228600">
              <a:lnSpc>
                <a:spcPts val="1430"/>
              </a:lnSpc>
              <a:spcBef>
                <a:spcPts val="114"/>
              </a:spcBef>
              <a:buFont typeface="Symbol"/>
              <a:buChar char=""/>
              <a:tabLst>
                <a:tab pos="470534" algn="l"/>
              </a:tabLst>
            </a:pPr>
            <a:endParaRPr lang="en-GB" sz="1400" dirty="0">
              <a:latin typeface="Century Gothic" panose="020B0502020202020204" pitchFamily="34" charset="0"/>
              <a:cs typeface="Lucida Sans"/>
            </a:endParaRPr>
          </a:p>
          <a:p>
            <a:pPr marL="12700" marR="129539">
              <a:lnSpc>
                <a:spcPct val="100000"/>
              </a:lnSpc>
            </a:pPr>
            <a:endParaRPr lang="en-GB" sz="1400" dirty="0">
              <a:latin typeface="Century Gothic" panose="020B0502020202020204" pitchFamily="34" charset="0"/>
              <a:cs typeface="Lucida San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95328" y="2025650"/>
            <a:ext cx="438057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GB" sz="1400" b="1" spc="45" dirty="0">
                <a:latin typeface="Century Gothic" panose="020B0502020202020204" pitchFamily="34" charset="0"/>
                <a:cs typeface="Lucida Sans"/>
              </a:rPr>
              <a:t>Car </a:t>
            </a:r>
            <a:r>
              <a:rPr lang="en-GB" sz="1400" b="1" spc="60" dirty="0">
                <a:latin typeface="Century Gothic" panose="020B0502020202020204" pitchFamily="34" charset="0"/>
                <a:cs typeface="Lucida Sans"/>
              </a:rPr>
              <a:t>(document</a:t>
            </a:r>
            <a:r>
              <a:rPr lang="en-GB" sz="1400" b="1" spc="1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b="1" spc="80" dirty="0" smtClean="0">
                <a:latin typeface="Century Gothic" panose="020B0502020202020204" pitchFamily="34" charset="0"/>
                <a:cs typeface="Lucida Sans"/>
              </a:rPr>
              <a:t>8)</a:t>
            </a:r>
            <a:endParaRPr lang="en-GB" sz="1400" b="1" dirty="0" smtClean="0">
              <a:latin typeface="Century Gothic" panose="020B0502020202020204" pitchFamily="34" charset="0"/>
              <a:cs typeface="Lucida Sans"/>
            </a:endParaRP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Century Gothic" panose="020B0502020202020204" pitchFamily="34" charset="0"/>
                <a:cs typeface="Lucida Sans"/>
              </a:rPr>
              <a:t>I </a:t>
            </a:r>
            <a:r>
              <a:rPr lang="en-GB" sz="1400" spc="35" dirty="0">
                <a:latin typeface="Century Gothic" panose="020B0502020202020204" pitchFamily="34" charset="0"/>
                <a:cs typeface="Lucida Sans"/>
              </a:rPr>
              <a:t>have</a:t>
            </a:r>
            <a:r>
              <a:rPr lang="en-GB" sz="1400" spc="-10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5" dirty="0" smtClean="0">
                <a:latin typeface="Century Gothic" panose="020B0502020202020204" pitchFamily="34" charset="0"/>
                <a:cs typeface="Lucida Sans"/>
              </a:rPr>
              <a:t>wheels</a:t>
            </a:r>
            <a:endParaRPr lang="en-GB" sz="1400" dirty="0" smtClean="0">
              <a:latin typeface="Century Gothic" panose="020B0502020202020204" pitchFamily="34" charset="0"/>
              <a:cs typeface="Lucida Sans"/>
            </a:endParaRP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Century Gothic" panose="020B0502020202020204" pitchFamily="34" charset="0"/>
                <a:cs typeface="Lucida Sans"/>
              </a:rPr>
              <a:t>I </a:t>
            </a:r>
            <a:r>
              <a:rPr lang="en-GB" sz="1400" spc="35" dirty="0">
                <a:latin typeface="Century Gothic" panose="020B0502020202020204" pitchFamily="34" charset="0"/>
                <a:cs typeface="Lucida Sans"/>
              </a:rPr>
              <a:t>have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no</a:t>
            </a:r>
            <a:r>
              <a:rPr lang="en-GB" sz="1400" spc="-20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5" dirty="0" smtClean="0">
                <a:latin typeface="Century Gothic" panose="020B0502020202020204" pitchFamily="34" charset="0"/>
                <a:cs typeface="Lucida Sans"/>
              </a:rPr>
              <a:t>roof</a:t>
            </a:r>
            <a:endParaRPr lang="en-GB" sz="1400" dirty="0" smtClean="0">
              <a:latin typeface="Century Gothic" panose="020B0502020202020204" pitchFamily="34" charset="0"/>
              <a:cs typeface="Lucida Sans"/>
            </a:endParaRP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Century Gothic" panose="020B0502020202020204" pitchFamily="34" charset="0"/>
                <a:cs typeface="Lucida Sans"/>
              </a:rPr>
              <a:t>I </a:t>
            </a:r>
            <a:r>
              <a:rPr lang="en-GB" sz="1400" spc="25" dirty="0">
                <a:latin typeface="Century Gothic" panose="020B0502020202020204" pitchFamily="34" charset="0"/>
                <a:cs typeface="Lucida Sans"/>
              </a:rPr>
              <a:t>am </a:t>
            </a:r>
            <a:r>
              <a:rPr lang="en-GB" sz="1400" spc="40" dirty="0">
                <a:latin typeface="Century Gothic" panose="020B0502020202020204" pitchFamily="34" charset="0"/>
                <a:cs typeface="Lucida Sans"/>
              </a:rPr>
              <a:t>powered </a:t>
            </a:r>
            <a:r>
              <a:rPr lang="en-GB" sz="1400" spc="55" dirty="0">
                <a:latin typeface="Century Gothic" panose="020B0502020202020204" pitchFamily="34" charset="0"/>
                <a:cs typeface="Lucida Sans"/>
              </a:rPr>
              <a:t>by</a:t>
            </a:r>
            <a:r>
              <a:rPr lang="en-GB" sz="1400" spc="-229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0" dirty="0">
                <a:latin typeface="Century Gothic" panose="020B0502020202020204" pitchFamily="34" charset="0"/>
                <a:cs typeface="Lucida Sans"/>
              </a:rPr>
              <a:t>an </a:t>
            </a:r>
            <a:r>
              <a:rPr lang="en-GB" sz="1400" spc="10" dirty="0" smtClean="0">
                <a:latin typeface="Century Gothic" panose="020B0502020202020204" pitchFamily="34" charset="0"/>
                <a:cs typeface="Lucida Sans"/>
              </a:rPr>
              <a:t>engine</a:t>
            </a:r>
            <a:endParaRPr lang="en-GB" sz="1400" dirty="0" smtClean="0">
              <a:latin typeface="Century Gothic" panose="020B0502020202020204" pitchFamily="34" charset="0"/>
              <a:cs typeface="Lucida Sans"/>
            </a:endParaRP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Century Gothic" panose="020B0502020202020204" pitchFamily="34" charset="0"/>
                <a:cs typeface="Lucida Sans"/>
              </a:rPr>
              <a:t>I </a:t>
            </a:r>
            <a:r>
              <a:rPr lang="en-GB" sz="1400" spc="35" dirty="0">
                <a:latin typeface="Century Gothic" panose="020B0502020202020204" pitchFamily="34" charset="0"/>
                <a:cs typeface="Lucida Sans"/>
              </a:rPr>
              <a:t>have </a:t>
            </a:r>
            <a:r>
              <a:rPr lang="en-GB" sz="1400" spc="30" dirty="0">
                <a:latin typeface="Century Gothic" panose="020B0502020202020204" pitchFamily="34" charset="0"/>
                <a:cs typeface="Lucida Sans"/>
              </a:rPr>
              <a:t>a</a:t>
            </a:r>
            <a:r>
              <a:rPr lang="en-GB" sz="1400" spc="-26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0" dirty="0">
                <a:latin typeface="Century Gothic" panose="020B0502020202020204" pitchFamily="34" charset="0"/>
                <a:cs typeface="Lucida Sans"/>
              </a:rPr>
              <a:t>steering </a:t>
            </a:r>
            <a:r>
              <a:rPr lang="en-GB" sz="1400" spc="5" dirty="0">
                <a:latin typeface="Century Gothic" panose="020B0502020202020204" pitchFamily="34" charset="0"/>
                <a:cs typeface="Lucida Sans"/>
              </a:rPr>
              <a:t>wheel, horn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and </a:t>
            </a:r>
            <a:r>
              <a:rPr lang="en-GB" sz="1400" spc="10" dirty="0" smtClean="0">
                <a:latin typeface="Century Gothic" panose="020B0502020202020204" pitchFamily="34" charset="0"/>
                <a:cs typeface="Lucida Sans"/>
              </a:rPr>
              <a:t>lamp</a:t>
            </a:r>
            <a:endParaRPr lang="en-GB" sz="1400" dirty="0" smtClean="0">
              <a:latin typeface="Century Gothic" panose="020B0502020202020204" pitchFamily="34" charset="0"/>
              <a:cs typeface="Lucida Sans"/>
            </a:endParaRP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400" spc="60" dirty="0" smtClean="0">
                <a:latin typeface="Century Gothic" panose="020B0502020202020204" pitchFamily="34" charset="0"/>
                <a:cs typeface="Lucida Sans"/>
              </a:rPr>
              <a:t>Wealthy</a:t>
            </a:r>
            <a:r>
              <a:rPr lang="en-GB" sz="1400" spc="-25" dirty="0" smtClean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people</a:t>
            </a:r>
            <a:r>
              <a:rPr lang="en-GB" sz="1400" spc="-1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35" dirty="0">
                <a:latin typeface="Century Gothic" panose="020B0502020202020204" pitchFamily="34" charset="0"/>
                <a:cs typeface="Lucida Sans"/>
              </a:rPr>
              <a:t>drove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30" dirty="0">
                <a:latin typeface="Century Gothic" panose="020B0502020202020204" pitchFamily="34" charset="0"/>
                <a:cs typeface="Lucida Sans"/>
              </a:rPr>
              <a:t>me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30" dirty="0">
                <a:latin typeface="Century Gothic" panose="020B0502020202020204" pitchFamily="34" charset="0"/>
                <a:cs typeface="Lucida Sans"/>
              </a:rPr>
              <a:t>to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35" dirty="0">
                <a:latin typeface="Century Gothic" panose="020B0502020202020204" pitchFamily="34" charset="0"/>
                <a:cs typeface="Lucida Sans"/>
              </a:rPr>
              <a:t>wherever</a:t>
            </a:r>
            <a:r>
              <a:rPr lang="en-GB" sz="1400" spc="-1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35" dirty="0">
                <a:latin typeface="Century Gothic" panose="020B0502020202020204" pitchFamily="34" charset="0"/>
                <a:cs typeface="Lucida Sans"/>
              </a:rPr>
              <a:t>they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35" dirty="0">
                <a:latin typeface="Century Gothic" panose="020B0502020202020204" pitchFamily="34" charset="0"/>
                <a:cs typeface="Lucida Sans"/>
              </a:rPr>
              <a:t>wanted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30" dirty="0">
                <a:latin typeface="Century Gothic" panose="020B0502020202020204" pitchFamily="34" charset="0"/>
                <a:cs typeface="Lucida Sans"/>
              </a:rPr>
              <a:t>to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40" dirty="0" smtClean="0">
                <a:latin typeface="Century Gothic" panose="020B0502020202020204" pitchFamily="34" charset="0"/>
                <a:cs typeface="Lucida Sans"/>
              </a:rPr>
              <a:t>go. </a:t>
            </a:r>
            <a:r>
              <a:rPr lang="en-GB" sz="1400" spc="90" dirty="0" smtClean="0">
                <a:latin typeface="Century Gothic" panose="020B0502020202020204" pitchFamily="34" charset="0"/>
                <a:cs typeface="Lucida Sans"/>
              </a:rPr>
              <a:t>What </a:t>
            </a:r>
            <a:r>
              <a:rPr lang="en-GB" sz="1400" spc="25" dirty="0">
                <a:latin typeface="Century Gothic" panose="020B0502020202020204" pitchFamily="34" charset="0"/>
                <a:cs typeface="Lucida Sans"/>
              </a:rPr>
              <a:t>am</a:t>
            </a:r>
            <a:r>
              <a:rPr lang="en-GB" sz="1400" spc="-2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65" dirty="0">
                <a:latin typeface="Century Gothic" panose="020B0502020202020204" pitchFamily="34" charset="0"/>
                <a:cs typeface="Lucida Sans"/>
              </a:rPr>
              <a:t>I</a:t>
            </a:r>
            <a:r>
              <a:rPr lang="en-GB" sz="1400" spc="65" dirty="0" smtClean="0">
                <a:latin typeface="Century Gothic" panose="020B0502020202020204" pitchFamily="34" charset="0"/>
                <a:cs typeface="Lucida Sans"/>
              </a:rPr>
              <a:t>?</a:t>
            </a: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GB" sz="1400" spc="65" dirty="0">
              <a:latin typeface="Century Gothic" panose="020B0502020202020204" pitchFamily="34" charset="0"/>
              <a:cs typeface="Lucida Sans"/>
            </a:endParaRPr>
          </a:p>
          <a:p>
            <a:pPr marL="12700">
              <a:lnSpc>
                <a:spcPct val="100000"/>
              </a:lnSpc>
            </a:pPr>
            <a:r>
              <a:rPr lang="en-GB" sz="1400" b="1" spc="60" dirty="0">
                <a:latin typeface="Century Gothic" panose="020B0502020202020204" pitchFamily="34" charset="0"/>
                <a:cs typeface="Lucida Sans"/>
              </a:rPr>
              <a:t>Electric </a:t>
            </a:r>
            <a:r>
              <a:rPr lang="en-GB" sz="1400" b="1" spc="40" dirty="0">
                <a:latin typeface="Century Gothic" panose="020B0502020202020204" pitchFamily="34" charset="0"/>
                <a:cs typeface="Lucida Sans"/>
              </a:rPr>
              <a:t>tram </a:t>
            </a:r>
            <a:r>
              <a:rPr lang="en-GB" sz="1400" b="1" spc="60" dirty="0">
                <a:latin typeface="Century Gothic" panose="020B0502020202020204" pitchFamily="34" charset="0"/>
                <a:cs typeface="Lucida Sans"/>
              </a:rPr>
              <a:t>(document</a:t>
            </a:r>
            <a:r>
              <a:rPr lang="en-GB" sz="1400" b="1" spc="5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b="1" spc="80" dirty="0" smtClean="0">
                <a:latin typeface="Century Gothic" panose="020B0502020202020204" pitchFamily="34" charset="0"/>
                <a:cs typeface="Lucida Sans"/>
              </a:rPr>
              <a:t>9)</a:t>
            </a:r>
            <a:endParaRPr lang="en-GB" sz="1400" b="1" dirty="0" smtClean="0">
              <a:latin typeface="Century Gothic" panose="020B0502020202020204" pitchFamily="34" charset="0"/>
              <a:cs typeface="Lucida Sans"/>
            </a:endParaRP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Century Gothic" panose="020B0502020202020204" pitchFamily="34" charset="0"/>
                <a:cs typeface="Lucida Sans"/>
              </a:rPr>
              <a:t>I </a:t>
            </a:r>
            <a:r>
              <a:rPr lang="en-GB" sz="1400" spc="25" dirty="0">
                <a:latin typeface="Century Gothic" panose="020B0502020202020204" pitchFamily="34" charset="0"/>
                <a:cs typeface="Lucida Sans"/>
              </a:rPr>
              <a:t>travel</a:t>
            </a:r>
            <a:r>
              <a:rPr lang="en-GB" sz="1400" spc="-26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0" dirty="0">
                <a:latin typeface="Century Gothic" panose="020B0502020202020204" pitchFamily="34" charset="0"/>
                <a:cs typeface="Lucida Sans"/>
              </a:rPr>
              <a:t>along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tracks on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the </a:t>
            </a:r>
            <a:r>
              <a:rPr lang="en-GB" sz="1400" spc="25" dirty="0" smtClean="0">
                <a:latin typeface="Century Gothic" panose="020B0502020202020204" pitchFamily="34" charset="0"/>
                <a:cs typeface="Lucida Sans"/>
              </a:rPr>
              <a:t>road</a:t>
            </a:r>
            <a:endParaRPr lang="en-GB" sz="1400" dirty="0" smtClean="0">
              <a:latin typeface="Century Gothic" panose="020B0502020202020204" pitchFamily="34" charset="0"/>
              <a:cs typeface="Lucida Sans"/>
            </a:endParaRP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Century Gothic" panose="020B0502020202020204" pitchFamily="34" charset="0"/>
                <a:cs typeface="Lucida Sans"/>
              </a:rPr>
              <a:t>I </a:t>
            </a:r>
            <a:r>
              <a:rPr lang="en-GB" sz="1400" spc="35" dirty="0">
                <a:latin typeface="Century Gothic" panose="020B0502020202020204" pitchFamily="34" charset="0"/>
                <a:cs typeface="Lucida Sans"/>
              </a:rPr>
              <a:t>have </a:t>
            </a:r>
            <a:r>
              <a:rPr lang="en-GB" sz="1400" spc="55" dirty="0">
                <a:latin typeface="Century Gothic" panose="020B0502020202020204" pitchFamily="34" charset="0"/>
                <a:cs typeface="Lucida Sans"/>
              </a:rPr>
              <a:t>two</a:t>
            </a:r>
            <a:r>
              <a:rPr lang="en-GB" sz="1400" spc="-14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5" dirty="0" smtClean="0">
                <a:latin typeface="Century Gothic" panose="020B0502020202020204" pitchFamily="34" charset="0"/>
                <a:cs typeface="Lucida Sans"/>
              </a:rPr>
              <a:t>levels</a:t>
            </a:r>
            <a:endParaRPr lang="en-GB" sz="1400" dirty="0" smtClean="0">
              <a:latin typeface="Century Gothic" panose="020B0502020202020204" pitchFamily="34" charset="0"/>
              <a:cs typeface="Lucida Sans"/>
            </a:endParaRP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Century Gothic" panose="020B0502020202020204" pitchFamily="34" charset="0"/>
                <a:cs typeface="Lucida Sans"/>
              </a:rPr>
              <a:t>I </a:t>
            </a:r>
            <a:r>
              <a:rPr lang="en-GB" sz="1400" spc="25" dirty="0">
                <a:latin typeface="Century Gothic" panose="020B0502020202020204" pitchFamily="34" charset="0"/>
                <a:cs typeface="Lucida Sans"/>
              </a:rPr>
              <a:t>am </a:t>
            </a:r>
            <a:r>
              <a:rPr lang="en-GB" sz="1400" spc="40" dirty="0">
                <a:latin typeface="Century Gothic" panose="020B0502020202020204" pitchFamily="34" charset="0"/>
                <a:cs typeface="Lucida Sans"/>
              </a:rPr>
              <a:t>powered </a:t>
            </a:r>
            <a:r>
              <a:rPr lang="en-GB" sz="1400" spc="55" dirty="0">
                <a:latin typeface="Century Gothic" panose="020B0502020202020204" pitchFamily="34" charset="0"/>
                <a:cs typeface="Lucida Sans"/>
              </a:rPr>
              <a:t>by</a:t>
            </a:r>
            <a:r>
              <a:rPr lang="en-GB" sz="1400" spc="-19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0" dirty="0" smtClean="0">
                <a:latin typeface="Century Gothic" panose="020B0502020202020204" pitchFamily="34" charset="0"/>
                <a:cs typeface="Lucida Sans"/>
              </a:rPr>
              <a:t>electricity</a:t>
            </a:r>
            <a:endParaRPr lang="en-GB" sz="1400" dirty="0" smtClean="0">
              <a:latin typeface="Century Gothic" panose="020B0502020202020204" pitchFamily="34" charset="0"/>
              <a:cs typeface="Lucida Sans"/>
            </a:endParaRP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400" spc="40" dirty="0" smtClean="0">
                <a:latin typeface="Century Gothic" panose="020B0502020202020204" pitchFamily="34" charset="0"/>
                <a:cs typeface="Lucida Sans"/>
              </a:rPr>
              <a:t>One</a:t>
            </a:r>
            <a:r>
              <a:rPr lang="en-GB" sz="1400" spc="-30" dirty="0" smtClean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man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drives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30" dirty="0">
                <a:latin typeface="Century Gothic" panose="020B0502020202020204" pitchFamily="34" charset="0"/>
                <a:cs typeface="Lucida Sans"/>
              </a:rPr>
              <a:t>me</a:t>
            </a:r>
            <a:r>
              <a:rPr lang="en-GB" sz="1400" spc="-3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and</a:t>
            </a:r>
            <a:r>
              <a:rPr lang="en-GB" sz="1400" spc="-3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another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collects</a:t>
            </a:r>
            <a:r>
              <a:rPr lang="en-GB" sz="1400" spc="-1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the</a:t>
            </a:r>
            <a:r>
              <a:rPr lang="en-GB" sz="1400" spc="-3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0" dirty="0" smtClean="0">
                <a:latin typeface="Century Gothic" panose="020B0502020202020204" pitchFamily="34" charset="0"/>
                <a:cs typeface="Lucida Sans"/>
              </a:rPr>
              <a:t>fares</a:t>
            </a:r>
            <a:endParaRPr lang="en-GB" sz="1400" dirty="0" smtClean="0">
              <a:latin typeface="Century Gothic" panose="020B0502020202020204" pitchFamily="34" charset="0"/>
              <a:cs typeface="Lucida Sans"/>
            </a:endParaRP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Century Gothic" panose="020B0502020202020204" pitchFamily="34" charset="0"/>
                <a:cs typeface="Lucida Sans"/>
              </a:rPr>
              <a:t>I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transport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people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around</a:t>
            </a:r>
            <a:r>
              <a:rPr lang="en-GB" sz="1400" spc="-17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30" dirty="0">
                <a:latin typeface="Century Gothic" panose="020B0502020202020204" pitchFamily="34" charset="0"/>
                <a:cs typeface="Lucida Sans"/>
              </a:rPr>
              <a:t>Preston  </a:t>
            </a:r>
            <a:r>
              <a:rPr lang="en-GB" sz="1400" spc="90" dirty="0">
                <a:latin typeface="Century Gothic" panose="020B0502020202020204" pitchFamily="34" charset="0"/>
                <a:cs typeface="Lucida Sans"/>
              </a:rPr>
              <a:t>What </a:t>
            </a:r>
            <a:r>
              <a:rPr lang="en-GB" sz="1400" spc="25" dirty="0">
                <a:latin typeface="Century Gothic" panose="020B0502020202020204" pitchFamily="34" charset="0"/>
                <a:cs typeface="Lucida Sans"/>
              </a:rPr>
              <a:t>am</a:t>
            </a:r>
            <a:r>
              <a:rPr lang="en-GB" sz="1400" spc="-2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65" dirty="0">
                <a:latin typeface="Century Gothic" panose="020B0502020202020204" pitchFamily="34" charset="0"/>
                <a:cs typeface="Lucida Sans"/>
              </a:rPr>
              <a:t>I?</a:t>
            </a:r>
            <a:endParaRPr lang="en-GB" sz="1400" dirty="0">
              <a:latin typeface="Century Gothic" panose="020B0502020202020204" pitchFamily="34" charset="0"/>
              <a:cs typeface="Lucida Sans"/>
            </a:endParaRP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GB" sz="1400" dirty="0">
              <a:latin typeface="Century Gothic" panose="020B0502020202020204" pitchFamily="34" charset="0"/>
              <a:cs typeface="Lucida Sans"/>
            </a:endParaRPr>
          </a:p>
          <a:p>
            <a:endParaRPr lang="en-GB" sz="1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62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47029" y="273050"/>
            <a:ext cx="8985871" cy="7460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503789"/>
            <a:r>
              <a:rPr lang="en-GB" sz="4848" b="1" dirty="0" smtClean="0">
                <a:solidFill>
                  <a:srgbClr val="14A19A"/>
                </a:solidFill>
                <a:latin typeface="Century Gothic" panose="020B0502020202020204" pitchFamily="34" charset="0"/>
              </a:rPr>
              <a:t>Resource 2:  Statement cards</a:t>
            </a:r>
            <a:endParaRPr lang="en-US" sz="4848" b="1" dirty="0">
              <a:solidFill>
                <a:srgbClr val="14A19A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333015" y="4407113"/>
            <a:ext cx="4949585" cy="3491117"/>
            <a:chOff x="4559580" y="3999732"/>
            <a:chExt cx="4492060" cy="3168409"/>
          </a:xfrm>
        </p:grpSpPr>
        <p:sp>
          <p:nvSpPr>
            <p:cNvPr id="22" name="TextBox 21"/>
            <p:cNvSpPr txBox="1"/>
            <p:nvPr/>
          </p:nvSpPr>
          <p:spPr>
            <a:xfrm>
              <a:off x="5182301" y="6351572"/>
              <a:ext cx="3596109" cy="28724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 defTabSz="503789">
                <a:defRPr/>
              </a:pPr>
              <a:r>
                <a:rPr lang="en-GB" sz="3085" b="1" kern="0" baseline="30000" dirty="0" err="1">
                  <a:solidFill>
                    <a:srgbClr val="14A19A"/>
                  </a:solidFill>
                  <a:latin typeface="Century Gothic"/>
                  <a:cs typeface="Century Gothic"/>
                </a:rPr>
                <a:t>mylearning.org</a:t>
              </a:r>
              <a:endParaRPr lang="en-GB" sz="3526" b="1" kern="0" baseline="30000" dirty="0">
                <a:solidFill>
                  <a:srgbClr val="14A19A"/>
                </a:solidFill>
                <a:latin typeface="Century Gothic"/>
                <a:cs typeface="Century Gothic"/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4559580" y="3999732"/>
              <a:ext cx="4492060" cy="3168409"/>
              <a:chOff x="181643" y="575007"/>
              <a:chExt cx="9872856" cy="6963675"/>
            </a:xfrm>
          </p:grpSpPr>
          <p:sp>
            <p:nvSpPr>
              <p:cNvPr id="24" name="Hexagon 23"/>
              <p:cNvSpPr/>
              <p:nvPr/>
            </p:nvSpPr>
            <p:spPr>
              <a:xfrm>
                <a:off x="5379163" y="5225602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endParaRPr lang="en-US" sz="1983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5" name="Hexagon 24"/>
              <p:cNvSpPr/>
              <p:nvPr/>
            </p:nvSpPr>
            <p:spPr>
              <a:xfrm>
                <a:off x="6863348" y="4406740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 </a:t>
                </a:r>
              </a:p>
            </p:txBody>
          </p:sp>
          <p:sp>
            <p:nvSpPr>
              <p:cNvPr id="26" name="Hexagon 25"/>
              <p:cNvSpPr/>
              <p:nvPr/>
            </p:nvSpPr>
            <p:spPr>
              <a:xfrm>
                <a:off x="6863348" y="6063546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27" name="Hexagon 26"/>
              <p:cNvSpPr/>
              <p:nvPr/>
            </p:nvSpPr>
            <p:spPr>
              <a:xfrm>
                <a:off x="8333151" y="5225602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endParaRPr lang="en-US" sz="1983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8" name="Hexagon 27"/>
              <p:cNvSpPr/>
              <p:nvPr/>
            </p:nvSpPr>
            <p:spPr>
              <a:xfrm>
                <a:off x="3893316" y="2759368"/>
                <a:ext cx="1711158" cy="1475136"/>
              </a:xfrm>
              <a:prstGeom prst="hexagon">
                <a:avLst/>
              </a:prstGeom>
              <a:noFill/>
              <a:ln w="38100" cap="flat" cmpd="sng" algn="ctr">
                <a:solidFill>
                  <a:srgbClr val="49C5B1">
                    <a:alpha val="1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endParaRPr lang="en-US" sz="1983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9" name="Hexagon 28"/>
              <p:cNvSpPr/>
              <p:nvPr/>
            </p:nvSpPr>
            <p:spPr>
              <a:xfrm>
                <a:off x="6863348" y="2765687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endParaRPr lang="en-US" sz="1983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0" name="Hexagon 29"/>
              <p:cNvSpPr/>
              <p:nvPr/>
            </p:nvSpPr>
            <p:spPr>
              <a:xfrm>
                <a:off x="8343341" y="3581584"/>
                <a:ext cx="1711158" cy="1475136"/>
              </a:xfrm>
              <a:prstGeom prst="hexagon">
                <a:avLst/>
              </a:prstGeom>
              <a:noFill/>
              <a:ln w="38100" cap="flat" cmpd="sng" algn="ctr">
                <a:solidFill>
                  <a:srgbClr val="49C5B1">
                    <a:alpha val="2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 </a:t>
                </a:r>
              </a:p>
            </p:txBody>
          </p:sp>
          <p:sp>
            <p:nvSpPr>
              <p:cNvPr id="31" name="Hexagon 30"/>
              <p:cNvSpPr/>
              <p:nvPr/>
            </p:nvSpPr>
            <p:spPr>
              <a:xfrm>
                <a:off x="7076591" y="1360977"/>
                <a:ext cx="1291389" cy="1113266"/>
              </a:xfrm>
              <a:prstGeom prst="hexagon">
                <a:avLst/>
              </a:prstGeom>
              <a:noFill/>
              <a:ln w="38100" cap="flat" cmpd="sng" algn="ctr">
                <a:solidFill>
                  <a:srgbClr val="49C5B1">
                    <a:alpha val="2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32" name="Hexagon 31"/>
              <p:cNvSpPr/>
              <p:nvPr/>
            </p:nvSpPr>
            <p:spPr>
              <a:xfrm>
                <a:off x="8147782" y="575007"/>
                <a:ext cx="911725" cy="785970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33" name="Hexagon 32"/>
              <p:cNvSpPr/>
              <p:nvPr/>
            </p:nvSpPr>
            <p:spPr>
              <a:xfrm>
                <a:off x="4220151" y="4679154"/>
                <a:ext cx="1291389" cy="1113266"/>
              </a:xfrm>
              <a:prstGeom prst="hexagon">
                <a:avLst/>
              </a:prstGeom>
              <a:solidFill>
                <a:srgbClr val="49C5B1">
                  <a:alpha val="1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34" name="Hexagon 33"/>
              <p:cNvSpPr/>
              <p:nvPr/>
            </p:nvSpPr>
            <p:spPr>
              <a:xfrm>
                <a:off x="788737" y="1834248"/>
                <a:ext cx="607094" cy="523357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35" name="Hexagon 34"/>
              <p:cNvSpPr/>
              <p:nvPr/>
            </p:nvSpPr>
            <p:spPr>
              <a:xfrm>
                <a:off x="2981591" y="4439632"/>
                <a:ext cx="911725" cy="785970"/>
              </a:xfrm>
              <a:prstGeom prst="hexagon">
                <a:avLst/>
              </a:prstGeom>
              <a:solidFill>
                <a:srgbClr val="49C5B1">
                  <a:alpha val="1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36" name="Hexagon 35" hidden="1"/>
              <p:cNvSpPr/>
              <p:nvPr/>
            </p:nvSpPr>
            <p:spPr>
              <a:xfrm>
                <a:off x="5638799" y="2166352"/>
                <a:ext cx="1291389" cy="1113266"/>
              </a:xfrm>
              <a:prstGeom prst="hexagon">
                <a:avLst/>
              </a:prstGeom>
              <a:solidFill>
                <a:srgbClr val="49C5B1">
                  <a:alpha val="1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37" name="Hexagon 36" hidden="1"/>
              <p:cNvSpPr/>
              <p:nvPr/>
            </p:nvSpPr>
            <p:spPr>
              <a:xfrm>
                <a:off x="4837117" y="612926"/>
                <a:ext cx="607094" cy="523357"/>
              </a:xfrm>
              <a:prstGeom prst="hexagon">
                <a:avLst/>
              </a:prstGeom>
              <a:noFill/>
              <a:ln w="38100" cap="flat" cmpd="sng" algn="ctr">
                <a:solidFill>
                  <a:srgbClr val="49C5B1">
                    <a:alpha val="2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38" name="Hexagon 37"/>
              <p:cNvSpPr/>
              <p:nvPr/>
            </p:nvSpPr>
            <p:spPr>
              <a:xfrm>
                <a:off x="181643" y="5185641"/>
                <a:ext cx="607094" cy="523357"/>
              </a:xfrm>
              <a:prstGeom prst="hexagon">
                <a:avLst/>
              </a:prstGeom>
              <a:noFill/>
              <a:ln w="38100" cap="flat" cmpd="sng" algn="ctr">
                <a:solidFill>
                  <a:srgbClr val="49C5B1">
                    <a:alpha val="2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</p:grpSp>
      </p:grpSp>
      <p:sp>
        <p:nvSpPr>
          <p:cNvPr id="39" name="TextBox 38"/>
          <p:cNvSpPr txBox="1"/>
          <p:nvPr/>
        </p:nvSpPr>
        <p:spPr>
          <a:xfrm>
            <a:off x="389458" y="1111250"/>
            <a:ext cx="975784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69215">
              <a:lnSpc>
                <a:spcPct val="100000"/>
              </a:lnSpc>
            </a:pPr>
            <a:r>
              <a:rPr lang="en-GB" sz="1400" spc="25" dirty="0">
                <a:latin typeface="Century Gothic" panose="020B0502020202020204" pitchFamily="34" charset="0"/>
                <a:cs typeface="Lucida Sans"/>
              </a:rPr>
              <a:t>Cut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up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the statement cards </a:t>
            </a:r>
            <a:r>
              <a:rPr lang="en-GB" sz="1400" spc="55" dirty="0">
                <a:latin typeface="Century Gothic" panose="020B0502020202020204" pitchFamily="34" charset="0"/>
                <a:cs typeface="Lucida Sans"/>
              </a:rPr>
              <a:t>(resource </a:t>
            </a:r>
            <a:r>
              <a:rPr lang="en-GB" sz="1400" spc="60" dirty="0">
                <a:latin typeface="Century Gothic" panose="020B0502020202020204" pitchFamily="34" charset="0"/>
                <a:cs typeface="Lucida Sans"/>
              </a:rPr>
              <a:t>2)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and put them 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in </a:t>
            </a:r>
            <a:r>
              <a:rPr lang="en-GB" sz="1400" spc="30" dirty="0">
                <a:latin typeface="Century Gothic" panose="020B0502020202020204" pitchFamily="34" charset="0"/>
                <a:cs typeface="Lucida Sans"/>
              </a:rPr>
              <a:t>a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hat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or  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box.</a:t>
            </a:r>
            <a:r>
              <a:rPr lang="en-GB" sz="1400" spc="-1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50" dirty="0">
                <a:latin typeface="Century Gothic" panose="020B0502020202020204" pitchFamily="34" charset="0"/>
                <a:cs typeface="Lucida Sans"/>
              </a:rPr>
              <a:t>As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30" dirty="0">
                <a:latin typeface="Century Gothic" panose="020B0502020202020204" pitchFamily="34" charset="0"/>
                <a:cs typeface="Lucida Sans"/>
              </a:rPr>
              <a:t>a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-10" dirty="0">
                <a:latin typeface="Century Gothic" panose="020B0502020202020204" pitchFamily="34" charset="0"/>
                <a:cs typeface="Lucida Sans"/>
              </a:rPr>
              <a:t>class,</a:t>
            </a:r>
            <a:r>
              <a:rPr lang="en-GB" sz="1400" spc="-15" dirty="0">
                <a:latin typeface="Century Gothic" panose="020B0502020202020204" pitchFamily="34" charset="0"/>
                <a:cs typeface="Lucida Sans"/>
              </a:rPr>
              <a:t> pull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out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one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30" dirty="0">
                <a:latin typeface="Century Gothic" panose="020B0502020202020204" pitchFamily="34" charset="0"/>
                <a:cs typeface="Lucida Sans"/>
              </a:rPr>
              <a:t>at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30" dirty="0">
                <a:latin typeface="Century Gothic" panose="020B0502020202020204" pitchFamily="34" charset="0"/>
                <a:cs typeface="Lucida Sans"/>
              </a:rPr>
              <a:t>a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0" dirty="0">
                <a:latin typeface="Century Gothic" panose="020B0502020202020204" pitchFamily="34" charset="0"/>
                <a:cs typeface="Lucida Sans"/>
              </a:rPr>
              <a:t>time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and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dirty="0">
                <a:latin typeface="Century Gothic" panose="020B0502020202020204" pitchFamily="34" charset="0"/>
                <a:cs typeface="Lucida Sans"/>
              </a:rPr>
              <a:t>discuss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-5" dirty="0">
                <a:latin typeface="Century Gothic" panose="020B0502020202020204" pitchFamily="34" charset="0"/>
                <a:cs typeface="Lucida Sans"/>
              </a:rPr>
              <a:t>it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55" dirty="0">
                <a:latin typeface="Century Gothic" panose="020B0502020202020204" pitchFamily="34" charset="0"/>
                <a:cs typeface="Lucida Sans"/>
              </a:rPr>
              <a:t>(maybe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5" dirty="0">
                <a:latin typeface="Century Gothic" panose="020B0502020202020204" pitchFamily="34" charset="0"/>
                <a:cs typeface="Lucida Sans"/>
              </a:rPr>
              <a:t>choose  </a:t>
            </a:r>
            <a:r>
              <a:rPr lang="en-GB" sz="1400" spc="-15" dirty="0">
                <a:latin typeface="Century Gothic" panose="020B0502020202020204" pitchFamily="34" charset="0"/>
                <a:cs typeface="Lucida Sans"/>
              </a:rPr>
              <a:t>just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three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or </a:t>
            </a:r>
            <a:r>
              <a:rPr lang="en-GB" sz="1400" dirty="0">
                <a:latin typeface="Century Gothic" panose="020B0502020202020204" pitchFamily="34" charset="0"/>
                <a:cs typeface="Lucida Sans"/>
              </a:rPr>
              <a:t>four </a:t>
            </a:r>
            <a:r>
              <a:rPr lang="en-GB" sz="1400" spc="30" dirty="0">
                <a:latin typeface="Century Gothic" panose="020B0502020202020204" pitchFamily="34" charset="0"/>
                <a:cs typeface="Lucida Sans"/>
              </a:rPr>
              <a:t>to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focus on). </a:t>
            </a:r>
            <a:r>
              <a:rPr lang="en-GB" sz="1400" spc="35" dirty="0">
                <a:latin typeface="Century Gothic" panose="020B0502020202020204" pitchFamily="34" charset="0"/>
                <a:cs typeface="Lucida Sans"/>
              </a:rPr>
              <a:t>Encourage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the </a:t>
            </a:r>
            <a:r>
              <a:rPr lang="en-GB" sz="1400" spc="5" dirty="0">
                <a:latin typeface="Century Gothic" panose="020B0502020202020204" pitchFamily="34" charset="0"/>
                <a:cs typeface="Lucida Sans"/>
              </a:rPr>
              <a:t>children </a:t>
            </a:r>
            <a:r>
              <a:rPr lang="en-GB" sz="1400" spc="30" dirty="0">
                <a:latin typeface="Century Gothic" panose="020B0502020202020204" pitchFamily="34" charset="0"/>
                <a:cs typeface="Lucida Sans"/>
              </a:rPr>
              <a:t>to </a:t>
            </a:r>
            <a:r>
              <a:rPr lang="en-GB" sz="1400" spc="5" dirty="0">
                <a:latin typeface="Century Gothic" panose="020B0502020202020204" pitchFamily="34" charset="0"/>
                <a:cs typeface="Lucida Sans"/>
              </a:rPr>
              <a:t>imagine 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themselves 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in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the </a:t>
            </a:r>
            <a:r>
              <a:rPr lang="en-GB" sz="1400" spc="-10" dirty="0">
                <a:latin typeface="Century Gothic" panose="020B0502020202020204" pitchFamily="34" charset="0"/>
                <a:cs typeface="Lucida Sans"/>
              </a:rPr>
              <a:t>situation, thinking </a:t>
            </a:r>
            <a:r>
              <a:rPr lang="en-GB" sz="1400" spc="25" dirty="0">
                <a:latin typeface="Century Gothic" panose="020B0502020202020204" pitchFamily="34" charset="0"/>
                <a:cs typeface="Lucida Sans"/>
              </a:rPr>
              <a:t>about </a:t>
            </a:r>
            <a:r>
              <a:rPr lang="en-GB" sz="1400" spc="40" dirty="0">
                <a:latin typeface="Century Gothic" panose="020B0502020202020204" pitchFamily="34" charset="0"/>
                <a:cs typeface="Lucida Sans"/>
              </a:rPr>
              <a:t>what </a:t>
            </a:r>
            <a:r>
              <a:rPr lang="en-GB" sz="1400" spc="35" dirty="0">
                <a:latin typeface="Century Gothic" panose="020B0502020202020204" pitchFamily="34" charset="0"/>
                <a:cs typeface="Lucida Sans"/>
              </a:rPr>
              <a:t>they </a:t>
            </a:r>
            <a:r>
              <a:rPr lang="en-GB" sz="1400" spc="30" dirty="0">
                <a:latin typeface="Century Gothic" panose="020B0502020202020204" pitchFamily="34" charset="0"/>
                <a:cs typeface="Lucida Sans"/>
              </a:rPr>
              <a:t>know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about  </a:t>
            </a:r>
            <a:r>
              <a:rPr lang="en-GB" sz="1400" spc="40" dirty="0">
                <a:latin typeface="Century Gothic" panose="020B0502020202020204" pitchFamily="34" charset="0"/>
                <a:cs typeface="Lucida Sans"/>
              </a:rPr>
              <a:t>what </a:t>
            </a:r>
            <a:r>
              <a:rPr lang="en-GB" sz="1400" spc="-15" dirty="0">
                <a:latin typeface="Century Gothic" panose="020B0502020202020204" pitchFamily="34" charset="0"/>
                <a:cs typeface="Lucida Sans"/>
              </a:rPr>
              <a:t>life </a:t>
            </a:r>
            <a:r>
              <a:rPr lang="en-GB" sz="1400" spc="40" dirty="0">
                <a:latin typeface="Century Gothic" panose="020B0502020202020204" pitchFamily="34" charset="0"/>
                <a:cs typeface="Lucida Sans"/>
              </a:rPr>
              <a:t>was 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like </a:t>
            </a:r>
            <a:r>
              <a:rPr lang="en-GB" sz="1400" spc="25" dirty="0">
                <a:latin typeface="Century Gothic" panose="020B0502020202020204" pitchFamily="34" charset="0"/>
                <a:cs typeface="Lucida Sans"/>
              </a:rPr>
              <a:t>before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the </a:t>
            </a:r>
            <a:r>
              <a:rPr lang="en-GB" sz="1400" spc="30" dirty="0">
                <a:latin typeface="Century Gothic" panose="020B0502020202020204" pitchFamily="34" charset="0"/>
                <a:cs typeface="Lucida Sans"/>
              </a:rPr>
              <a:t>growth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of </a:t>
            </a:r>
            <a:r>
              <a:rPr lang="en-GB" sz="1400" spc="-5" dirty="0">
                <a:latin typeface="Century Gothic" panose="020B0502020202020204" pitchFamily="34" charset="0"/>
                <a:cs typeface="Lucida Sans"/>
              </a:rPr>
              <a:t>industrialised</a:t>
            </a:r>
            <a:r>
              <a:rPr lang="en-GB" sz="1400" spc="-24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5" dirty="0">
                <a:latin typeface="Century Gothic" panose="020B0502020202020204" pitchFamily="34" charset="0"/>
                <a:cs typeface="Lucida Sans"/>
              </a:rPr>
              <a:t>transportation, 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and the impact the </a:t>
            </a:r>
            <a:r>
              <a:rPr lang="en-GB" sz="1400" spc="-15" dirty="0">
                <a:latin typeface="Century Gothic" panose="020B0502020202020204" pitchFamily="34" charset="0"/>
                <a:cs typeface="Lucida Sans"/>
              </a:rPr>
              <a:t>trains, </a:t>
            </a:r>
            <a:r>
              <a:rPr lang="en-GB" sz="1400" spc="10" dirty="0">
                <a:latin typeface="Century Gothic" panose="020B0502020202020204" pitchFamily="34" charset="0"/>
                <a:cs typeface="Lucida Sans"/>
              </a:rPr>
              <a:t>trams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and boats </a:t>
            </a:r>
            <a:r>
              <a:rPr lang="en-GB" sz="1400" spc="25" dirty="0">
                <a:latin typeface="Century Gothic" panose="020B0502020202020204" pitchFamily="34" charset="0"/>
                <a:cs typeface="Lucida Sans"/>
              </a:rPr>
              <a:t>would </a:t>
            </a:r>
            <a:r>
              <a:rPr lang="en-GB" sz="1400" spc="35" dirty="0">
                <a:latin typeface="Century Gothic" panose="020B0502020202020204" pitchFamily="34" charset="0"/>
                <a:cs typeface="Lucida Sans"/>
              </a:rPr>
              <a:t>have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had </a:t>
            </a:r>
            <a:r>
              <a:rPr lang="en-GB" sz="1400" spc="10" dirty="0">
                <a:latin typeface="Century Gothic" panose="020B0502020202020204" pitchFamily="34" charset="0"/>
                <a:cs typeface="Lucida Sans"/>
              </a:rPr>
              <a:t>on </a:t>
            </a:r>
            <a:r>
              <a:rPr lang="en-GB" sz="1400" dirty="0">
                <a:latin typeface="Century Gothic" panose="020B0502020202020204" pitchFamily="34" charset="0"/>
                <a:cs typeface="Lucida Sans"/>
              </a:rPr>
              <a:t>their  </a:t>
            </a:r>
            <a:r>
              <a:rPr lang="en-GB" sz="1400" spc="-15" dirty="0">
                <a:latin typeface="Century Gothic" panose="020B0502020202020204" pitchFamily="34" charset="0"/>
                <a:cs typeface="Lucida Sans"/>
              </a:rPr>
              <a:t>lives.</a:t>
            </a:r>
            <a:endParaRPr lang="en-GB" sz="1400" dirty="0">
              <a:latin typeface="Century Gothic" panose="020B0502020202020204" pitchFamily="34" charset="0"/>
              <a:cs typeface="Lucida Sans"/>
            </a:endParaRPr>
          </a:p>
          <a:p>
            <a:pPr>
              <a:lnSpc>
                <a:spcPct val="100000"/>
              </a:lnSpc>
              <a:spcBef>
                <a:spcPts val="2"/>
              </a:spcBef>
            </a:pPr>
            <a:endParaRPr lang="en-GB" sz="1400" dirty="0">
              <a:latin typeface="Century Gothic" panose="020B0502020202020204" pitchFamily="34" charset="0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lang="en-GB" sz="1400" spc="55" dirty="0">
                <a:latin typeface="Century Gothic" panose="020B0502020202020204" pitchFamily="34" charset="0"/>
                <a:cs typeface="Lucida Sans"/>
              </a:rPr>
              <a:t>How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35" dirty="0">
                <a:latin typeface="Century Gothic" panose="020B0502020202020204" pitchFamily="34" charset="0"/>
                <a:cs typeface="Lucida Sans"/>
              </a:rPr>
              <a:t>do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35" dirty="0">
                <a:latin typeface="Century Gothic" panose="020B0502020202020204" pitchFamily="34" charset="0"/>
                <a:cs typeface="Lucida Sans"/>
              </a:rPr>
              <a:t>they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-10" dirty="0">
                <a:latin typeface="Century Gothic" panose="020B0502020202020204" pitchFamily="34" charset="0"/>
                <a:cs typeface="Lucida Sans"/>
              </a:rPr>
              <a:t>think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people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5" dirty="0">
                <a:latin typeface="Century Gothic" panose="020B0502020202020204" pitchFamily="34" charset="0"/>
                <a:cs typeface="Lucida Sans"/>
              </a:rPr>
              <a:t>felt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5" dirty="0">
                <a:latin typeface="Century Gothic" panose="020B0502020202020204" pitchFamily="34" charset="0"/>
                <a:cs typeface="Lucida Sans"/>
              </a:rPr>
              <a:t>about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these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35" dirty="0">
                <a:latin typeface="Century Gothic" panose="020B0502020202020204" pitchFamily="34" charset="0"/>
                <a:cs typeface="Lucida Sans"/>
              </a:rPr>
              <a:t>changes?</a:t>
            </a:r>
            <a:endParaRPr lang="en-GB" sz="1400" dirty="0">
              <a:latin typeface="Century Gothic" panose="020B0502020202020204" pitchFamily="34" charset="0"/>
              <a:cs typeface="Lucida Sans"/>
            </a:endParaRPr>
          </a:p>
          <a:p>
            <a:pPr marL="12700">
              <a:lnSpc>
                <a:spcPct val="100000"/>
              </a:lnSpc>
            </a:pPr>
            <a:endParaRPr lang="en-GB" sz="1400" dirty="0">
              <a:latin typeface="Century Gothic" panose="020B0502020202020204" pitchFamily="34" charset="0"/>
              <a:cs typeface="Lucida San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9458" y="2787650"/>
            <a:ext cx="289560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fontAlgn="t"/>
            <a:r>
              <a:rPr lang="en-GB" sz="1600" dirty="0">
                <a:latin typeface="Century Gothic" panose="020B0502020202020204" pitchFamily="34" charset="0"/>
              </a:rPr>
              <a:t>People could go </a:t>
            </a:r>
            <a:r>
              <a:rPr lang="en-GB" sz="1600" dirty="0" smtClean="0">
                <a:latin typeface="Century Gothic" panose="020B0502020202020204" pitchFamily="34" charset="0"/>
              </a:rPr>
              <a:t>on day </a:t>
            </a:r>
            <a:r>
              <a:rPr lang="en-GB" sz="1600" dirty="0">
                <a:latin typeface="Century Gothic" panose="020B0502020202020204" pitchFamily="34" charset="0"/>
              </a:rPr>
              <a:t>trips to </a:t>
            </a:r>
            <a:r>
              <a:rPr lang="en-GB" sz="1600" dirty="0" smtClean="0">
                <a:latin typeface="Century Gothic" panose="020B0502020202020204" pitchFamily="34" charset="0"/>
              </a:rPr>
              <a:t>the country </a:t>
            </a:r>
            <a:r>
              <a:rPr lang="en-GB" sz="1600" dirty="0">
                <a:latin typeface="Century Gothic" panose="020B0502020202020204" pitchFamily="34" charset="0"/>
              </a:rPr>
              <a:t>or seaside </a:t>
            </a:r>
            <a:r>
              <a:rPr lang="en-GB" sz="1600" dirty="0" smtClean="0">
                <a:latin typeface="Century Gothic" panose="020B0502020202020204" pitchFamily="34" charset="0"/>
              </a:rPr>
              <a:t>for the </a:t>
            </a:r>
            <a:r>
              <a:rPr lang="en-GB" sz="1600" dirty="0">
                <a:latin typeface="Century Gothic" panose="020B0502020202020204" pitchFamily="34" charset="0"/>
              </a:rPr>
              <a:t>first time</a:t>
            </a:r>
            <a:r>
              <a:rPr lang="en-GB" sz="1600" dirty="0" smtClean="0">
                <a:latin typeface="Century Gothic" panose="020B0502020202020204" pitchFamily="34" charset="0"/>
              </a:rPr>
              <a:t>.</a:t>
            </a:r>
            <a:endParaRPr lang="en-GB" sz="1600" dirty="0">
              <a:latin typeface="Century Gothic" panose="020B0502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89458" y="3930650"/>
            <a:ext cx="2895600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fontAlgn="t"/>
            <a:r>
              <a:rPr lang="en-GB" sz="1600" dirty="0" smtClean="0">
                <a:latin typeface="Century Gothic" panose="020B0502020202020204" pitchFamily="34" charset="0"/>
              </a:rPr>
              <a:t>Produce could be transported across the country much quicker than ever before.</a:t>
            </a:r>
            <a:endParaRPr lang="en-GB" sz="1600" dirty="0">
              <a:latin typeface="Century Gothic" panose="020B0502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89458" y="5359261"/>
            <a:ext cx="2895600" cy="18158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fontAlgn="t"/>
            <a:r>
              <a:rPr lang="en-GB" sz="1600" dirty="0">
                <a:latin typeface="Century Gothic" panose="020B0502020202020204" pitchFamily="34" charset="0"/>
              </a:rPr>
              <a:t>People from </a:t>
            </a:r>
            <a:r>
              <a:rPr lang="en-GB" sz="1600" dirty="0" smtClean="0">
                <a:latin typeface="Century Gothic" panose="020B0502020202020204" pitchFamily="34" charset="0"/>
              </a:rPr>
              <a:t>the towns and cities could travel </a:t>
            </a:r>
            <a:r>
              <a:rPr lang="en-GB" sz="1600" dirty="0">
                <a:latin typeface="Century Gothic" panose="020B0502020202020204" pitchFamily="34" charset="0"/>
              </a:rPr>
              <a:t>to </a:t>
            </a:r>
            <a:r>
              <a:rPr lang="en-GB" sz="1600" dirty="0" smtClean="0">
                <a:latin typeface="Century Gothic" panose="020B0502020202020204" pitchFamily="34" charset="0"/>
              </a:rPr>
              <a:t>the countryside</a:t>
            </a:r>
            <a:r>
              <a:rPr lang="en-GB" sz="1600" dirty="0">
                <a:latin typeface="Century Gothic" panose="020B0502020202020204" pitchFamily="34" charset="0"/>
              </a:rPr>
              <a:t>, </a:t>
            </a:r>
            <a:r>
              <a:rPr lang="en-GB" sz="1600" dirty="0" smtClean="0">
                <a:latin typeface="Century Gothic" panose="020B0502020202020204" pitchFamily="34" charset="0"/>
              </a:rPr>
              <a:t>and people </a:t>
            </a:r>
            <a:r>
              <a:rPr lang="en-GB" sz="1600" dirty="0">
                <a:latin typeface="Century Gothic" panose="020B0502020202020204" pitchFamily="34" charset="0"/>
              </a:rPr>
              <a:t>from </a:t>
            </a:r>
            <a:r>
              <a:rPr lang="en-GB" sz="1600" dirty="0" smtClean="0">
                <a:latin typeface="Century Gothic" panose="020B0502020202020204" pitchFamily="34" charset="0"/>
              </a:rPr>
              <a:t>the countryside could travel </a:t>
            </a:r>
            <a:r>
              <a:rPr lang="en-GB" sz="1600" dirty="0">
                <a:latin typeface="Century Gothic" panose="020B0502020202020204" pitchFamily="34" charset="0"/>
              </a:rPr>
              <a:t>to the </a:t>
            </a:r>
            <a:r>
              <a:rPr lang="en-GB" sz="1600" dirty="0" smtClean="0">
                <a:latin typeface="Century Gothic" panose="020B0502020202020204" pitchFamily="34" charset="0"/>
              </a:rPr>
              <a:t>towns much </a:t>
            </a:r>
            <a:r>
              <a:rPr lang="en-GB" sz="1600" dirty="0">
                <a:latin typeface="Century Gothic" panose="020B0502020202020204" pitchFamily="34" charset="0"/>
              </a:rPr>
              <a:t>more </a:t>
            </a:r>
            <a:r>
              <a:rPr lang="en-GB" sz="1600" dirty="0" smtClean="0">
                <a:latin typeface="Century Gothic" panose="020B0502020202020204" pitchFamily="34" charset="0"/>
              </a:rPr>
              <a:t>quickly and </a:t>
            </a:r>
            <a:r>
              <a:rPr lang="en-GB" sz="1600" dirty="0">
                <a:latin typeface="Century Gothic" panose="020B0502020202020204" pitchFamily="34" charset="0"/>
              </a:rPr>
              <a:t>cheaply than </a:t>
            </a:r>
            <a:r>
              <a:rPr lang="en-GB" sz="1600" dirty="0" smtClean="0">
                <a:latin typeface="Century Gothic" panose="020B0502020202020204" pitchFamily="34" charset="0"/>
              </a:rPr>
              <a:t>ever before</a:t>
            </a:r>
            <a:r>
              <a:rPr lang="en-GB" sz="1400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817236" y="5359261"/>
            <a:ext cx="2895600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fontAlgn="t"/>
            <a:r>
              <a:rPr lang="en-GB" sz="1600" dirty="0" smtClean="0">
                <a:latin typeface="Century Gothic" panose="020B0502020202020204" pitchFamily="34" charset="0"/>
              </a:rPr>
              <a:t>The laying of railway tracks and the building of railway stations, canals and docks changed what places looked like.</a:t>
            </a:r>
            <a:endParaRPr lang="en-GB" sz="1600" dirty="0">
              <a:latin typeface="Century Gothic" panose="020B0502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820578" y="3930650"/>
            <a:ext cx="289560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fontAlgn="t"/>
            <a:r>
              <a:rPr lang="en-GB" sz="1600" dirty="0" smtClean="0">
                <a:latin typeface="Century Gothic" panose="020B0502020202020204" pitchFamily="34" charset="0"/>
              </a:rPr>
              <a:t>The building of the railways created work for thousands of people.</a:t>
            </a:r>
            <a:endParaRPr lang="en-GB" sz="1600" dirty="0">
              <a:latin typeface="Century Gothic" panose="020B0502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820578" y="2785491"/>
            <a:ext cx="289560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fontAlgn="t"/>
            <a:r>
              <a:rPr lang="en-GB" sz="1600" dirty="0" smtClean="0">
                <a:latin typeface="Century Gothic" panose="020B0502020202020204" pitchFamily="34" charset="0"/>
              </a:rPr>
              <a:t>The coal used to power trains and boats causes a lot of pollution.</a:t>
            </a:r>
            <a:endParaRPr lang="en-GB" sz="1600" dirty="0">
              <a:latin typeface="Century Gothic" panose="020B0502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193798" y="2784627"/>
            <a:ext cx="2895600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fontAlgn="t"/>
            <a:r>
              <a:rPr lang="en-GB" sz="1600" dirty="0" smtClean="0">
                <a:latin typeface="Century Gothic" panose="020B0502020202020204" pitchFamily="34" charset="0"/>
              </a:rPr>
              <a:t>Public transport was affordable for the first time.</a:t>
            </a:r>
            <a:endParaRPr lang="en-GB" sz="1600" dirty="0">
              <a:latin typeface="Century Gothic" panose="020B0502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193798" y="3925516"/>
            <a:ext cx="2895600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fontAlgn="t"/>
            <a:r>
              <a:rPr lang="en-GB" sz="1600" dirty="0" smtClean="0">
                <a:latin typeface="Century Gothic" panose="020B0502020202020204" pitchFamily="34" charset="0"/>
              </a:rPr>
              <a:t>People had never travelled so quickly before.</a:t>
            </a:r>
            <a:endParaRPr lang="en-GB" sz="1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58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57175" y="455676"/>
            <a:ext cx="8115300" cy="62453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450211" y="6780781"/>
            <a:ext cx="110807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65" dirty="0">
                <a:latin typeface="Century Gothic" panose="020B0502020202020204" pitchFamily="34" charset="0"/>
                <a:cs typeface="Lucida Sans"/>
              </a:rPr>
              <a:t>Document</a:t>
            </a:r>
            <a:r>
              <a:rPr sz="1400" spc="-3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sz="1400" spc="-385" dirty="0">
                <a:latin typeface="Century Gothic" panose="020B0502020202020204" pitchFamily="34" charset="0"/>
                <a:cs typeface="Lucida Sans"/>
              </a:rPr>
              <a:t>1</a:t>
            </a:r>
            <a:endParaRPr sz="1400">
              <a:latin typeface="Century Gothic" panose="020B0502020202020204" pitchFamily="34" charset="0"/>
              <a:cs typeface="Lucida San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901700" y="7084485"/>
            <a:ext cx="1962150" cy="3539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10"/>
              </a:lnSpc>
            </a:pPr>
            <a:r>
              <a:rPr spc="-5" dirty="0">
                <a:latin typeface="Century Gothic" panose="020B0502020202020204" pitchFamily="34" charset="0"/>
              </a:rPr>
              <a:t>Resource provided by</a:t>
            </a:r>
            <a:r>
              <a:rPr spc="-75" dirty="0">
                <a:latin typeface="Century Gothic" panose="020B0502020202020204" pitchFamily="34" charset="0"/>
              </a:rPr>
              <a:t> </a:t>
            </a:r>
            <a:r>
              <a:rPr spc="-5" dirty="0">
                <a:latin typeface="Century Gothic" panose="020B0502020202020204" pitchFamily="34" charset="0"/>
                <a:hlinkClick r:id="rId3"/>
              </a:rPr>
              <a:t>www.mylearning.org</a:t>
            </a:r>
          </a:p>
          <a:p>
            <a:pPr marL="12700">
              <a:lnSpc>
                <a:spcPct val="100000"/>
              </a:lnSpc>
            </a:pPr>
            <a:r>
              <a:rPr dirty="0">
                <a:latin typeface="Century Gothic" panose="020B0502020202020204" pitchFamily="34" charset="0"/>
              </a:rPr>
              <a:t>© </a:t>
            </a:r>
            <a:r>
              <a:rPr spc="-5" dirty="0">
                <a:latin typeface="Century Gothic" panose="020B0502020202020204" pitchFamily="34" charset="0"/>
              </a:rPr>
              <a:t>Harris </a:t>
            </a:r>
            <a:r>
              <a:rPr dirty="0">
                <a:latin typeface="Century Gothic" panose="020B0502020202020204" pitchFamily="34" charset="0"/>
              </a:rPr>
              <a:t>Museum &amp; Art</a:t>
            </a:r>
            <a:r>
              <a:rPr spc="-90" dirty="0">
                <a:latin typeface="Century Gothic" panose="020B0502020202020204" pitchFamily="34" charset="0"/>
              </a:rPr>
              <a:t> </a:t>
            </a:r>
            <a:r>
              <a:rPr dirty="0">
                <a:latin typeface="Century Gothic" panose="020B0502020202020204" pitchFamily="34" charset="0"/>
              </a:rPr>
              <a:t>Gallery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441700" y="6928763"/>
            <a:ext cx="563880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spc="20" dirty="0" smtClean="0">
                <a:latin typeface="Century Gothic" panose="020B0502020202020204" pitchFamily="34" charset="0"/>
                <a:cs typeface="Lucida Sans"/>
              </a:rPr>
              <a:t>Horse</a:t>
            </a:r>
            <a:r>
              <a:rPr sz="1400" spc="-30" dirty="0" smtClean="0">
                <a:latin typeface="Century Gothic" panose="020B0502020202020204" pitchFamily="34" charset="0"/>
                <a:cs typeface="Lucida Sans"/>
              </a:rPr>
              <a:t> </a:t>
            </a:r>
            <a:r>
              <a:rPr sz="1400" spc="20" dirty="0" smtClean="0">
                <a:latin typeface="Century Gothic" panose="020B0502020202020204" pitchFamily="34" charset="0"/>
                <a:cs typeface="Lucida Sans"/>
              </a:rPr>
              <a:t>and</a:t>
            </a:r>
            <a:r>
              <a:rPr sz="1400" spc="-25" dirty="0" smtClean="0">
                <a:latin typeface="Century Gothic" panose="020B0502020202020204" pitchFamily="34" charset="0"/>
                <a:cs typeface="Lucida Sans"/>
              </a:rPr>
              <a:t> </a:t>
            </a:r>
            <a:r>
              <a:rPr sz="1400" spc="25" dirty="0" smtClean="0">
                <a:latin typeface="Century Gothic" panose="020B0502020202020204" pitchFamily="34" charset="0"/>
                <a:cs typeface="Lucida Sans"/>
              </a:rPr>
              <a:t>carts</a:t>
            </a:r>
            <a:r>
              <a:rPr sz="1400" spc="-40" dirty="0" smtClean="0">
                <a:latin typeface="Century Gothic" panose="020B0502020202020204" pitchFamily="34" charset="0"/>
                <a:cs typeface="Lucida Sans"/>
              </a:rPr>
              <a:t> </a:t>
            </a:r>
            <a:r>
              <a:rPr sz="1400" spc="15" dirty="0" smtClean="0">
                <a:latin typeface="Century Gothic" panose="020B0502020202020204" pitchFamily="34" charset="0"/>
                <a:cs typeface="Lucida Sans"/>
              </a:rPr>
              <a:t>belonging</a:t>
            </a:r>
            <a:r>
              <a:rPr sz="1400" spc="-25" dirty="0" smtClean="0">
                <a:latin typeface="Century Gothic" panose="020B0502020202020204" pitchFamily="34" charset="0"/>
                <a:cs typeface="Lucida Sans"/>
              </a:rPr>
              <a:t> </a:t>
            </a:r>
            <a:r>
              <a:rPr sz="1400" spc="35" dirty="0" smtClean="0">
                <a:latin typeface="Century Gothic" panose="020B0502020202020204" pitchFamily="34" charset="0"/>
                <a:cs typeface="Lucida Sans"/>
              </a:rPr>
              <a:t>to</a:t>
            </a:r>
            <a:r>
              <a:rPr sz="1400" spc="-20" dirty="0" smtClean="0">
                <a:latin typeface="Century Gothic" panose="020B0502020202020204" pitchFamily="34" charset="0"/>
                <a:cs typeface="Lucida Sans"/>
              </a:rPr>
              <a:t> </a:t>
            </a:r>
            <a:r>
              <a:rPr sz="1400" spc="85" dirty="0" smtClean="0">
                <a:latin typeface="Century Gothic" panose="020B0502020202020204" pitchFamily="34" charset="0"/>
                <a:cs typeface="Lucida Sans"/>
              </a:rPr>
              <a:t>John</a:t>
            </a:r>
            <a:r>
              <a:rPr sz="1400" spc="-25" dirty="0" smtClean="0">
                <a:latin typeface="Century Gothic" panose="020B0502020202020204" pitchFamily="34" charset="0"/>
                <a:cs typeface="Lucida Sans"/>
              </a:rPr>
              <a:t> </a:t>
            </a:r>
            <a:r>
              <a:rPr sz="1400" spc="50" dirty="0" err="1" smtClean="0">
                <a:latin typeface="Century Gothic" panose="020B0502020202020204" pitchFamily="34" charset="0"/>
                <a:cs typeface="Lucida Sans"/>
              </a:rPr>
              <a:t>Battersby</a:t>
            </a:r>
            <a:r>
              <a:rPr sz="1400" spc="-30" dirty="0" smtClean="0">
                <a:latin typeface="Century Gothic" panose="020B0502020202020204" pitchFamily="34" charset="0"/>
                <a:cs typeface="Lucida Sans"/>
              </a:rPr>
              <a:t> </a:t>
            </a:r>
            <a:r>
              <a:rPr sz="1400" spc="114" dirty="0" smtClean="0">
                <a:latin typeface="Century Gothic" panose="020B0502020202020204" pitchFamily="34" charset="0"/>
                <a:cs typeface="Lucida Sans"/>
              </a:rPr>
              <a:t>-</a:t>
            </a:r>
            <a:r>
              <a:rPr lang="en-GB" sz="1400" spc="25" dirty="0" smtClean="0">
                <a:latin typeface="Century Gothic" panose="020B0502020202020204" pitchFamily="34" charset="0"/>
                <a:cs typeface="Lucida Sans"/>
              </a:rPr>
              <a:t>corn</a:t>
            </a:r>
            <a:r>
              <a:rPr lang="en-GB" sz="1400" spc="-110" dirty="0" smtClean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0" dirty="0" smtClean="0">
                <a:latin typeface="Century Gothic" panose="020B0502020202020204" pitchFamily="34" charset="0"/>
                <a:cs typeface="Lucida Sans"/>
              </a:rPr>
              <a:t>merchant.</a:t>
            </a:r>
            <a:endParaRPr lang="en-GB" sz="1400" dirty="0" smtClean="0">
              <a:latin typeface="Century Gothic" panose="020B0502020202020204" pitchFamily="34" charset="0"/>
              <a:cs typeface="Lucida Sans"/>
            </a:endParaRPr>
          </a:p>
          <a:p>
            <a:pPr marL="12700">
              <a:lnSpc>
                <a:spcPct val="100000"/>
              </a:lnSpc>
            </a:pPr>
            <a:endParaRPr sz="1400" dirty="0">
              <a:latin typeface="Century Gothic" panose="020B0502020202020204" pitchFamily="34" charset="0"/>
              <a:cs typeface="Lucida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57175" y="569975"/>
            <a:ext cx="8115300" cy="58841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450211" y="6552181"/>
            <a:ext cx="115062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65" dirty="0">
                <a:latin typeface="Century Gothic" panose="020B0502020202020204" pitchFamily="34" charset="0"/>
                <a:cs typeface="Lucida Sans"/>
              </a:rPr>
              <a:t>Document</a:t>
            </a:r>
            <a:r>
              <a:rPr sz="1400" spc="-3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sz="1400" spc="-45" dirty="0">
                <a:latin typeface="Century Gothic" panose="020B0502020202020204" pitchFamily="34" charset="0"/>
                <a:cs typeface="Lucida Sans"/>
              </a:rPr>
              <a:t>2</a:t>
            </a:r>
            <a:endParaRPr sz="1400">
              <a:latin typeface="Century Gothic" panose="020B0502020202020204" pitchFamily="34" charset="0"/>
              <a:cs typeface="Lucida San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901700" y="7084485"/>
            <a:ext cx="1962150" cy="3539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10"/>
              </a:lnSpc>
            </a:pPr>
            <a:r>
              <a:rPr spc="-5" dirty="0">
                <a:latin typeface="Century Gothic" panose="020B0502020202020204" pitchFamily="34" charset="0"/>
              </a:rPr>
              <a:t>Resource provided by</a:t>
            </a:r>
            <a:r>
              <a:rPr spc="-75" dirty="0">
                <a:latin typeface="Century Gothic" panose="020B0502020202020204" pitchFamily="34" charset="0"/>
              </a:rPr>
              <a:t> </a:t>
            </a:r>
            <a:r>
              <a:rPr spc="-5" dirty="0">
                <a:latin typeface="Century Gothic" panose="020B0502020202020204" pitchFamily="34" charset="0"/>
                <a:hlinkClick r:id="rId3"/>
              </a:rPr>
              <a:t>www.mylearning.org</a:t>
            </a:r>
          </a:p>
          <a:p>
            <a:pPr marL="12700">
              <a:lnSpc>
                <a:spcPct val="100000"/>
              </a:lnSpc>
            </a:pPr>
            <a:r>
              <a:rPr dirty="0">
                <a:latin typeface="Century Gothic" panose="020B0502020202020204" pitchFamily="34" charset="0"/>
              </a:rPr>
              <a:t>© </a:t>
            </a:r>
            <a:r>
              <a:rPr spc="-5" dirty="0">
                <a:latin typeface="Century Gothic" panose="020B0502020202020204" pitchFamily="34" charset="0"/>
              </a:rPr>
              <a:t>Harris </a:t>
            </a:r>
            <a:r>
              <a:rPr dirty="0">
                <a:latin typeface="Century Gothic" panose="020B0502020202020204" pitchFamily="34" charset="0"/>
              </a:rPr>
              <a:t>Museum &amp; Art</a:t>
            </a:r>
            <a:r>
              <a:rPr spc="-90" dirty="0">
                <a:latin typeface="Century Gothic" panose="020B0502020202020204" pitchFamily="34" charset="0"/>
              </a:rPr>
              <a:t> </a:t>
            </a:r>
            <a:r>
              <a:rPr dirty="0">
                <a:latin typeface="Century Gothic" panose="020B0502020202020204" pitchFamily="34" charset="0"/>
              </a:rPr>
              <a:t>Gallery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060700" y="6552181"/>
            <a:ext cx="64770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65" dirty="0">
                <a:latin typeface="Century Gothic" panose="020B0502020202020204" pitchFamily="34" charset="0"/>
                <a:cs typeface="Lucida Sans"/>
              </a:rPr>
              <a:t>Barge </a:t>
            </a:r>
            <a:r>
              <a:rPr sz="1400" spc="-10" dirty="0">
                <a:latin typeface="Century Gothic" panose="020B0502020202020204" pitchFamily="34" charset="0"/>
                <a:cs typeface="Lucida Sans"/>
              </a:rPr>
              <a:t>No.3 </a:t>
            </a:r>
            <a:r>
              <a:rPr sz="1400" spc="20" dirty="0">
                <a:latin typeface="Century Gothic" panose="020B0502020202020204" pitchFamily="34" charset="0"/>
                <a:cs typeface="Lucida Sans"/>
              </a:rPr>
              <a:t>on </a:t>
            </a:r>
            <a:r>
              <a:rPr sz="1400" spc="35" dirty="0">
                <a:latin typeface="Century Gothic" panose="020B0502020202020204" pitchFamily="34" charset="0"/>
                <a:cs typeface="Lucida Sans"/>
              </a:rPr>
              <a:t>Preston</a:t>
            </a:r>
            <a:r>
              <a:rPr sz="1400" spc="-24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sz="1400" spc="35" dirty="0" smtClean="0">
                <a:latin typeface="Century Gothic" panose="020B0502020202020204" pitchFamily="34" charset="0"/>
                <a:cs typeface="Lucida Sans"/>
              </a:rPr>
              <a:t>Dock</a:t>
            </a:r>
            <a:r>
              <a:rPr lang="en-GB" sz="140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sz="1400" spc="10" dirty="0" smtClean="0">
                <a:latin typeface="Century Gothic" panose="020B0502020202020204" pitchFamily="34" charset="0"/>
                <a:cs typeface="Lucida Sans"/>
              </a:rPr>
              <a:t>importing </a:t>
            </a:r>
            <a:r>
              <a:rPr sz="1400" spc="10" dirty="0">
                <a:latin typeface="Century Gothic" panose="020B0502020202020204" pitchFamily="34" charset="0"/>
                <a:cs typeface="Lucida Sans"/>
              </a:rPr>
              <a:t>limestone </a:t>
            </a:r>
            <a:r>
              <a:rPr sz="1400" spc="35" dirty="0">
                <a:latin typeface="Century Gothic" panose="020B0502020202020204" pitchFamily="34" charset="0"/>
                <a:cs typeface="Lucida Sans"/>
              </a:rPr>
              <a:t>to </a:t>
            </a:r>
            <a:r>
              <a:rPr sz="1400" spc="50" dirty="0">
                <a:latin typeface="Century Gothic" panose="020B0502020202020204" pitchFamily="34" charset="0"/>
                <a:cs typeface="Lucida Sans"/>
              </a:rPr>
              <a:t>be</a:t>
            </a:r>
            <a:r>
              <a:rPr sz="1400" spc="-28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sz="1400" spc="15" dirty="0">
                <a:latin typeface="Century Gothic" panose="020B0502020202020204" pitchFamily="34" charset="0"/>
                <a:cs typeface="Lucida Sans"/>
              </a:rPr>
              <a:t>used </a:t>
            </a:r>
            <a:r>
              <a:rPr sz="1400" spc="10" dirty="0">
                <a:latin typeface="Century Gothic" panose="020B0502020202020204" pitchFamily="34" charset="0"/>
                <a:cs typeface="Lucida Sans"/>
              </a:rPr>
              <a:t>for </a:t>
            </a:r>
            <a:r>
              <a:rPr sz="1400" spc="-10" dirty="0">
                <a:latin typeface="Century Gothic" panose="020B0502020202020204" pitchFamily="34" charset="0"/>
                <a:cs typeface="Lucida Sans"/>
              </a:rPr>
              <a:t>building.</a:t>
            </a:r>
            <a:endParaRPr sz="1400" dirty="0">
              <a:latin typeface="Century Gothic" panose="020B0502020202020204" pitchFamily="34" charset="0"/>
              <a:cs typeface="Lucida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71475" y="569975"/>
            <a:ext cx="8115300" cy="58613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564511" y="6552181"/>
            <a:ext cx="115316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65" dirty="0">
                <a:latin typeface="Century Gothic" panose="020B0502020202020204" pitchFamily="34" charset="0"/>
                <a:cs typeface="Lucida Sans"/>
              </a:rPr>
              <a:t>Document</a:t>
            </a:r>
            <a:r>
              <a:rPr sz="1400" spc="-3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sz="1400" spc="-25" dirty="0">
                <a:latin typeface="Century Gothic" panose="020B0502020202020204" pitchFamily="34" charset="0"/>
                <a:cs typeface="Lucida Sans"/>
              </a:rPr>
              <a:t>3</a:t>
            </a:r>
            <a:endParaRPr sz="1400">
              <a:latin typeface="Century Gothic" panose="020B0502020202020204" pitchFamily="34" charset="0"/>
              <a:cs typeface="Lucida San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901700" y="7084485"/>
            <a:ext cx="1962150" cy="3539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10"/>
              </a:lnSpc>
            </a:pPr>
            <a:r>
              <a:rPr spc="-5" dirty="0">
                <a:latin typeface="Century Gothic" panose="020B0502020202020204" pitchFamily="34" charset="0"/>
              </a:rPr>
              <a:t>Resource provided by</a:t>
            </a:r>
            <a:r>
              <a:rPr spc="-75" dirty="0">
                <a:latin typeface="Century Gothic" panose="020B0502020202020204" pitchFamily="34" charset="0"/>
              </a:rPr>
              <a:t> </a:t>
            </a:r>
            <a:r>
              <a:rPr spc="-5" dirty="0">
                <a:latin typeface="Century Gothic" panose="020B0502020202020204" pitchFamily="34" charset="0"/>
                <a:hlinkClick r:id="rId3"/>
              </a:rPr>
              <a:t>www.mylearning.org</a:t>
            </a:r>
          </a:p>
          <a:p>
            <a:pPr marL="12700">
              <a:lnSpc>
                <a:spcPct val="100000"/>
              </a:lnSpc>
            </a:pPr>
            <a:r>
              <a:rPr dirty="0">
                <a:latin typeface="Century Gothic" panose="020B0502020202020204" pitchFamily="34" charset="0"/>
              </a:rPr>
              <a:t>© </a:t>
            </a:r>
            <a:r>
              <a:rPr spc="-5" dirty="0">
                <a:latin typeface="Century Gothic" panose="020B0502020202020204" pitchFamily="34" charset="0"/>
              </a:rPr>
              <a:t>Harris </a:t>
            </a:r>
            <a:r>
              <a:rPr dirty="0">
                <a:latin typeface="Century Gothic" panose="020B0502020202020204" pitchFamily="34" charset="0"/>
              </a:rPr>
              <a:t>Museum &amp; Art</a:t>
            </a:r>
            <a:r>
              <a:rPr spc="-90" dirty="0">
                <a:latin typeface="Century Gothic" panose="020B0502020202020204" pitchFamily="34" charset="0"/>
              </a:rPr>
              <a:t> </a:t>
            </a:r>
            <a:r>
              <a:rPr dirty="0">
                <a:latin typeface="Century Gothic" panose="020B0502020202020204" pitchFamily="34" charset="0"/>
              </a:rPr>
              <a:t>Gallery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137009" y="6552181"/>
            <a:ext cx="272669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45" dirty="0">
                <a:latin typeface="Century Gothic" panose="020B0502020202020204" pitchFamily="34" charset="0"/>
                <a:cs typeface="Lucida Sans"/>
              </a:rPr>
              <a:t>Locomotive </a:t>
            </a:r>
            <a:r>
              <a:rPr sz="1400" spc="40" dirty="0">
                <a:latin typeface="Century Gothic" panose="020B0502020202020204" pitchFamily="34" charset="0"/>
                <a:cs typeface="Lucida Sans"/>
              </a:rPr>
              <a:t>at </a:t>
            </a:r>
            <a:r>
              <a:rPr sz="1400" spc="35" dirty="0">
                <a:latin typeface="Century Gothic" panose="020B0502020202020204" pitchFamily="34" charset="0"/>
                <a:cs typeface="Lucida Sans"/>
              </a:rPr>
              <a:t>Preston</a:t>
            </a:r>
            <a:r>
              <a:rPr sz="1400" spc="-204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sz="1400" spc="35" dirty="0">
                <a:latin typeface="Century Gothic" panose="020B0502020202020204" pitchFamily="34" charset="0"/>
                <a:cs typeface="Lucida Sans"/>
              </a:rPr>
              <a:t>Station</a:t>
            </a:r>
            <a:endParaRPr sz="1400">
              <a:latin typeface="Century Gothic" panose="020B0502020202020204" pitchFamily="34" charset="0"/>
              <a:cs typeface="Lucida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71475" y="912875"/>
            <a:ext cx="8115300" cy="49789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564511" y="5980681"/>
            <a:ext cx="116395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65" dirty="0">
                <a:latin typeface="Century Gothic" panose="020B0502020202020204" pitchFamily="34" charset="0"/>
                <a:cs typeface="Lucida Sans"/>
              </a:rPr>
              <a:t>Document</a:t>
            </a:r>
            <a:r>
              <a:rPr sz="1400" spc="-3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sz="1400" spc="55" dirty="0">
                <a:latin typeface="Century Gothic" panose="020B0502020202020204" pitchFamily="34" charset="0"/>
                <a:cs typeface="Lucida Sans"/>
              </a:rPr>
              <a:t>4</a:t>
            </a:r>
            <a:endParaRPr sz="1400">
              <a:latin typeface="Century Gothic" panose="020B0502020202020204" pitchFamily="34" charset="0"/>
              <a:cs typeface="Lucida San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901700" y="7084485"/>
            <a:ext cx="1962150" cy="3539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10"/>
              </a:lnSpc>
            </a:pPr>
            <a:r>
              <a:rPr spc="-5" dirty="0">
                <a:latin typeface="Century Gothic" panose="020B0502020202020204" pitchFamily="34" charset="0"/>
              </a:rPr>
              <a:t>Resource provided by</a:t>
            </a:r>
            <a:r>
              <a:rPr spc="-75" dirty="0">
                <a:latin typeface="Century Gothic" panose="020B0502020202020204" pitchFamily="34" charset="0"/>
              </a:rPr>
              <a:t> </a:t>
            </a:r>
            <a:r>
              <a:rPr spc="-5" dirty="0">
                <a:latin typeface="Century Gothic" panose="020B0502020202020204" pitchFamily="34" charset="0"/>
                <a:hlinkClick r:id="rId3"/>
              </a:rPr>
              <a:t>www.mylearning.org</a:t>
            </a:r>
          </a:p>
          <a:p>
            <a:pPr marL="12700">
              <a:lnSpc>
                <a:spcPct val="100000"/>
              </a:lnSpc>
            </a:pPr>
            <a:r>
              <a:rPr dirty="0">
                <a:latin typeface="Century Gothic" panose="020B0502020202020204" pitchFamily="34" charset="0"/>
              </a:rPr>
              <a:t>© </a:t>
            </a:r>
            <a:r>
              <a:rPr spc="-5" dirty="0">
                <a:latin typeface="Century Gothic" panose="020B0502020202020204" pitchFamily="34" charset="0"/>
              </a:rPr>
              <a:t>Harris </a:t>
            </a:r>
            <a:r>
              <a:rPr dirty="0">
                <a:latin typeface="Century Gothic" panose="020B0502020202020204" pitchFamily="34" charset="0"/>
              </a:rPr>
              <a:t>Museum &amp; Art</a:t>
            </a:r>
            <a:r>
              <a:rPr spc="-90" dirty="0">
                <a:latin typeface="Century Gothic" panose="020B0502020202020204" pitchFamily="34" charset="0"/>
              </a:rPr>
              <a:t> </a:t>
            </a:r>
            <a:r>
              <a:rPr dirty="0">
                <a:latin typeface="Century Gothic" panose="020B0502020202020204" pitchFamily="34" charset="0"/>
              </a:rPr>
              <a:t>Gallery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594240" y="5980681"/>
            <a:ext cx="232029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20" dirty="0">
                <a:latin typeface="Century Gothic" panose="020B0502020202020204" pitchFamily="34" charset="0"/>
                <a:cs typeface="Lucida Sans"/>
              </a:rPr>
              <a:t>Horse </a:t>
            </a:r>
            <a:r>
              <a:rPr sz="1400" spc="35" dirty="0">
                <a:latin typeface="Century Gothic" panose="020B0502020202020204" pitchFamily="34" charset="0"/>
                <a:cs typeface="Lucida Sans"/>
              </a:rPr>
              <a:t>drawn </a:t>
            </a:r>
            <a:r>
              <a:rPr sz="1400" spc="25" dirty="0">
                <a:latin typeface="Century Gothic" panose="020B0502020202020204" pitchFamily="34" charset="0"/>
                <a:cs typeface="Lucida Sans"/>
              </a:rPr>
              <a:t>removal</a:t>
            </a:r>
            <a:r>
              <a:rPr sz="1400" spc="-20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sz="1400" spc="35" dirty="0">
                <a:latin typeface="Century Gothic" panose="020B0502020202020204" pitchFamily="34" charset="0"/>
                <a:cs typeface="Lucida Sans"/>
              </a:rPr>
              <a:t>cart</a:t>
            </a:r>
            <a:endParaRPr sz="1400">
              <a:latin typeface="Century Gothic" panose="020B0502020202020204" pitchFamily="34" charset="0"/>
              <a:cs typeface="Lucida Sa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71475" y="684276"/>
            <a:ext cx="8115300" cy="56052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678809" y="6436356"/>
            <a:ext cx="1153160" cy="2266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65" dirty="0">
                <a:latin typeface="Lucida Sans"/>
                <a:cs typeface="Lucida Sans"/>
              </a:rPr>
              <a:t>Document</a:t>
            </a:r>
            <a:r>
              <a:rPr sz="1400" spc="-30" dirty="0">
                <a:latin typeface="Lucida Sans"/>
                <a:cs typeface="Lucida Sans"/>
              </a:rPr>
              <a:t> 5</a:t>
            </a:r>
            <a:endParaRPr sz="1400">
              <a:latin typeface="Lucida Sans"/>
              <a:cs typeface="Lucida San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10"/>
              </a:lnSpc>
            </a:pPr>
            <a:r>
              <a:rPr spc="-5" dirty="0"/>
              <a:t>Resource provided by</a:t>
            </a:r>
            <a:r>
              <a:rPr spc="-75" dirty="0"/>
              <a:t> </a:t>
            </a:r>
            <a:r>
              <a:rPr spc="-5" dirty="0">
                <a:hlinkClick r:id="rId3"/>
              </a:rPr>
              <a:t>www.mylearning.org</a:t>
            </a:r>
          </a:p>
          <a:p>
            <a:pPr marL="12700">
              <a:lnSpc>
                <a:spcPct val="100000"/>
              </a:lnSpc>
            </a:pPr>
            <a:r>
              <a:rPr dirty="0"/>
              <a:t>© </a:t>
            </a:r>
            <a:r>
              <a:rPr spc="-5" dirty="0"/>
              <a:t>Harris </a:t>
            </a:r>
            <a:r>
              <a:rPr dirty="0"/>
              <a:t>Museum &amp; Art</a:t>
            </a:r>
            <a:r>
              <a:rPr spc="-90" dirty="0"/>
              <a:t> </a:t>
            </a:r>
            <a:r>
              <a:rPr dirty="0"/>
              <a:t>Gallery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708009" y="6436356"/>
            <a:ext cx="1619250" cy="2266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20" dirty="0">
                <a:latin typeface="Lucida Sans"/>
                <a:cs typeface="Lucida Sans"/>
              </a:rPr>
              <a:t>Horse </a:t>
            </a:r>
            <a:r>
              <a:rPr sz="1400" spc="35" dirty="0">
                <a:latin typeface="Lucida Sans"/>
                <a:cs typeface="Lucida Sans"/>
              </a:rPr>
              <a:t>drawn</a:t>
            </a:r>
            <a:r>
              <a:rPr sz="1400" spc="-150" dirty="0">
                <a:latin typeface="Lucida Sans"/>
                <a:cs typeface="Lucida Sans"/>
              </a:rPr>
              <a:t> </a:t>
            </a:r>
            <a:r>
              <a:rPr sz="1400" spc="20" dirty="0">
                <a:latin typeface="Lucida Sans"/>
                <a:cs typeface="Lucida Sans"/>
              </a:rPr>
              <a:t>tram</a:t>
            </a:r>
            <a:endParaRPr sz="1400">
              <a:latin typeface="Lucida Sans"/>
              <a:cs typeface="Lucida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64511" y="6216901"/>
            <a:ext cx="115951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65" dirty="0">
                <a:latin typeface="Century Gothic" panose="020B0502020202020204" pitchFamily="34" charset="0"/>
                <a:cs typeface="Lucida Sans"/>
              </a:rPr>
              <a:t>Document</a:t>
            </a:r>
            <a:r>
              <a:rPr sz="1400" spc="-3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sz="1400" spc="20" dirty="0">
                <a:latin typeface="Century Gothic" panose="020B0502020202020204" pitchFamily="34" charset="0"/>
                <a:cs typeface="Lucida Sans"/>
              </a:rPr>
              <a:t>6</a:t>
            </a:r>
            <a:endParaRPr sz="1400">
              <a:latin typeface="Century Gothic" panose="020B0502020202020204" pitchFamily="34" charset="0"/>
              <a:cs typeface="Lucida San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965937" y="6216901"/>
            <a:ext cx="1029969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40" dirty="0">
                <a:latin typeface="Century Gothic" panose="020B0502020202020204" pitchFamily="34" charset="0"/>
                <a:cs typeface="Lucida Sans"/>
              </a:rPr>
              <a:t>Fire</a:t>
            </a:r>
            <a:r>
              <a:rPr sz="1400" spc="-10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sz="1400" spc="35" dirty="0">
                <a:latin typeface="Century Gothic" panose="020B0502020202020204" pitchFamily="34" charset="0"/>
                <a:cs typeface="Lucida Sans"/>
              </a:rPr>
              <a:t>Engine</a:t>
            </a:r>
            <a:endParaRPr sz="1400">
              <a:latin typeface="Century Gothic" panose="020B0502020202020204" pitchFamily="34" charset="0"/>
              <a:cs typeface="Lucida San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371475" y="806195"/>
            <a:ext cx="8115300" cy="52760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901700" y="7084485"/>
            <a:ext cx="1962150" cy="3539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10"/>
              </a:lnSpc>
            </a:pPr>
            <a:r>
              <a:rPr spc="-5" dirty="0">
                <a:latin typeface="Century Gothic" panose="020B0502020202020204" pitchFamily="34" charset="0"/>
              </a:rPr>
              <a:t>Resource provided by</a:t>
            </a:r>
            <a:r>
              <a:rPr spc="-75" dirty="0">
                <a:latin typeface="Century Gothic" panose="020B0502020202020204" pitchFamily="34" charset="0"/>
              </a:rPr>
              <a:t> </a:t>
            </a:r>
            <a:r>
              <a:rPr spc="-5" dirty="0">
                <a:latin typeface="Century Gothic" panose="020B0502020202020204" pitchFamily="34" charset="0"/>
                <a:hlinkClick r:id="rId3"/>
              </a:rPr>
              <a:t>www.mylearning.org</a:t>
            </a:r>
          </a:p>
          <a:p>
            <a:pPr marL="12700">
              <a:lnSpc>
                <a:spcPct val="100000"/>
              </a:lnSpc>
            </a:pPr>
            <a:r>
              <a:rPr dirty="0">
                <a:latin typeface="Century Gothic" panose="020B0502020202020204" pitchFamily="34" charset="0"/>
              </a:rPr>
              <a:t>©Harris Museum &amp; Art</a:t>
            </a:r>
            <a:r>
              <a:rPr spc="-105" dirty="0">
                <a:latin typeface="Century Gothic" panose="020B0502020202020204" pitchFamily="34" charset="0"/>
              </a:rPr>
              <a:t> </a:t>
            </a:r>
            <a:r>
              <a:rPr dirty="0">
                <a:latin typeface="Century Gothic" panose="020B0502020202020204" pitchFamily="34" charset="0"/>
              </a:rPr>
              <a:t>Gallery</a:t>
            </a:r>
          </a:p>
        </p:txBody>
      </p:sp>
    </p:spTree>
    <p:extLst>
      <p:ext uri="{BB962C8B-B14F-4D97-AF65-F5344CB8AC3E}">
        <p14:creationId xmlns:p14="http://schemas.microsoft.com/office/powerpoint/2010/main" val="30998495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71475" y="920496"/>
            <a:ext cx="8115300" cy="47213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564511" y="5874001"/>
            <a:ext cx="115062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65" dirty="0">
                <a:latin typeface="Century Gothic" panose="020B0502020202020204" pitchFamily="34" charset="0"/>
                <a:cs typeface="Lucida Sans"/>
              </a:rPr>
              <a:t>Document</a:t>
            </a:r>
            <a:r>
              <a:rPr sz="1400" spc="-3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sz="1400" spc="-50" dirty="0">
                <a:latin typeface="Century Gothic" panose="020B0502020202020204" pitchFamily="34" charset="0"/>
                <a:cs typeface="Lucida Sans"/>
              </a:rPr>
              <a:t>7</a:t>
            </a:r>
            <a:endParaRPr sz="1400">
              <a:latin typeface="Century Gothic" panose="020B0502020202020204" pitchFamily="34" charset="0"/>
              <a:cs typeface="Lucida San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901700" y="7084485"/>
            <a:ext cx="1962150" cy="3539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10"/>
              </a:lnSpc>
            </a:pPr>
            <a:r>
              <a:rPr spc="-5" dirty="0">
                <a:latin typeface="Century Gothic" panose="020B0502020202020204" pitchFamily="34" charset="0"/>
              </a:rPr>
              <a:t>Resource provided by</a:t>
            </a:r>
            <a:r>
              <a:rPr spc="-75" dirty="0">
                <a:latin typeface="Century Gothic" panose="020B0502020202020204" pitchFamily="34" charset="0"/>
              </a:rPr>
              <a:t> </a:t>
            </a:r>
            <a:r>
              <a:rPr spc="-5" dirty="0">
                <a:latin typeface="Century Gothic" panose="020B0502020202020204" pitchFamily="34" charset="0"/>
                <a:hlinkClick r:id="rId3"/>
              </a:rPr>
              <a:t>www.mylearning.org</a:t>
            </a:r>
          </a:p>
          <a:p>
            <a:pPr marL="12700">
              <a:lnSpc>
                <a:spcPct val="100000"/>
              </a:lnSpc>
            </a:pPr>
            <a:r>
              <a:rPr dirty="0">
                <a:latin typeface="Century Gothic" panose="020B0502020202020204" pitchFamily="34" charset="0"/>
              </a:rPr>
              <a:t>©Harris Museum &amp; Art</a:t>
            </a:r>
            <a:r>
              <a:rPr spc="-105" dirty="0">
                <a:latin typeface="Century Gothic" panose="020B0502020202020204" pitchFamily="34" charset="0"/>
              </a:rPr>
              <a:t> </a:t>
            </a:r>
            <a:r>
              <a:rPr dirty="0">
                <a:latin typeface="Century Gothic" panose="020B0502020202020204" pitchFamily="34" charset="0"/>
              </a:rPr>
              <a:t>Gallery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764796" y="5874001"/>
            <a:ext cx="407035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20" dirty="0">
                <a:latin typeface="Century Gothic" panose="020B0502020202020204" pitchFamily="34" charset="0"/>
                <a:cs typeface="Lucida Sans"/>
              </a:rPr>
              <a:t>Horse </a:t>
            </a:r>
            <a:r>
              <a:rPr sz="1400" spc="35" dirty="0">
                <a:latin typeface="Century Gothic" panose="020B0502020202020204" pitchFamily="34" charset="0"/>
                <a:cs typeface="Lucida Sans"/>
              </a:rPr>
              <a:t>drawn </a:t>
            </a:r>
            <a:r>
              <a:rPr sz="1400" spc="25" dirty="0">
                <a:latin typeface="Century Gothic" panose="020B0502020202020204" pitchFamily="34" charset="0"/>
                <a:cs typeface="Lucida Sans"/>
              </a:rPr>
              <a:t>carts </a:t>
            </a:r>
            <a:r>
              <a:rPr sz="1400" spc="20" dirty="0">
                <a:latin typeface="Century Gothic" panose="020B0502020202020204" pitchFamily="34" charset="0"/>
                <a:cs typeface="Lucida Sans"/>
              </a:rPr>
              <a:t>on </a:t>
            </a:r>
            <a:r>
              <a:rPr sz="1400" spc="30" dirty="0">
                <a:latin typeface="Century Gothic" panose="020B0502020202020204" pitchFamily="34" charset="0"/>
                <a:cs typeface="Lucida Sans"/>
              </a:rPr>
              <a:t>Orchard </a:t>
            </a:r>
            <a:r>
              <a:rPr sz="1400" spc="25" dirty="0">
                <a:latin typeface="Century Gothic" panose="020B0502020202020204" pitchFamily="34" charset="0"/>
                <a:cs typeface="Lucida Sans"/>
              </a:rPr>
              <a:t>Street,</a:t>
            </a:r>
            <a:r>
              <a:rPr sz="1400" spc="-30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sz="1400" spc="35" dirty="0">
                <a:latin typeface="Century Gothic" panose="020B0502020202020204" pitchFamily="34" charset="0"/>
                <a:cs typeface="Lucida Sans"/>
              </a:rPr>
              <a:t>Preston</a:t>
            </a:r>
            <a:endParaRPr sz="1400">
              <a:latin typeface="Century Gothic" panose="020B0502020202020204" pitchFamily="34" charset="0"/>
              <a:cs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28267204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71475" y="569976"/>
            <a:ext cx="8115300" cy="548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564511" y="6323581"/>
            <a:ext cx="115633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65" dirty="0">
                <a:latin typeface="Century Gothic" panose="020B0502020202020204" pitchFamily="34" charset="0"/>
                <a:cs typeface="Lucida Sans"/>
              </a:rPr>
              <a:t>Document</a:t>
            </a:r>
            <a:r>
              <a:rPr sz="1400" spc="-3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sz="1400" spc="-5" dirty="0">
                <a:latin typeface="Century Gothic" panose="020B0502020202020204" pitchFamily="34" charset="0"/>
                <a:cs typeface="Lucida Sans"/>
              </a:rPr>
              <a:t>8</a:t>
            </a:r>
            <a:endParaRPr sz="1400">
              <a:latin typeface="Century Gothic" panose="020B0502020202020204" pitchFamily="34" charset="0"/>
              <a:cs typeface="Lucida San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901700" y="7084485"/>
            <a:ext cx="1962150" cy="3539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10"/>
              </a:lnSpc>
            </a:pPr>
            <a:r>
              <a:rPr spc="-5" dirty="0">
                <a:latin typeface="Century Gothic" panose="020B0502020202020204" pitchFamily="34" charset="0"/>
              </a:rPr>
              <a:t>Resource provided by</a:t>
            </a:r>
            <a:r>
              <a:rPr spc="-75" dirty="0">
                <a:latin typeface="Century Gothic" panose="020B0502020202020204" pitchFamily="34" charset="0"/>
              </a:rPr>
              <a:t> </a:t>
            </a:r>
            <a:r>
              <a:rPr spc="-5" dirty="0">
                <a:latin typeface="Century Gothic" panose="020B0502020202020204" pitchFamily="34" charset="0"/>
                <a:hlinkClick r:id="rId3"/>
              </a:rPr>
              <a:t>www.mylearning.org</a:t>
            </a:r>
          </a:p>
          <a:p>
            <a:pPr marL="12700">
              <a:lnSpc>
                <a:spcPct val="100000"/>
              </a:lnSpc>
            </a:pPr>
            <a:r>
              <a:rPr dirty="0">
                <a:latin typeface="Century Gothic" panose="020B0502020202020204" pitchFamily="34" charset="0"/>
              </a:rPr>
              <a:t>©Harris Museum &amp; Art</a:t>
            </a:r>
            <a:r>
              <a:rPr spc="-105" dirty="0">
                <a:latin typeface="Century Gothic" panose="020B0502020202020204" pitchFamily="34" charset="0"/>
              </a:rPr>
              <a:t> </a:t>
            </a:r>
            <a:r>
              <a:rPr dirty="0">
                <a:latin typeface="Century Gothic" panose="020B0502020202020204" pitchFamily="34" charset="0"/>
              </a:rPr>
              <a:t>Gallery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508175" y="6323581"/>
            <a:ext cx="139890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50" dirty="0">
                <a:latin typeface="Century Gothic" panose="020B0502020202020204" pitchFamily="34" charset="0"/>
                <a:cs typeface="Lucida Sans"/>
              </a:rPr>
              <a:t>Early </a:t>
            </a:r>
            <a:r>
              <a:rPr sz="1400" spc="25" dirty="0">
                <a:latin typeface="Century Gothic" panose="020B0502020202020204" pitchFamily="34" charset="0"/>
                <a:cs typeface="Lucida Sans"/>
              </a:rPr>
              <a:t>motor</a:t>
            </a:r>
            <a:r>
              <a:rPr sz="1400" spc="-18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sz="1400" spc="40" dirty="0">
                <a:latin typeface="Century Gothic" panose="020B0502020202020204" pitchFamily="34" charset="0"/>
                <a:cs typeface="Lucida Sans"/>
              </a:rPr>
              <a:t>car</a:t>
            </a:r>
            <a:endParaRPr sz="1400">
              <a:latin typeface="Century Gothic" panose="020B0502020202020204" pitchFamily="34" charset="0"/>
              <a:cs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1755689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/>
          <p:cNvGrpSpPr/>
          <p:nvPr/>
        </p:nvGrpSpPr>
        <p:grpSpPr>
          <a:xfrm>
            <a:off x="649107" y="684457"/>
            <a:ext cx="10624007" cy="7672938"/>
            <a:chOff x="308638" y="621187"/>
            <a:chExt cx="9641956" cy="6963675"/>
          </a:xfrm>
        </p:grpSpPr>
        <p:grpSp>
          <p:nvGrpSpPr>
            <p:cNvPr id="62" name="Group 61"/>
            <p:cNvGrpSpPr/>
            <p:nvPr/>
          </p:nvGrpSpPr>
          <p:grpSpPr>
            <a:xfrm>
              <a:off x="308638" y="621187"/>
              <a:ext cx="8646964" cy="5306869"/>
              <a:chOff x="308638" y="621187"/>
              <a:chExt cx="8646964" cy="5306869"/>
            </a:xfrm>
          </p:grpSpPr>
          <p:sp>
            <p:nvSpPr>
              <p:cNvPr id="67" name="Hexagon 66"/>
              <p:cNvSpPr/>
              <p:nvPr/>
            </p:nvSpPr>
            <p:spPr>
              <a:xfrm>
                <a:off x="6759443" y="4452920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03789"/>
                <a:r>
                  <a:rPr lang="en-US" sz="1983" dirty="0">
                    <a:solidFill>
                      <a:prstClr val="white"/>
                    </a:solidFill>
                  </a:rPr>
                  <a:t>  </a:t>
                </a:r>
              </a:p>
            </p:txBody>
          </p:sp>
          <p:sp>
            <p:nvSpPr>
              <p:cNvPr id="68" name="Hexagon 67"/>
              <p:cNvSpPr/>
              <p:nvPr/>
            </p:nvSpPr>
            <p:spPr>
              <a:xfrm>
                <a:off x="3789411" y="2805548"/>
                <a:ext cx="1711158" cy="1475136"/>
              </a:xfrm>
              <a:prstGeom prst="hexagon">
                <a:avLst/>
              </a:prstGeom>
              <a:noFill/>
              <a:ln w="38100">
                <a:solidFill>
                  <a:srgbClr val="49C5B1">
                    <a:alpha val="10000"/>
                  </a:srgb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03789"/>
                <a:endParaRPr lang="en-US" sz="1983">
                  <a:solidFill>
                    <a:prstClr val="white"/>
                  </a:solidFill>
                </a:endParaRPr>
              </a:p>
            </p:txBody>
          </p:sp>
          <p:sp>
            <p:nvSpPr>
              <p:cNvPr id="69" name="Hexagon 68"/>
              <p:cNvSpPr/>
              <p:nvPr/>
            </p:nvSpPr>
            <p:spPr>
              <a:xfrm>
                <a:off x="6759443" y="2811867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03789"/>
                <a:endParaRPr lang="en-US" sz="1983">
                  <a:solidFill>
                    <a:prstClr val="white"/>
                  </a:solidFill>
                </a:endParaRPr>
              </a:p>
            </p:txBody>
          </p:sp>
          <p:sp>
            <p:nvSpPr>
              <p:cNvPr id="70" name="Hexagon 69"/>
              <p:cNvSpPr/>
              <p:nvPr/>
            </p:nvSpPr>
            <p:spPr>
              <a:xfrm>
                <a:off x="6972686" y="1407157"/>
                <a:ext cx="1291389" cy="1113266"/>
              </a:xfrm>
              <a:prstGeom prst="hexagon">
                <a:avLst/>
              </a:prstGeom>
              <a:noFill/>
              <a:ln w="38100">
                <a:solidFill>
                  <a:srgbClr val="49C5B1">
                    <a:alpha val="40000"/>
                  </a:srgb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03789"/>
                <a:r>
                  <a:rPr lang="en-US" sz="1983" dirty="0">
                    <a:solidFill>
                      <a:prstClr val="white"/>
                    </a:solidFill>
                  </a:rPr>
                  <a:t> </a:t>
                </a:r>
              </a:p>
            </p:txBody>
          </p:sp>
          <p:sp>
            <p:nvSpPr>
              <p:cNvPr id="71" name="Hexagon 70"/>
              <p:cNvSpPr/>
              <p:nvPr/>
            </p:nvSpPr>
            <p:spPr>
              <a:xfrm>
                <a:off x="8043877" y="621187"/>
                <a:ext cx="911725" cy="785970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03789"/>
                <a:r>
                  <a:rPr lang="en-US" sz="1983" dirty="0">
                    <a:solidFill>
                      <a:prstClr val="white"/>
                    </a:solidFill>
                  </a:rPr>
                  <a:t> </a:t>
                </a:r>
              </a:p>
            </p:txBody>
          </p:sp>
          <p:sp>
            <p:nvSpPr>
              <p:cNvPr id="72" name="Hexagon 71"/>
              <p:cNvSpPr/>
              <p:nvPr/>
            </p:nvSpPr>
            <p:spPr>
              <a:xfrm>
                <a:off x="4116246" y="4725334"/>
                <a:ext cx="1291389" cy="1113266"/>
              </a:xfrm>
              <a:prstGeom prst="hexagon">
                <a:avLst/>
              </a:prstGeom>
              <a:solidFill>
                <a:srgbClr val="49C5B1">
                  <a:alpha val="15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03789"/>
                <a:r>
                  <a:rPr lang="en-US" sz="1983" dirty="0">
                    <a:solidFill>
                      <a:prstClr val="white"/>
                    </a:solidFill>
                  </a:rPr>
                  <a:t> </a:t>
                </a:r>
              </a:p>
            </p:txBody>
          </p:sp>
          <p:sp>
            <p:nvSpPr>
              <p:cNvPr id="74" name="Hexagon 73"/>
              <p:cNvSpPr/>
              <p:nvPr/>
            </p:nvSpPr>
            <p:spPr>
              <a:xfrm>
                <a:off x="2877686" y="4485812"/>
                <a:ext cx="911725" cy="785970"/>
              </a:xfrm>
              <a:prstGeom prst="hexagon">
                <a:avLst/>
              </a:prstGeom>
              <a:solidFill>
                <a:srgbClr val="49C5B1">
                  <a:alpha val="15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03789"/>
                <a:r>
                  <a:rPr lang="en-US" sz="1983" dirty="0">
                    <a:solidFill>
                      <a:prstClr val="white"/>
                    </a:solidFill>
                  </a:rPr>
                  <a:t> </a:t>
                </a:r>
              </a:p>
            </p:txBody>
          </p:sp>
          <p:sp>
            <p:nvSpPr>
              <p:cNvPr id="75" name="Hexagon 74"/>
              <p:cNvSpPr/>
              <p:nvPr/>
            </p:nvSpPr>
            <p:spPr>
              <a:xfrm>
                <a:off x="5534894" y="2212532"/>
                <a:ext cx="1291389" cy="1113266"/>
              </a:xfrm>
              <a:prstGeom prst="hexagon">
                <a:avLst/>
              </a:prstGeom>
              <a:solidFill>
                <a:srgbClr val="49C5B1">
                  <a:alpha val="15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03789"/>
                <a:r>
                  <a:rPr lang="en-US" sz="1983" dirty="0">
                    <a:solidFill>
                      <a:prstClr val="white"/>
                    </a:solidFill>
                  </a:rPr>
                  <a:t> </a:t>
                </a:r>
              </a:p>
            </p:txBody>
          </p:sp>
          <p:sp>
            <p:nvSpPr>
              <p:cNvPr id="76" name="Hexagon 75"/>
              <p:cNvSpPr/>
              <p:nvPr/>
            </p:nvSpPr>
            <p:spPr>
              <a:xfrm>
                <a:off x="4733212" y="659106"/>
                <a:ext cx="607094" cy="523357"/>
              </a:xfrm>
              <a:prstGeom prst="hexagon">
                <a:avLst/>
              </a:prstGeom>
              <a:noFill/>
              <a:ln w="38100">
                <a:solidFill>
                  <a:srgbClr val="49C5B1">
                    <a:alpha val="40000"/>
                  </a:srgb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03789"/>
                <a:r>
                  <a:rPr lang="en-US" sz="1983" dirty="0">
                    <a:solidFill>
                      <a:prstClr val="white"/>
                    </a:solidFill>
                  </a:rPr>
                  <a:t> </a:t>
                </a:r>
              </a:p>
            </p:txBody>
          </p:sp>
          <p:sp>
            <p:nvSpPr>
              <p:cNvPr id="77" name="Hexagon 76"/>
              <p:cNvSpPr/>
              <p:nvPr/>
            </p:nvSpPr>
            <p:spPr>
              <a:xfrm>
                <a:off x="308638" y="5231821"/>
                <a:ext cx="607094" cy="523357"/>
              </a:xfrm>
              <a:prstGeom prst="hexagon">
                <a:avLst/>
              </a:prstGeom>
              <a:noFill/>
              <a:ln w="38100">
                <a:solidFill>
                  <a:srgbClr val="49C5B1">
                    <a:alpha val="40000"/>
                  </a:srgb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03789"/>
                <a:r>
                  <a:rPr lang="en-US" sz="1983" dirty="0">
                    <a:solidFill>
                      <a:prstClr val="white"/>
                    </a:solidFill>
                  </a:rPr>
                  <a:t> </a:t>
                </a:r>
              </a:p>
            </p:txBody>
          </p:sp>
          <p:sp>
            <p:nvSpPr>
              <p:cNvPr id="78" name="Hexagon 77"/>
              <p:cNvSpPr/>
              <p:nvPr/>
            </p:nvSpPr>
            <p:spPr>
              <a:xfrm>
                <a:off x="5292080" y="3645024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03789"/>
                <a:r>
                  <a:rPr lang="en-US" sz="1983" dirty="0">
                    <a:solidFill>
                      <a:prstClr val="white"/>
                    </a:solidFill>
                  </a:rPr>
                  <a:t>  </a:t>
                </a:r>
              </a:p>
            </p:txBody>
          </p:sp>
        </p:grpSp>
        <p:sp>
          <p:nvSpPr>
            <p:cNvPr id="63" name="Hexagon 62"/>
            <p:cNvSpPr/>
            <p:nvPr/>
          </p:nvSpPr>
          <p:spPr>
            <a:xfrm>
              <a:off x="5275258" y="5271782"/>
              <a:ext cx="1711158" cy="1475136"/>
            </a:xfrm>
            <a:prstGeom prst="hexagon">
              <a:avLst/>
            </a:prstGeom>
            <a:solidFill>
              <a:srgbClr val="49C5B1">
                <a:alpha val="2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3789"/>
              <a:endParaRPr lang="en-US" sz="1983" dirty="0">
                <a:solidFill>
                  <a:prstClr val="white"/>
                </a:solidFill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>
              <a:off x="6759443" y="6109726"/>
              <a:ext cx="1711158" cy="1475136"/>
            </a:xfrm>
            <a:prstGeom prst="hexagon">
              <a:avLst/>
            </a:prstGeom>
            <a:solidFill>
              <a:srgbClr val="49C5B1">
                <a:alpha val="2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3789"/>
              <a:r>
                <a:rPr lang="en-US" sz="1983" dirty="0">
                  <a:solidFill>
                    <a:prstClr val="white"/>
                  </a:solidFill>
                </a:rPr>
                <a:t> </a:t>
              </a:r>
            </a:p>
          </p:txBody>
        </p:sp>
        <p:sp>
          <p:nvSpPr>
            <p:cNvPr id="65" name="Hexagon 64"/>
            <p:cNvSpPr/>
            <p:nvPr/>
          </p:nvSpPr>
          <p:spPr>
            <a:xfrm>
              <a:off x="8229246" y="5271782"/>
              <a:ext cx="1711158" cy="1475136"/>
            </a:xfrm>
            <a:prstGeom prst="hexagon">
              <a:avLst/>
            </a:prstGeom>
            <a:solidFill>
              <a:srgbClr val="49C5B1">
                <a:alpha val="2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3789"/>
              <a:endParaRPr lang="en-US" sz="1983">
                <a:solidFill>
                  <a:prstClr val="white"/>
                </a:solidFill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>
              <a:off x="8239436" y="3627764"/>
              <a:ext cx="1711158" cy="1475136"/>
            </a:xfrm>
            <a:prstGeom prst="hexagon">
              <a:avLst/>
            </a:prstGeom>
            <a:noFill/>
            <a:ln w="38100">
              <a:solidFill>
                <a:srgbClr val="49C5B1">
                  <a:alpha val="40000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3789"/>
              <a:r>
                <a:rPr lang="en-US" sz="1983" dirty="0">
                  <a:solidFill>
                    <a:prstClr val="white"/>
                  </a:solidFill>
                </a:rPr>
                <a:t>  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463880" y="6656672"/>
            <a:ext cx="7806454" cy="6783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503789"/>
            <a:r>
              <a:rPr lang="en-GB" sz="2645" b="1" baseline="30000" dirty="0">
                <a:solidFill>
                  <a:srgbClr val="333F48"/>
                </a:solidFill>
                <a:latin typeface="Century Gothic"/>
                <a:cs typeface="Century Gothic"/>
              </a:rPr>
              <a:t>Free learning resources from arts, cultural and heritage organisations</a:t>
            </a:r>
          </a:p>
          <a:p>
            <a:pPr defTabSz="503789"/>
            <a:r>
              <a:rPr lang="en-GB" sz="3967" b="1" baseline="30000" dirty="0" err="1">
                <a:solidFill>
                  <a:srgbClr val="14A19A"/>
                </a:solidFill>
                <a:latin typeface="Century Gothic"/>
                <a:cs typeface="Century Gothic"/>
              </a:rPr>
              <a:t>mylearning.org</a:t>
            </a:r>
            <a:endParaRPr lang="en-GB" sz="3526" b="1" baseline="30000" dirty="0">
              <a:solidFill>
                <a:srgbClr val="14A19A"/>
              </a:solidFill>
              <a:latin typeface="Century Gothic"/>
              <a:cs typeface="Century Gothic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63880" y="2089237"/>
            <a:ext cx="8101511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lang="en-GB" sz="2000" spc="15" dirty="0">
                <a:latin typeface="Century Gothic" panose="020B0502020202020204" pitchFamily="34" charset="0"/>
                <a:cs typeface="Lucida Sans"/>
              </a:rPr>
              <a:t>These </a:t>
            </a:r>
            <a:r>
              <a:rPr lang="en-GB" sz="2000" spc="10" dirty="0">
                <a:latin typeface="Century Gothic" panose="020B0502020202020204" pitchFamily="34" charset="0"/>
                <a:cs typeface="Lucida Sans"/>
              </a:rPr>
              <a:t>resources </a:t>
            </a:r>
            <a:r>
              <a:rPr lang="en-GB" sz="2000" spc="-5" dirty="0">
                <a:latin typeface="Century Gothic" panose="020B0502020202020204" pitchFamily="34" charset="0"/>
                <a:cs typeface="Lucida Sans"/>
              </a:rPr>
              <a:t>look </a:t>
            </a:r>
            <a:r>
              <a:rPr lang="en-GB" sz="2000" spc="30" dirty="0">
                <a:latin typeface="Century Gothic" panose="020B0502020202020204" pitchFamily="34" charset="0"/>
                <a:cs typeface="Lucida Sans"/>
              </a:rPr>
              <a:t>at </a:t>
            </a:r>
            <a:r>
              <a:rPr lang="en-GB" sz="2000" spc="20" dirty="0">
                <a:latin typeface="Century Gothic" panose="020B0502020202020204" pitchFamily="34" charset="0"/>
                <a:cs typeface="Lucida Sans"/>
              </a:rPr>
              <a:t>the developments </a:t>
            </a:r>
            <a:r>
              <a:rPr lang="en-GB" sz="2000" spc="-25" dirty="0">
                <a:latin typeface="Century Gothic" panose="020B0502020202020204" pitchFamily="34" charset="0"/>
                <a:cs typeface="Lucida Sans"/>
              </a:rPr>
              <a:t>in </a:t>
            </a:r>
            <a:r>
              <a:rPr lang="en-GB" sz="2000" spc="10" dirty="0">
                <a:latin typeface="Century Gothic" panose="020B0502020202020204" pitchFamily="34" charset="0"/>
                <a:cs typeface="Lucida Sans"/>
              </a:rPr>
              <a:t>transportation </a:t>
            </a:r>
            <a:r>
              <a:rPr lang="en-GB" sz="2000" spc="-35" dirty="0">
                <a:latin typeface="Century Gothic" panose="020B0502020202020204" pitchFamily="34" charset="0"/>
                <a:cs typeface="Lucida Sans"/>
              </a:rPr>
              <a:t>in </a:t>
            </a:r>
            <a:r>
              <a:rPr lang="en-GB" sz="2000" spc="20" dirty="0">
                <a:latin typeface="Century Gothic" panose="020B0502020202020204" pitchFamily="34" charset="0"/>
                <a:cs typeface="Lucida Sans"/>
              </a:rPr>
              <a:t>the  Victorian</a:t>
            </a:r>
            <a:r>
              <a:rPr lang="en-GB" sz="2000" spc="-1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2000" spc="35" dirty="0">
                <a:latin typeface="Century Gothic" panose="020B0502020202020204" pitchFamily="34" charset="0"/>
                <a:cs typeface="Lucida Sans"/>
              </a:rPr>
              <a:t>age</a:t>
            </a:r>
            <a:r>
              <a:rPr lang="en-GB" sz="20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2000" spc="20" dirty="0">
                <a:latin typeface="Century Gothic" panose="020B0502020202020204" pitchFamily="34" charset="0"/>
                <a:cs typeface="Lucida Sans"/>
              </a:rPr>
              <a:t>and</a:t>
            </a:r>
            <a:r>
              <a:rPr lang="en-GB" sz="20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2000" spc="20" dirty="0">
                <a:latin typeface="Century Gothic" panose="020B0502020202020204" pitchFamily="34" charset="0"/>
                <a:cs typeface="Lucida Sans"/>
              </a:rPr>
              <a:t>early</a:t>
            </a:r>
            <a:r>
              <a:rPr lang="en-GB" sz="20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2000" spc="20" dirty="0">
                <a:latin typeface="Century Gothic" panose="020B0502020202020204" pitchFamily="34" charset="0"/>
                <a:cs typeface="Lucida Sans"/>
              </a:rPr>
              <a:t>twentieth</a:t>
            </a:r>
            <a:r>
              <a:rPr lang="en-GB" sz="2000" spc="-1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2000" spc="15" dirty="0">
                <a:latin typeface="Century Gothic" panose="020B0502020202020204" pitchFamily="34" charset="0"/>
                <a:cs typeface="Lucida Sans"/>
              </a:rPr>
              <a:t>century,</a:t>
            </a:r>
            <a:r>
              <a:rPr lang="en-GB" sz="2000" spc="-1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2000" spc="20" dirty="0">
                <a:latin typeface="Century Gothic" panose="020B0502020202020204" pitchFamily="34" charset="0"/>
                <a:cs typeface="Lucida Sans"/>
              </a:rPr>
              <a:t>and</a:t>
            </a:r>
            <a:r>
              <a:rPr lang="en-GB" sz="20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2000" spc="20" dirty="0">
                <a:latin typeface="Century Gothic" panose="020B0502020202020204" pitchFamily="34" charset="0"/>
                <a:cs typeface="Lucida Sans"/>
              </a:rPr>
              <a:t>the</a:t>
            </a:r>
            <a:r>
              <a:rPr lang="en-GB" sz="20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2000" spc="20" dirty="0">
                <a:latin typeface="Century Gothic" panose="020B0502020202020204" pitchFamily="34" charset="0"/>
                <a:cs typeface="Lucida Sans"/>
              </a:rPr>
              <a:t>impact</a:t>
            </a:r>
            <a:r>
              <a:rPr lang="en-GB" sz="20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2000" spc="-10" dirty="0">
                <a:latin typeface="Century Gothic" panose="020B0502020202020204" pitchFamily="34" charset="0"/>
                <a:cs typeface="Lucida Sans"/>
              </a:rPr>
              <a:t>this</a:t>
            </a:r>
            <a:r>
              <a:rPr lang="en-GB" sz="2000" spc="-1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2000" spc="20" dirty="0">
                <a:latin typeface="Century Gothic" panose="020B0502020202020204" pitchFamily="34" charset="0"/>
                <a:cs typeface="Lucida Sans"/>
              </a:rPr>
              <a:t>had</a:t>
            </a:r>
            <a:r>
              <a:rPr lang="en-GB" sz="20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2000" spc="15" dirty="0">
                <a:latin typeface="Century Gothic" panose="020B0502020202020204" pitchFamily="34" charset="0"/>
                <a:cs typeface="Lucida Sans"/>
              </a:rPr>
              <a:t>on  </a:t>
            </a:r>
            <a:r>
              <a:rPr lang="en-GB" sz="2000" spc="10" dirty="0">
                <a:latin typeface="Century Gothic" panose="020B0502020202020204" pitchFamily="34" charset="0"/>
                <a:cs typeface="Lucida Sans"/>
              </a:rPr>
              <a:t>society. </a:t>
            </a:r>
            <a:endParaRPr lang="en-GB" sz="2000" spc="10" dirty="0" smtClean="0">
              <a:latin typeface="Century Gothic" panose="020B0502020202020204" pitchFamily="34" charset="0"/>
              <a:cs typeface="Lucida Sans"/>
            </a:endParaRPr>
          </a:p>
          <a:p>
            <a:pPr marL="12700" marR="5080">
              <a:lnSpc>
                <a:spcPct val="100000"/>
              </a:lnSpc>
            </a:pPr>
            <a:endParaRPr lang="en-GB" sz="2000" dirty="0">
              <a:latin typeface="Century Gothic" panose="020B0502020202020204" pitchFamily="34" charset="0"/>
              <a:cs typeface="Times New Roman"/>
            </a:endParaRPr>
          </a:p>
          <a:p>
            <a:pPr marL="12700" marR="102870">
              <a:lnSpc>
                <a:spcPct val="100000"/>
              </a:lnSpc>
            </a:pPr>
            <a:r>
              <a:rPr lang="en-GB" sz="2000" spc="15" dirty="0">
                <a:latin typeface="Century Gothic" panose="020B0502020202020204" pitchFamily="34" charset="0"/>
                <a:cs typeface="Lucida Sans"/>
              </a:rPr>
              <a:t>The </a:t>
            </a:r>
            <a:r>
              <a:rPr lang="en-GB" sz="2000" spc="30" dirty="0">
                <a:latin typeface="Century Gothic" panose="020B0502020202020204" pitchFamily="34" charset="0"/>
                <a:cs typeface="Lucida Sans"/>
              </a:rPr>
              <a:t>activity </a:t>
            </a:r>
            <a:r>
              <a:rPr lang="en-GB" sz="2000" spc="5" dirty="0">
                <a:latin typeface="Century Gothic" panose="020B0502020202020204" pitchFamily="34" charset="0"/>
                <a:cs typeface="Lucida Sans"/>
              </a:rPr>
              <a:t>suggestions use </a:t>
            </a:r>
            <a:r>
              <a:rPr lang="en-GB" sz="2000" spc="25" dirty="0">
                <a:latin typeface="Century Gothic" panose="020B0502020202020204" pitchFamily="34" charset="0"/>
                <a:cs typeface="Lucida Sans"/>
              </a:rPr>
              <a:t>contemporary </a:t>
            </a:r>
            <a:r>
              <a:rPr lang="en-GB" sz="2000" spc="20" dirty="0">
                <a:latin typeface="Century Gothic" panose="020B0502020202020204" pitchFamily="34" charset="0"/>
                <a:cs typeface="Lucida Sans"/>
              </a:rPr>
              <a:t>photographs </a:t>
            </a:r>
            <a:r>
              <a:rPr lang="en-GB" sz="2000" spc="30" dirty="0">
                <a:latin typeface="Century Gothic" panose="020B0502020202020204" pitchFamily="34" charset="0"/>
                <a:cs typeface="Lucida Sans"/>
              </a:rPr>
              <a:t>to  </a:t>
            </a:r>
            <a:r>
              <a:rPr lang="en-GB" sz="2000" spc="25" dirty="0">
                <a:latin typeface="Century Gothic" panose="020B0502020202020204" pitchFamily="34" charset="0"/>
                <a:cs typeface="Lucida Sans"/>
              </a:rPr>
              <a:t>encourage </a:t>
            </a:r>
            <a:r>
              <a:rPr lang="en-GB" sz="2000" dirty="0">
                <a:latin typeface="Century Gothic" panose="020B0502020202020204" pitchFamily="34" charset="0"/>
                <a:cs typeface="Lucida Sans"/>
              </a:rPr>
              <a:t>historical enquiry, </a:t>
            </a:r>
            <a:r>
              <a:rPr lang="en-GB" sz="2000" spc="-10" dirty="0">
                <a:latin typeface="Century Gothic" panose="020B0502020202020204" pitchFamily="34" charset="0"/>
                <a:cs typeface="Lucida Sans"/>
              </a:rPr>
              <a:t>thinking </a:t>
            </a:r>
            <a:r>
              <a:rPr lang="en-GB" sz="2000" spc="-35" dirty="0">
                <a:latin typeface="Century Gothic" panose="020B0502020202020204" pitchFamily="34" charset="0"/>
                <a:cs typeface="Lucida Sans"/>
              </a:rPr>
              <a:t>skills </a:t>
            </a:r>
            <a:r>
              <a:rPr lang="en-GB" sz="2000" spc="20" dirty="0">
                <a:latin typeface="Century Gothic" panose="020B0502020202020204" pitchFamily="34" charset="0"/>
                <a:cs typeface="Lucida Sans"/>
              </a:rPr>
              <a:t>and group </a:t>
            </a:r>
            <a:r>
              <a:rPr lang="en-GB" sz="2000" spc="5" dirty="0">
                <a:latin typeface="Century Gothic" panose="020B0502020202020204" pitchFamily="34" charset="0"/>
                <a:cs typeface="Lucida Sans"/>
              </a:rPr>
              <a:t>collaboration.  </a:t>
            </a:r>
            <a:endParaRPr lang="en-GB" sz="2000" spc="5" dirty="0" smtClean="0">
              <a:latin typeface="Century Gothic" panose="020B0502020202020204" pitchFamily="34" charset="0"/>
              <a:cs typeface="Lucida Sans"/>
            </a:endParaRPr>
          </a:p>
          <a:p>
            <a:pPr marL="12700" marR="102870">
              <a:lnSpc>
                <a:spcPct val="100000"/>
              </a:lnSpc>
            </a:pPr>
            <a:endParaRPr lang="en-GB" sz="2000" spc="5" dirty="0">
              <a:latin typeface="Century Gothic" panose="020B0502020202020204" pitchFamily="34" charset="0"/>
              <a:cs typeface="Lucida Sans"/>
            </a:endParaRPr>
          </a:p>
          <a:p>
            <a:pPr marL="12700" marR="102870">
              <a:lnSpc>
                <a:spcPct val="100000"/>
              </a:lnSpc>
            </a:pPr>
            <a:r>
              <a:rPr lang="en-GB" sz="2000" spc="25" dirty="0" smtClean="0">
                <a:latin typeface="Century Gothic" panose="020B0502020202020204" pitchFamily="34" charset="0"/>
                <a:cs typeface="Lucida Sans"/>
              </a:rPr>
              <a:t>Many </a:t>
            </a:r>
            <a:r>
              <a:rPr lang="en-GB" sz="2000" spc="15" dirty="0">
                <a:latin typeface="Century Gothic" panose="020B0502020202020204" pitchFamily="34" charset="0"/>
                <a:cs typeface="Lucida Sans"/>
              </a:rPr>
              <a:t>of </a:t>
            </a:r>
            <a:r>
              <a:rPr lang="en-GB" sz="2000" spc="20" dirty="0">
                <a:latin typeface="Century Gothic" panose="020B0502020202020204" pitchFamily="34" charset="0"/>
                <a:cs typeface="Lucida Sans"/>
              </a:rPr>
              <a:t>the </a:t>
            </a:r>
            <a:r>
              <a:rPr lang="en-GB" sz="2000" spc="10" dirty="0">
                <a:latin typeface="Century Gothic" panose="020B0502020202020204" pitchFamily="34" charset="0"/>
                <a:cs typeface="Lucida Sans"/>
              </a:rPr>
              <a:t>activities </a:t>
            </a:r>
            <a:r>
              <a:rPr lang="en-GB" sz="2000" spc="35" dirty="0">
                <a:latin typeface="Century Gothic" panose="020B0502020202020204" pitchFamily="34" charset="0"/>
                <a:cs typeface="Lucida Sans"/>
              </a:rPr>
              <a:t>have </a:t>
            </a:r>
            <a:r>
              <a:rPr lang="en-GB" sz="2000" spc="10" dirty="0">
                <a:latin typeface="Century Gothic" panose="020B0502020202020204" pitchFamily="34" charset="0"/>
                <a:cs typeface="Lucida Sans"/>
              </a:rPr>
              <a:t>cross </a:t>
            </a:r>
            <a:r>
              <a:rPr lang="en-GB" sz="2000" dirty="0">
                <a:latin typeface="Century Gothic" panose="020B0502020202020204" pitchFamily="34" charset="0"/>
                <a:cs typeface="Lucida Sans"/>
              </a:rPr>
              <a:t>curricular</a:t>
            </a:r>
            <a:r>
              <a:rPr lang="en-GB" sz="2000" spc="-20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2000" spc="-35" dirty="0">
                <a:latin typeface="Century Gothic" panose="020B0502020202020204" pitchFamily="34" charset="0"/>
                <a:cs typeface="Lucida Sans"/>
              </a:rPr>
              <a:t>links.</a:t>
            </a:r>
            <a:endParaRPr lang="en-GB" sz="2000" dirty="0">
              <a:latin typeface="Century Gothic" panose="020B0502020202020204" pitchFamily="34" charset="0"/>
              <a:cs typeface="Lucida San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63880" y="5205452"/>
            <a:ext cx="824735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503789"/>
            <a:r>
              <a:rPr lang="en-GB" b="1" dirty="0" smtClean="0">
                <a:solidFill>
                  <a:srgbClr val="14A19A"/>
                </a:solidFill>
                <a:latin typeface="Century Gothic" panose="020B0502020202020204" pitchFamily="34" charset="0"/>
              </a:rPr>
              <a:t>This resource was created by the Harris Museum. </a:t>
            </a:r>
          </a:p>
          <a:p>
            <a:pPr defTabSz="503789"/>
            <a:r>
              <a:rPr lang="en-GB" b="1" dirty="0" smtClean="0">
                <a:latin typeface="Century Gothic" panose="020B0502020202020204" pitchFamily="34" charset="0"/>
                <a:sym typeface="Symbol" panose="05050102010706020507" pitchFamily="18" charset="2"/>
              </a:rPr>
              <a:t>Harris Museum </a:t>
            </a:r>
            <a:endParaRPr lang="en-US" b="1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034" y="277320"/>
            <a:ext cx="3698099" cy="145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75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64511" y="6093456"/>
            <a:ext cx="115951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65" dirty="0">
                <a:latin typeface="Century Gothic" panose="020B0502020202020204" pitchFamily="34" charset="0"/>
                <a:cs typeface="Lucida Sans"/>
              </a:rPr>
              <a:t>Document</a:t>
            </a:r>
            <a:r>
              <a:rPr sz="1400" spc="-3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sz="1400" spc="20" dirty="0">
                <a:latin typeface="Century Gothic" panose="020B0502020202020204" pitchFamily="34" charset="0"/>
                <a:cs typeface="Lucida Sans"/>
              </a:rPr>
              <a:t>9</a:t>
            </a:r>
            <a:endParaRPr sz="1400">
              <a:latin typeface="Century Gothic" panose="020B0502020202020204" pitchFamily="34" charset="0"/>
              <a:cs typeface="Lucida San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81843" y="609345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70" dirty="0">
                <a:latin typeface="Century Gothic" panose="020B0502020202020204" pitchFamily="34" charset="0"/>
                <a:cs typeface="Lucida Sans"/>
              </a:rPr>
              <a:t>Electric</a:t>
            </a:r>
            <a:r>
              <a:rPr sz="1400" spc="3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sz="1400" spc="45" dirty="0">
                <a:latin typeface="Century Gothic" panose="020B0502020202020204" pitchFamily="34" charset="0"/>
                <a:cs typeface="Lucida Sans"/>
              </a:rPr>
              <a:t>tram</a:t>
            </a:r>
            <a:endParaRPr sz="1400">
              <a:latin typeface="Century Gothic" panose="020B0502020202020204" pitchFamily="34" charset="0"/>
              <a:cs typeface="Lucida San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371475" y="455675"/>
            <a:ext cx="8115300" cy="55199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901700" y="7084485"/>
            <a:ext cx="1962150" cy="3539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10"/>
              </a:lnSpc>
            </a:pPr>
            <a:r>
              <a:rPr spc="-5" dirty="0">
                <a:latin typeface="Century Gothic" panose="020B0502020202020204" pitchFamily="34" charset="0"/>
              </a:rPr>
              <a:t>Resource provided by</a:t>
            </a:r>
            <a:r>
              <a:rPr spc="-75" dirty="0">
                <a:latin typeface="Century Gothic" panose="020B0502020202020204" pitchFamily="34" charset="0"/>
              </a:rPr>
              <a:t> </a:t>
            </a:r>
            <a:r>
              <a:rPr spc="-5" dirty="0">
                <a:latin typeface="Century Gothic" panose="020B0502020202020204" pitchFamily="34" charset="0"/>
                <a:hlinkClick r:id="rId3"/>
              </a:rPr>
              <a:t>www.mylearning.org</a:t>
            </a:r>
          </a:p>
          <a:p>
            <a:pPr marL="12700">
              <a:lnSpc>
                <a:spcPct val="100000"/>
              </a:lnSpc>
            </a:pPr>
            <a:r>
              <a:rPr dirty="0">
                <a:latin typeface="Century Gothic" panose="020B0502020202020204" pitchFamily="34" charset="0"/>
              </a:rPr>
              <a:t>©Harris Museum &amp; Art</a:t>
            </a:r>
            <a:r>
              <a:rPr spc="-105" dirty="0">
                <a:latin typeface="Century Gothic" panose="020B0502020202020204" pitchFamily="34" charset="0"/>
              </a:rPr>
              <a:t> </a:t>
            </a:r>
            <a:r>
              <a:rPr dirty="0">
                <a:latin typeface="Century Gothic" panose="020B0502020202020204" pitchFamily="34" charset="0"/>
              </a:rPr>
              <a:t>Gallery</a:t>
            </a:r>
          </a:p>
        </p:txBody>
      </p:sp>
    </p:spTree>
    <p:extLst>
      <p:ext uri="{BB962C8B-B14F-4D97-AF65-F5344CB8AC3E}">
        <p14:creationId xmlns:p14="http://schemas.microsoft.com/office/powerpoint/2010/main" val="140037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/>
          <p:cNvGrpSpPr/>
          <p:nvPr/>
        </p:nvGrpSpPr>
        <p:grpSpPr>
          <a:xfrm>
            <a:off x="649107" y="684457"/>
            <a:ext cx="10624007" cy="7672938"/>
            <a:chOff x="308638" y="621187"/>
            <a:chExt cx="9641956" cy="6963675"/>
          </a:xfrm>
        </p:grpSpPr>
        <p:grpSp>
          <p:nvGrpSpPr>
            <p:cNvPr id="62" name="Group 61"/>
            <p:cNvGrpSpPr/>
            <p:nvPr/>
          </p:nvGrpSpPr>
          <p:grpSpPr>
            <a:xfrm>
              <a:off x="308638" y="621187"/>
              <a:ext cx="8646964" cy="5306869"/>
              <a:chOff x="308638" y="621187"/>
              <a:chExt cx="8646964" cy="5306869"/>
            </a:xfrm>
          </p:grpSpPr>
          <p:sp>
            <p:nvSpPr>
              <p:cNvPr id="67" name="Hexagon 66"/>
              <p:cNvSpPr/>
              <p:nvPr/>
            </p:nvSpPr>
            <p:spPr>
              <a:xfrm>
                <a:off x="6759443" y="4452920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03789"/>
                <a:r>
                  <a:rPr lang="en-US" sz="1983" dirty="0">
                    <a:solidFill>
                      <a:prstClr val="white"/>
                    </a:solidFill>
                  </a:rPr>
                  <a:t>  </a:t>
                </a:r>
              </a:p>
            </p:txBody>
          </p:sp>
          <p:sp>
            <p:nvSpPr>
              <p:cNvPr id="68" name="Hexagon 67"/>
              <p:cNvSpPr/>
              <p:nvPr/>
            </p:nvSpPr>
            <p:spPr>
              <a:xfrm>
                <a:off x="3789411" y="2805548"/>
                <a:ext cx="1711158" cy="1475136"/>
              </a:xfrm>
              <a:prstGeom prst="hexagon">
                <a:avLst/>
              </a:prstGeom>
              <a:noFill/>
              <a:ln w="38100">
                <a:solidFill>
                  <a:srgbClr val="49C5B1">
                    <a:alpha val="10000"/>
                  </a:srgb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03789"/>
                <a:endParaRPr lang="en-US" sz="1983">
                  <a:solidFill>
                    <a:prstClr val="white"/>
                  </a:solidFill>
                </a:endParaRPr>
              </a:p>
            </p:txBody>
          </p:sp>
          <p:sp>
            <p:nvSpPr>
              <p:cNvPr id="69" name="Hexagon 68"/>
              <p:cNvSpPr/>
              <p:nvPr/>
            </p:nvSpPr>
            <p:spPr>
              <a:xfrm>
                <a:off x="6759443" y="2811867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03789"/>
                <a:endParaRPr lang="en-US" sz="1983">
                  <a:solidFill>
                    <a:prstClr val="white"/>
                  </a:solidFill>
                </a:endParaRPr>
              </a:p>
            </p:txBody>
          </p:sp>
          <p:sp>
            <p:nvSpPr>
              <p:cNvPr id="70" name="Hexagon 69"/>
              <p:cNvSpPr/>
              <p:nvPr/>
            </p:nvSpPr>
            <p:spPr>
              <a:xfrm>
                <a:off x="6972686" y="1407157"/>
                <a:ext cx="1291389" cy="1113266"/>
              </a:xfrm>
              <a:prstGeom prst="hexagon">
                <a:avLst/>
              </a:prstGeom>
              <a:noFill/>
              <a:ln w="38100">
                <a:solidFill>
                  <a:srgbClr val="49C5B1">
                    <a:alpha val="40000"/>
                  </a:srgb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03789"/>
                <a:r>
                  <a:rPr lang="en-US" sz="1983" dirty="0">
                    <a:solidFill>
                      <a:prstClr val="white"/>
                    </a:solidFill>
                  </a:rPr>
                  <a:t> </a:t>
                </a:r>
              </a:p>
            </p:txBody>
          </p:sp>
          <p:sp>
            <p:nvSpPr>
              <p:cNvPr id="71" name="Hexagon 70"/>
              <p:cNvSpPr/>
              <p:nvPr/>
            </p:nvSpPr>
            <p:spPr>
              <a:xfrm>
                <a:off x="8043877" y="621187"/>
                <a:ext cx="911725" cy="785970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03789"/>
                <a:r>
                  <a:rPr lang="en-US" sz="1983" dirty="0">
                    <a:solidFill>
                      <a:prstClr val="white"/>
                    </a:solidFill>
                  </a:rPr>
                  <a:t> </a:t>
                </a:r>
              </a:p>
            </p:txBody>
          </p:sp>
          <p:sp>
            <p:nvSpPr>
              <p:cNvPr id="72" name="Hexagon 71"/>
              <p:cNvSpPr/>
              <p:nvPr/>
            </p:nvSpPr>
            <p:spPr>
              <a:xfrm>
                <a:off x="4116246" y="4725334"/>
                <a:ext cx="1291389" cy="1113266"/>
              </a:xfrm>
              <a:prstGeom prst="hexagon">
                <a:avLst/>
              </a:prstGeom>
              <a:solidFill>
                <a:srgbClr val="49C5B1">
                  <a:alpha val="15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03789"/>
                <a:r>
                  <a:rPr lang="en-US" sz="1983" dirty="0">
                    <a:solidFill>
                      <a:prstClr val="white"/>
                    </a:solidFill>
                  </a:rPr>
                  <a:t> </a:t>
                </a:r>
              </a:p>
            </p:txBody>
          </p:sp>
          <p:sp>
            <p:nvSpPr>
              <p:cNvPr id="74" name="Hexagon 73"/>
              <p:cNvSpPr/>
              <p:nvPr/>
            </p:nvSpPr>
            <p:spPr>
              <a:xfrm>
                <a:off x="2877686" y="4485812"/>
                <a:ext cx="911725" cy="785970"/>
              </a:xfrm>
              <a:prstGeom prst="hexagon">
                <a:avLst/>
              </a:prstGeom>
              <a:solidFill>
                <a:srgbClr val="49C5B1">
                  <a:alpha val="15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03789"/>
                <a:r>
                  <a:rPr lang="en-US" sz="1983" dirty="0">
                    <a:solidFill>
                      <a:prstClr val="white"/>
                    </a:solidFill>
                  </a:rPr>
                  <a:t> </a:t>
                </a:r>
              </a:p>
            </p:txBody>
          </p:sp>
          <p:sp>
            <p:nvSpPr>
              <p:cNvPr id="75" name="Hexagon 74"/>
              <p:cNvSpPr/>
              <p:nvPr/>
            </p:nvSpPr>
            <p:spPr>
              <a:xfrm>
                <a:off x="5534894" y="2212532"/>
                <a:ext cx="1291389" cy="1113266"/>
              </a:xfrm>
              <a:prstGeom prst="hexagon">
                <a:avLst/>
              </a:prstGeom>
              <a:solidFill>
                <a:srgbClr val="49C5B1">
                  <a:alpha val="15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03789"/>
                <a:r>
                  <a:rPr lang="en-US" sz="1983" dirty="0">
                    <a:solidFill>
                      <a:prstClr val="white"/>
                    </a:solidFill>
                  </a:rPr>
                  <a:t> </a:t>
                </a:r>
              </a:p>
            </p:txBody>
          </p:sp>
          <p:sp>
            <p:nvSpPr>
              <p:cNvPr id="76" name="Hexagon 75"/>
              <p:cNvSpPr/>
              <p:nvPr/>
            </p:nvSpPr>
            <p:spPr>
              <a:xfrm>
                <a:off x="4733212" y="659106"/>
                <a:ext cx="607094" cy="523357"/>
              </a:xfrm>
              <a:prstGeom prst="hexagon">
                <a:avLst/>
              </a:prstGeom>
              <a:noFill/>
              <a:ln w="38100">
                <a:solidFill>
                  <a:srgbClr val="49C5B1">
                    <a:alpha val="40000"/>
                  </a:srgb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03789"/>
                <a:r>
                  <a:rPr lang="en-US" sz="1983" dirty="0">
                    <a:solidFill>
                      <a:prstClr val="white"/>
                    </a:solidFill>
                  </a:rPr>
                  <a:t> </a:t>
                </a:r>
              </a:p>
            </p:txBody>
          </p:sp>
          <p:sp>
            <p:nvSpPr>
              <p:cNvPr id="77" name="Hexagon 76"/>
              <p:cNvSpPr/>
              <p:nvPr/>
            </p:nvSpPr>
            <p:spPr>
              <a:xfrm>
                <a:off x="308638" y="5231821"/>
                <a:ext cx="607094" cy="523357"/>
              </a:xfrm>
              <a:prstGeom prst="hexagon">
                <a:avLst/>
              </a:prstGeom>
              <a:noFill/>
              <a:ln w="38100">
                <a:solidFill>
                  <a:srgbClr val="49C5B1">
                    <a:alpha val="40000"/>
                  </a:srgb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03789"/>
                <a:r>
                  <a:rPr lang="en-US" sz="1983" dirty="0">
                    <a:solidFill>
                      <a:prstClr val="white"/>
                    </a:solidFill>
                  </a:rPr>
                  <a:t> </a:t>
                </a:r>
              </a:p>
            </p:txBody>
          </p:sp>
          <p:sp>
            <p:nvSpPr>
              <p:cNvPr id="78" name="Hexagon 77"/>
              <p:cNvSpPr/>
              <p:nvPr/>
            </p:nvSpPr>
            <p:spPr>
              <a:xfrm>
                <a:off x="5292080" y="3645024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03789"/>
                <a:r>
                  <a:rPr lang="en-US" sz="1983" dirty="0">
                    <a:solidFill>
                      <a:prstClr val="white"/>
                    </a:solidFill>
                  </a:rPr>
                  <a:t>  </a:t>
                </a:r>
              </a:p>
            </p:txBody>
          </p:sp>
        </p:grpSp>
        <p:sp>
          <p:nvSpPr>
            <p:cNvPr id="63" name="Hexagon 62"/>
            <p:cNvSpPr/>
            <p:nvPr/>
          </p:nvSpPr>
          <p:spPr>
            <a:xfrm>
              <a:off x="5275258" y="5271782"/>
              <a:ext cx="1711158" cy="1475136"/>
            </a:xfrm>
            <a:prstGeom prst="hexagon">
              <a:avLst/>
            </a:prstGeom>
            <a:solidFill>
              <a:srgbClr val="49C5B1">
                <a:alpha val="2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3789"/>
              <a:endParaRPr lang="en-US" sz="1983" dirty="0">
                <a:solidFill>
                  <a:prstClr val="white"/>
                </a:solidFill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>
              <a:off x="6759443" y="6109726"/>
              <a:ext cx="1711158" cy="1475136"/>
            </a:xfrm>
            <a:prstGeom prst="hexagon">
              <a:avLst/>
            </a:prstGeom>
            <a:solidFill>
              <a:srgbClr val="49C5B1">
                <a:alpha val="2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3789"/>
              <a:r>
                <a:rPr lang="en-US" sz="1983" dirty="0">
                  <a:solidFill>
                    <a:prstClr val="white"/>
                  </a:solidFill>
                </a:rPr>
                <a:t> </a:t>
              </a:r>
            </a:p>
          </p:txBody>
        </p:sp>
        <p:sp>
          <p:nvSpPr>
            <p:cNvPr id="65" name="Hexagon 64"/>
            <p:cNvSpPr/>
            <p:nvPr/>
          </p:nvSpPr>
          <p:spPr>
            <a:xfrm>
              <a:off x="8229246" y="5271782"/>
              <a:ext cx="1711158" cy="1475136"/>
            </a:xfrm>
            <a:prstGeom prst="hexagon">
              <a:avLst/>
            </a:prstGeom>
            <a:solidFill>
              <a:srgbClr val="49C5B1">
                <a:alpha val="2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3789"/>
              <a:endParaRPr lang="en-US" sz="1983">
                <a:solidFill>
                  <a:prstClr val="white"/>
                </a:solidFill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>
              <a:off x="8239436" y="3627764"/>
              <a:ext cx="1711158" cy="1475136"/>
            </a:xfrm>
            <a:prstGeom prst="hexagon">
              <a:avLst/>
            </a:prstGeom>
            <a:noFill/>
            <a:ln w="38100">
              <a:solidFill>
                <a:srgbClr val="49C5B1">
                  <a:alpha val="40000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3789"/>
              <a:r>
                <a:rPr lang="en-US" sz="1983" dirty="0">
                  <a:solidFill>
                    <a:prstClr val="white"/>
                  </a:solidFill>
                </a:rPr>
                <a:t>  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463880" y="6656672"/>
            <a:ext cx="7806454" cy="6783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503789"/>
            <a:r>
              <a:rPr lang="en-GB" sz="2645" b="1" baseline="30000" dirty="0">
                <a:solidFill>
                  <a:srgbClr val="333F48"/>
                </a:solidFill>
                <a:latin typeface="Century Gothic"/>
                <a:cs typeface="Century Gothic"/>
              </a:rPr>
              <a:t>Free learning resources from arts, cultural and heritage organisations</a:t>
            </a:r>
          </a:p>
          <a:p>
            <a:pPr defTabSz="503789"/>
            <a:r>
              <a:rPr lang="en-GB" sz="3967" b="1" baseline="30000" dirty="0" err="1">
                <a:solidFill>
                  <a:srgbClr val="14A19A"/>
                </a:solidFill>
                <a:latin typeface="Century Gothic"/>
                <a:cs typeface="Century Gothic"/>
              </a:rPr>
              <a:t>mylearning.org</a:t>
            </a:r>
            <a:endParaRPr lang="en-GB" sz="3526" b="1" baseline="30000" dirty="0">
              <a:solidFill>
                <a:srgbClr val="14A19A"/>
              </a:solidFill>
              <a:latin typeface="Century Gothic"/>
              <a:cs typeface="Century Gothic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63880" y="2626320"/>
            <a:ext cx="8101511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If you enjoy learning about the Victorian era, why not come along </a:t>
            </a:r>
            <a:r>
              <a:rPr lang="en-GB" sz="2000" dirty="0" smtClean="0">
                <a:latin typeface="Century Gothic" panose="020B0502020202020204" pitchFamily="34" charset="0"/>
              </a:rPr>
              <a:t>to the </a:t>
            </a:r>
            <a:r>
              <a:rPr lang="en-GB" sz="2000" dirty="0">
                <a:latin typeface="Century Gothic" panose="020B0502020202020204" pitchFamily="34" charset="0"/>
              </a:rPr>
              <a:t>Harris Museum &amp; Art Gallery for a facilitated Victorians </a:t>
            </a:r>
            <a:r>
              <a:rPr lang="en-GB" sz="2000" dirty="0" smtClean="0">
                <a:latin typeface="Century Gothic" panose="020B0502020202020204" pitchFamily="34" charset="0"/>
              </a:rPr>
              <a:t>workshop to </a:t>
            </a:r>
            <a:r>
              <a:rPr lang="en-GB" sz="2000" dirty="0">
                <a:latin typeface="Century Gothic" panose="020B0502020202020204" pitchFamily="34" charset="0"/>
              </a:rPr>
              <a:t>find out more</a:t>
            </a:r>
            <a:r>
              <a:rPr lang="en-GB" sz="2000" dirty="0" smtClean="0">
                <a:latin typeface="Century Gothic" panose="020B0502020202020204" pitchFamily="34" charset="0"/>
              </a:rPr>
              <a:t>?</a:t>
            </a:r>
          </a:p>
          <a:p>
            <a:endParaRPr lang="en-GB" sz="2000" dirty="0">
              <a:latin typeface="Century Gothic" panose="020B0502020202020204" pitchFamily="34" charset="0"/>
              <a:cs typeface="Lucida Sans"/>
            </a:endParaRPr>
          </a:p>
          <a:p>
            <a:pPr algn="ctr"/>
            <a:r>
              <a:rPr lang="en-GB" sz="2000" dirty="0" smtClean="0">
                <a:latin typeface="Century Gothic" panose="020B0502020202020204" pitchFamily="34" charset="0"/>
                <a:cs typeface="Lucida Sans"/>
                <a:hlinkClick r:id="rId2"/>
              </a:rPr>
              <a:t>www.harrismuseum.org.uk</a:t>
            </a:r>
            <a:endParaRPr lang="en-GB" sz="2000" dirty="0">
              <a:latin typeface="Century Gothic" panose="020B0502020202020204" pitchFamily="34" charset="0"/>
              <a:cs typeface="Lucida San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63880" y="5205452"/>
            <a:ext cx="824735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503789"/>
            <a:r>
              <a:rPr lang="en-GB" b="1" dirty="0" smtClean="0">
                <a:solidFill>
                  <a:srgbClr val="14A19A"/>
                </a:solidFill>
                <a:latin typeface="Century Gothic" panose="020B0502020202020204" pitchFamily="34" charset="0"/>
              </a:rPr>
              <a:t>This resource was created by the Harris Museum. </a:t>
            </a:r>
          </a:p>
          <a:p>
            <a:pPr defTabSz="503789"/>
            <a:r>
              <a:rPr lang="en-GB" b="1" dirty="0" smtClean="0">
                <a:latin typeface="Century Gothic" panose="020B0502020202020204" pitchFamily="34" charset="0"/>
                <a:sym typeface="Symbol" panose="05050102010706020507" pitchFamily="18" charset="2"/>
              </a:rPr>
              <a:t>Harris Museum </a:t>
            </a:r>
            <a:endParaRPr lang="en-US" b="1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034" y="277320"/>
            <a:ext cx="3698099" cy="145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4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89458" y="273050"/>
            <a:ext cx="10075333" cy="7460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503789"/>
            <a:r>
              <a:rPr lang="en-GB" sz="4848" b="1" dirty="0" smtClean="0">
                <a:solidFill>
                  <a:srgbClr val="14A19A"/>
                </a:solidFill>
                <a:latin typeface="Century Gothic" panose="020B0502020202020204" pitchFamily="34" charset="0"/>
              </a:rPr>
              <a:t>Teacher Notes</a:t>
            </a:r>
            <a:endParaRPr lang="en-US" sz="4848" b="1" dirty="0">
              <a:solidFill>
                <a:srgbClr val="14A19A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333015" y="4407113"/>
            <a:ext cx="4949585" cy="3491117"/>
            <a:chOff x="4559580" y="3999732"/>
            <a:chExt cx="4492060" cy="3168409"/>
          </a:xfrm>
        </p:grpSpPr>
        <p:sp>
          <p:nvSpPr>
            <p:cNvPr id="22" name="TextBox 21"/>
            <p:cNvSpPr txBox="1"/>
            <p:nvPr/>
          </p:nvSpPr>
          <p:spPr>
            <a:xfrm>
              <a:off x="5182301" y="6351572"/>
              <a:ext cx="3596109" cy="28724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 defTabSz="503789">
                <a:defRPr/>
              </a:pPr>
              <a:r>
                <a:rPr lang="en-GB" sz="3085" b="1" kern="0" baseline="30000" dirty="0" err="1">
                  <a:solidFill>
                    <a:srgbClr val="14A19A"/>
                  </a:solidFill>
                  <a:latin typeface="Century Gothic"/>
                  <a:cs typeface="Century Gothic"/>
                </a:rPr>
                <a:t>mylearning.org</a:t>
              </a:r>
              <a:endParaRPr lang="en-GB" sz="3526" b="1" kern="0" baseline="30000" dirty="0">
                <a:solidFill>
                  <a:srgbClr val="14A19A"/>
                </a:solidFill>
                <a:latin typeface="Century Gothic"/>
                <a:cs typeface="Century Gothic"/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4559580" y="3999732"/>
              <a:ext cx="4492060" cy="3168409"/>
              <a:chOff x="181643" y="575007"/>
              <a:chExt cx="9872856" cy="6963675"/>
            </a:xfrm>
          </p:grpSpPr>
          <p:sp>
            <p:nvSpPr>
              <p:cNvPr id="24" name="Hexagon 23"/>
              <p:cNvSpPr/>
              <p:nvPr/>
            </p:nvSpPr>
            <p:spPr>
              <a:xfrm>
                <a:off x="5379163" y="5225602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endParaRPr lang="en-US" sz="1983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5" name="Hexagon 24"/>
              <p:cNvSpPr/>
              <p:nvPr/>
            </p:nvSpPr>
            <p:spPr>
              <a:xfrm>
                <a:off x="6863348" y="4406740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 </a:t>
                </a:r>
              </a:p>
            </p:txBody>
          </p:sp>
          <p:sp>
            <p:nvSpPr>
              <p:cNvPr id="26" name="Hexagon 25"/>
              <p:cNvSpPr/>
              <p:nvPr/>
            </p:nvSpPr>
            <p:spPr>
              <a:xfrm>
                <a:off x="6863348" y="6063546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27" name="Hexagon 26"/>
              <p:cNvSpPr/>
              <p:nvPr/>
            </p:nvSpPr>
            <p:spPr>
              <a:xfrm>
                <a:off x="8333151" y="5225602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endParaRPr lang="en-US" sz="1983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8" name="Hexagon 27"/>
              <p:cNvSpPr/>
              <p:nvPr/>
            </p:nvSpPr>
            <p:spPr>
              <a:xfrm>
                <a:off x="3893316" y="2759368"/>
                <a:ext cx="1711158" cy="1475136"/>
              </a:xfrm>
              <a:prstGeom prst="hexagon">
                <a:avLst/>
              </a:prstGeom>
              <a:noFill/>
              <a:ln w="38100" cap="flat" cmpd="sng" algn="ctr">
                <a:solidFill>
                  <a:srgbClr val="49C5B1">
                    <a:alpha val="1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endParaRPr lang="en-US" sz="1983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9" name="Hexagon 28"/>
              <p:cNvSpPr/>
              <p:nvPr/>
            </p:nvSpPr>
            <p:spPr>
              <a:xfrm>
                <a:off x="6863348" y="2765687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endParaRPr lang="en-US" sz="1983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0" name="Hexagon 29"/>
              <p:cNvSpPr/>
              <p:nvPr/>
            </p:nvSpPr>
            <p:spPr>
              <a:xfrm>
                <a:off x="8343341" y="3581584"/>
                <a:ext cx="1711158" cy="1475136"/>
              </a:xfrm>
              <a:prstGeom prst="hexagon">
                <a:avLst/>
              </a:prstGeom>
              <a:noFill/>
              <a:ln w="38100" cap="flat" cmpd="sng" algn="ctr">
                <a:solidFill>
                  <a:srgbClr val="49C5B1">
                    <a:alpha val="2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 </a:t>
                </a:r>
              </a:p>
            </p:txBody>
          </p:sp>
          <p:sp>
            <p:nvSpPr>
              <p:cNvPr id="31" name="Hexagon 30"/>
              <p:cNvSpPr/>
              <p:nvPr/>
            </p:nvSpPr>
            <p:spPr>
              <a:xfrm>
                <a:off x="7076591" y="1360977"/>
                <a:ext cx="1291389" cy="1113266"/>
              </a:xfrm>
              <a:prstGeom prst="hexagon">
                <a:avLst/>
              </a:prstGeom>
              <a:noFill/>
              <a:ln w="38100" cap="flat" cmpd="sng" algn="ctr">
                <a:solidFill>
                  <a:srgbClr val="49C5B1">
                    <a:alpha val="2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32" name="Hexagon 31"/>
              <p:cNvSpPr/>
              <p:nvPr/>
            </p:nvSpPr>
            <p:spPr>
              <a:xfrm>
                <a:off x="8147782" y="575007"/>
                <a:ext cx="911725" cy="785970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33" name="Hexagon 32"/>
              <p:cNvSpPr/>
              <p:nvPr/>
            </p:nvSpPr>
            <p:spPr>
              <a:xfrm>
                <a:off x="4220151" y="4679154"/>
                <a:ext cx="1291389" cy="1113266"/>
              </a:xfrm>
              <a:prstGeom prst="hexagon">
                <a:avLst/>
              </a:prstGeom>
              <a:solidFill>
                <a:srgbClr val="49C5B1">
                  <a:alpha val="1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34" name="Hexagon 33"/>
              <p:cNvSpPr/>
              <p:nvPr/>
            </p:nvSpPr>
            <p:spPr>
              <a:xfrm>
                <a:off x="788737" y="1834248"/>
                <a:ext cx="607094" cy="523357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35" name="Hexagon 34"/>
              <p:cNvSpPr/>
              <p:nvPr/>
            </p:nvSpPr>
            <p:spPr>
              <a:xfrm>
                <a:off x="2981591" y="4439632"/>
                <a:ext cx="911725" cy="785970"/>
              </a:xfrm>
              <a:prstGeom prst="hexagon">
                <a:avLst/>
              </a:prstGeom>
              <a:solidFill>
                <a:srgbClr val="49C5B1">
                  <a:alpha val="1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36" name="Hexagon 35" hidden="1"/>
              <p:cNvSpPr/>
              <p:nvPr/>
            </p:nvSpPr>
            <p:spPr>
              <a:xfrm>
                <a:off x="5638799" y="2166352"/>
                <a:ext cx="1291389" cy="1113266"/>
              </a:xfrm>
              <a:prstGeom prst="hexagon">
                <a:avLst/>
              </a:prstGeom>
              <a:solidFill>
                <a:srgbClr val="49C5B1">
                  <a:alpha val="1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37" name="Hexagon 36" hidden="1"/>
              <p:cNvSpPr/>
              <p:nvPr/>
            </p:nvSpPr>
            <p:spPr>
              <a:xfrm>
                <a:off x="4837117" y="612926"/>
                <a:ext cx="607094" cy="523357"/>
              </a:xfrm>
              <a:prstGeom prst="hexagon">
                <a:avLst/>
              </a:prstGeom>
              <a:noFill/>
              <a:ln w="38100" cap="flat" cmpd="sng" algn="ctr">
                <a:solidFill>
                  <a:srgbClr val="49C5B1">
                    <a:alpha val="2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38" name="Hexagon 37"/>
              <p:cNvSpPr/>
              <p:nvPr/>
            </p:nvSpPr>
            <p:spPr>
              <a:xfrm>
                <a:off x="181643" y="5185641"/>
                <a:ext cx="607094" cy="523357"/>
              </a:xfrm>
              <a:prstGeom prst="hexagon">
                <a:avLst/>
              </a:prstGeom>
              <a:noFill/>
              <a:ln w="38100" cap="flat" cmpd="sng" algn="ctr">
                <a:solidFill>
                  <a:srgbClr val="49C5B1">
                    <a:alpha val="2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389458" y="1560020"/>
            <a:ext cx="9757841" cy="5491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GB" u="sng" spc="55" dirty="0" smtClean="0">
                <a:latin typeface="Century Gothic" panose="020B0502020202020204" pitchFamily="34" charset="0"/>
                <a:cs typeface="Lucida Sans"/>
              </a:rPr>
              <a:t>Preston</a:t>
            </a:r>
            <a:r>
              <a:rPr lang="en-GB" u="sng" spc="-10" dirty="0" smtClean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u="sng" spc="30" dirty="0">
                <a:latin typeface="Century Gothic" panose="020B0502020202020204" pitchFamily="34" charset="0"/>
                <a:cs typeface="Lucida Sans"/>
              </a:rPr>
              <a:t>dock:</a:t>
            </a:r>
            <a:endParaRPr lang="en-GB" dirty="0">
              <a:latin typeface="Century Gothic" panose="020B0502020202020204" pitchFamily="34" charset="0"/>
              <a:cs typeface="Lucida Sans"/>
            </a:endParaRPr>
          </a:p>
          <a:p>
            <a:pPr marL="12700" marR="131445">
              <a:lnSpc>
                <a:spcPct val="100000"/>
              </a:lnSpc>
            </a:pPr>
            <a:r>
              <a:rPr lang="en-GB" spc="30" dirty="0">
                <a:latin typeface="Century Gothic" panose="020B0502020202020204" pitchFamily="34" charset="0"/>
                <a:cs typeface="Lucida Sans"/>
              </a:rPr>
              <a:t>Preston</a:t>
            </a:r>
            <a:r>
              <a:rPr lang="en-GB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30" dirty="0">
                <a:latin typeface="Century Gothic" panose="020B0502020202020204" pitchFamily="34" charset="0"/>
                <a:cs typeface="Lucida Sans"/>
              </a:rPr>
              <a:t>dock</a:t>
            </a:r>
            <a:r>
              <a:rPr lang="en-GB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40" dirty="0">
                <a:latin typeface="Century Gothic" panose="020B0502020202020204" pitchFamily="34" charset="0"/>
                <a:cs typeface="Lucida Sans"/>
              </a:rPr>
              <a:t>was</a:t>
            </a:r>
            <a:r>
              <a:rPr lang="en-GB" spc="-3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25" dirty="0">
                <a:latin typeface="Century Gothic" panose="020B0502020202020204" pitchFamily="34" charset="0"/>
                <a:cs typeface="Lucida Sans"/>
              </a:rPr>
              <a:t>opened</a:t>
            </a:r>
            <a:r>
              <a:rPr lang="en-GB" spc="-25" dirty="0">
                <a:latin typeface="Century Gothic" panose="020B0502020202020204" pitchFamily="34" charset="0"/>
                <a:cs typeface="Lucida Sans"/>
              </a:rPr>
              <a:t> in</a:t>
            </a:r>
            <a:r>
              <a:rPr lang="en-GB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-90" dirty="0">
                <a:latin typeface="Century Gothic" panose="020B0502020202020204" pitchFamily="34" charset="0"/>
                <a:cs typeface="Lucida Sans"/>
              </a:rPr>
              <a:t>1892</a:t>
            </a:r>
            <a:r>
              <a:rPr lang="en-GB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55" dirty="0">
                <a:latin typeface="Century Gothic" panose="020B0502020202020204" pitchFamily="34" charset="0"/>
                <a:cs typeface="Lucida Sans"/>
              </a:rPr>
              <a:t>by</a:t>
            </a:r>
            <a:r>
              <a:rPr lang="en-GB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25" dirty="0">
                <a:latin typeface="Century Gothic" panose="020B0502020202020204" pitchFamily="34" charset="0"/>
                <a:cs typeface="Lucida Sans"/>
              </a:rPr>
              <a:t>the</a:t>
            </a:r>
            <a:r>
              <a:rPr lang="en-GB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dirty="0">
                <a:latin typeface="Century Gothic" panose="020B0502020202020204" pitchFamily="34" charset="0"/>
                <a:cs typeface="Lucida Sans"/>
              </a:rPr>
              <a:t>queen’s</a:t>
            </a:r>
            <a:r>
              <a:rPr lang="en-GB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25" dirty="0">
                <a:latin typeface="Century Gothic" panose="020B0502020202020204" pitchFamily="34" charset="0"/>
                <a:cs typeface="Lucida Sans"/>
              </a:rPr>
              <a:t>second</a:t>
            </a:r>
            <a:r>
              <a:rPr lang="en-GB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10" dirty="0">
                <a:latin typeface="Century Gothic" panose="020B0502020202020204" pitchFamily="34" charset="0"/>
                <a:cs typeface="Lucida Sans"/>
              </a:rPr>
              <a:t>eldest</a:t>
            </a:r>
            <a:r>
              <a:rPr lang="en-GB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-20" dirty="0">
                <a:latin typeface="Century Gothic" panose="020B0502020202020204" pitchFamily="34" charset="0"/>
                <a:cs typeface="Lucida Sans"/>
              </a:rPr>
              <a:t>son,  </a:t>
            </a:r>
            <a:r>
              <a:rPr lang="en-GB" spc="30" dirty="0">
                <a:latin typeface="Century Gothic" panose="020B0502020202020204" pitchFamily="34" charset="0"/>
                <a:cs typeface="Lucida Sans"/>
              </a:rPr>
              <a:t>Prince</a:t>
            </a:r>
            <a:r>
              <a:rPr lang="en-GB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10" dirty="0">
                <a:latin typeface="Century Gothic" panose="020B0502020202020204" pitchFamily="34" charset="0"/>
                <a:cs typeface="Lucida Sans"/>
              </a:rPr>
              <a:t>Albert,</a:t>
            </a:r>
            <a:r>
              <a:rPr lang="en-GB" spc="-1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20" dirty="0">
                <a:latin typeface="Century Gothic" panose="020B0502020202020204" pitchFamily="34" charset="0"/>
                <a:cs typeface="Lucida Sans"/>
              </a:rPr>
              <a:t>and</a:t>
            </a:r>
            <a:r>
              <a:rPr lang="en-GB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40" dirty="0">
                <a:latin typeface="Century Gothic" panose="020B0502020202020204" pitchFamily="34" charset="0"/>
                <a:cs typeface="Lucida Sans"/>
              </a:rPr>
              <a:t>was</a:t>
            </a:r>
            <a:r>
              <a:rPr lang="en-GB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15" dirty="0">
                <a:latin typeface="Century Gothic" panose="020B0502020202020204" pitchFamily="34" charset="0"/>
                <a:cs typeface="Lucida Sans"/>
              </a:rPr>
              <a:t>therefore</a:t>
            </a:r>
            <a:r>
              <a:rPr lang="en-GB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30" dirty="0">
                <a:latin typeface="Century Gothic" panose="020B0502020202020204" pitchFamily="34" charset="0"/>
                <a:cs typeface="Lucida Sans"/>
              </a:rPr>
              <a:t>know</a:t>
            </a:r>
            <a:r>
              <a:rPr lang="en-GB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dirty="0">
                <a:latin typeface="Century Gothic" panose="020B0502020202020204" pitchFamily="34" charset="0"/>
                <a:cs typeface="Lucida Sans"/>
              </a:rPr>
              <a:t>as</a:t>
            </a:r>
            <a:r>
              <a:rPr lang="en-GB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20" dirty="0">
                <a:latin typeface="Century Gothic" panose="020B0502020202020204" pitchFamily="34" charset="0"/>
                <a:cs typeface="Lucida Sans"/>
              </a:rPr>
              <a:t>the</a:t>
            </a:r>
            <a:r>
              <a:rPr lang="en-GB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30" dirty="0">
                <a:latin typeface="Century Gothic" panose="020B0502020202020204" pitchFamily="34" charset="0"/>
                <a:cs typeface="Lucida Sans"/>
              </a:rPr>
              <a:t>Albert</a:t>
            </a:r>
            <a:r>
              <a:rPr lang="en-GB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60" dirty="0">
                <a:latin typeface="Century Gothic" panose="020B0502020202020204" pitchFamily="34" charset="0"/>
                <a:cs typeface="Lucida Sans"/>
              </a:rPr>
              <a:t>Edward</a:t>
            </a:r>
            <a:r>
              <a:rPr lang="en-GB" spc="-1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5" dirty="0">
                <a:latin typeface="Century Gothic" panose="020B0502020202020204" pitchFamily="34" charset="0"/>
                <a:cs typeface="Lucida Sans"/>
              </a:rPr>
              <a:t>Dock.</a:t>
            </a:r>
            <a:endParaRPr lang="en-GB" dirty="0">
              <a:latin typeface="Century Gothic" panose="020B0502020202020204" pitchFamily="34" charset="0"/>
              <a:cs typeface="Lucida Sans"/>
            </a:endParaRPr>
          </a:p>
          <a:p>
            <a:pPr>
              <a:lnSpc>
                <a:spcPct val="100000"/>
              </a:lnSpc>
              <a:spcBef>
                <a:spcPts val="2"/>
              </a:spcBef>
            </a:pPr>
            <a:endParaRPr lang="en-GB" sz="2000" dirty="0">
              <a:latin typeface="Century Gothic" panose="020B0502020202020204" pitchFamily="34" charset="0"/>
              <a:cs typeface="Times New Roman"/>
            </a:endParaRPr>
          </a:p>
          <a:p>
            <a:pPr marL="12700" marR="229235">
              <a:lnSpc>
                <a:spcPct val="100000"/>
              </a:lnSpc>
            </a:pPr>
            <a:r>
              <a:rPr lang="en-GB" spc="80" dirty="0">
                <a:latin typeface="Century Gothic" panose="020B0502020202020204" pitchFamily="34" charset="0"/>
                <a:cs typeface="Lucida Sans"/>
              </a:rPr>
              <a:t>When</a:t>
            </a:r>
            <a:r>
              <a:rPr lang="en-GB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-5" dirty="0">
                <a:latin typeface="Century Gothic" panose="020B0502020202020204" pitchFamily="34" charset="0"/>
                <a:cs typeface="Lucida Sans"/>
              </a:rPr>
              <a:t>it</a:t>
            </a:r>
            <a:r>
              <a:rPr lang="en-GB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40" dirty="0">
                <a:latin typeface="Century Gothic" panose="020B0502020202020204" pitchFamily="34" charset="0"/>
                <a:cs typeface="Lucida Sans"/>
              </a:rPr>
              <a:t>was</a:t>
            </a:r>
            <a:r>
              <a:rPr lang="en-GB" spc="-20" dirty="0">
                <a:latin typeface="Century Gothic" panose="020B0502020202020204" pitchFamily="34" charset="0"/>
                <a:cs typeface="Lucida Sans"/>
              </a:rPr>
              <a:t> built,</a:t>
            </a:r>
            <a:r>
              <a:rPr lang="en-GB" spc="-1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-5" dirty="0">
                <a:latin typeface="Century Gothic" panose="020B0502020202020204" pitchFamily="34" charset="0"/>
                <a:cs typeface="Lucida Sans"/>
              </a:rPr>
              <a:t>it</a:t>
            </a:r>
            <a:r>
              <a:rPr lang="en-GB" spc="-1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40" dirty="0">
                <a:latin typeface="Century Gothic" panose="020B0502020202020204" pitchFamily="34" charset="0"/>
                <a:cs typeface="Lucida Sans"/>
              </a:rPr>
              <a:t>was</a:t>
            </a:r>
            <a:r>
              <a:rPr lang="en-GB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20" dirty="0">
                <a:latin typeface="Century Gothic" panose="020B0502020202020204" pitchFamily="34" charset="0"/>
                <a:cs typeface="Lucida Sans"/>
              </a:rPr>
              <a:t>the</a:t>
            </a:r>
            <a:r>
              <a:rPr lang="en-GB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10" dirty="0">
                <a:latin typeface="Century Gothic" panose="020B0502020202020204" pitchFamily="34" charset="0"/>
                <a:cs typeface="Lucida Sans"/>
              </a:rPr>
              <a:t>largest</a:t>
            </a:r>
            <a:r>
              <a:rPr lang="en-GB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-5" dirty="0">
                <a:latin typeface="Century Gothic" panose="020B0502020202020204" pitchFamily="34" charset="0"/>
                <a:cs typeface="Lucida Sans"/>
              </a:rPr>
              <a:t>single</a:t>
            </a:r>
            <a:r>
              <a:rPr lang="en-GB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30" dirty="0">
                <a:latin typeface="Century Gothic" panose="020B0502020202020204" pitchFamily="34" charset="0"/>
                <a:cs typeface="Lucida Sans"/>
              </a:rPr>
              <a:t>dock</a:t>
            </a:r>
            <a:r>
              <a:rPr lang="en-GB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-25" dirty="0">
                <a:latin typeface="Century Gothic" panose="020B0502020202020204" pitchFamily="34" charset="0"/>
                <a:cs typeface="Lucida Sans"/>
              </a:rPr>
              <a:t>in</a:t>
            </a:r>
            <a:r>
              <a:rPr lang="en-GB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20" dirty="0">
                <a:latin typeface="Century Gothic" panose="020B0502020202020204" pitchFamily="34" charset="0"/>
                <a:cs typeface="Lucida Sans"/>
              </a:rPr>
              <a:t>the</a:t>
            </a:r>
            <a:r>
              <a:rPr lang="en-GB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25" dirty="0">
                <a:latin typeface="Century Gothic" panose="020B0502020202020204" pitchFamily="34" charset="0"/>
                <a:cs typeface="Lucida Sans"/>
              </a:rPr>
              <a:t>country</a:t>
            </a:r>
            <a:r>
              <a:rPr lang="en-GB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20" dirty="0">
                <a:latin typeface="Century Gothic" panose="020B0502020202020204" pitchFamily="34" charset="0"/>
                <a:cs typeface="Lucida Sans"/>
              </a:rPr>
              <a:t>and  </a:t>
            </a:r>
            <a:r>
              <a:rPr lang="en-GB" spc="15" dirty="0">
                <a:latin typeface="Century Gothic" panose="020B0502020202020204" pitchFamily="34" charset="0"/>
                <a:cs typeface="Lucida Sans"/>
              </a:rPr>
              <a:t>carried </a:t>
            </a:r>
            <a:r>
              <a:rPr lang="en-GB" spc="25" dirty="0">
                <a:latin typeface="Century Gothic" panose="020B0502020202020204" pitchFamily="34" charset="0"/>
                <a:cs typeface="Lucida Sans"/>
              </a:rPr>
              <a:t>cargoes </a:t>
            </a:r>
            <a:r>
              <a:rPr lang="en-GB" spc="5" dirty="0">
                <a:latin typeface="Century Gothic" panose="020B0502020202020204" pitchFamily="34" charset="0"/>
                <a:cs typeface="Lucida Sans"/>
              </a:rPr>
              <a:t>such</a:t>
            </a:r>
            <a:r>
              <a:rPr lang="en-GB" spc="-14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-20" dirty="0">
                <a:latin typeface="Century Gothic" panose="020B0502020202020204" pitchFamily="34" charset="0"/>
                <a:cs typeface="Lucida Sans"/>
              </a:rPr>
              <a:t>as:</a:t>
            </a:r>
            <a:endParaRPr lang="en-GB" dirty="0">
              <a:latin typeface="Century Gothic" panose="020B0502020202020204" pitchFamily="34" charset="0"/>
              <a:cs typeface="Lucida Sans"/>
            </a:endParaRPr>
          </a:p>
          <a:p>
            <a:pPr marL="469900" indent="-228600">
              <a:spcBef>
                <a:spcPts val="60"/>
              </a:spcBef>
              <a:buFont typeface="Symbol"/>
              <a:buChar char=""/>
              <a:tabLst>
                <a:tab pos="470534" algn="l"/>
              </a:tabLst>
            </a:pPr>
            <a:r>
              <a:rPr lang="en-GB" spc="10" dirty="0" smtClean="0">
                <a:latin typeface="Century Gothic" panose="020B0502020202020204" pitchFamily="34" charset="0"/>
                <a:cs typeface="Lucida Sans"/>
              </a:rPr>
              <a:t>Timber, w</a:t>
            </a:r>
            <a:r>
              <a:rPr lang="en-GB" spc="75" dirty="0" smtClean="0">
                <a:latin typeface="Century Gothic" panose="020B0502020202020204" pitchFamily="34" charset="0"/>
                <a:cs typeface="Lucida Sans"/>
              </a:rPr>
              <a:t>heat, wood pulp, bananas, china clay, cattle, coal and cotton.</a:t>
            </a:r>
            <a:endParaRPr lang="en-GB" dirty="0">
              <a:latin typeface="Century Gothic" panose="020B0502020202020204" pitchFamily="34" charset="0"/>
              <a:cs typeface="Lucida Sans"/>
            </a:endParaRPr>
          </a:p>
          <a:p>
            <a:pPr>
              <a:lnSpc>
                <a:spcPct val="100000"/>
              </a:lnSpc>
              <a:spcBef>
                <a:spcPts val="48"/>
              </a:spcBef>
            </a:pPr>
            <a:endParaRPr lang="en-GB" dirty="0">
              <a:latin typeface="Century Gothic" panose="020B0502020202020204" pitchFamily="34" charset="0"/>
              <a:cs typeface="Times New Roman"/>
            </a:endParaRPr>
          </a:p>
          <a:p>
            <a:pPr marL="12700" marR="285115">
              <a:lnSpc>
                <a:spcPct val="100000"/>
              </a:lnSpc>
            </a:pPr>
            <a:r>
              <a:rPr lang="en-GB" spc="50" dirty="0">
                <a:latin typeface="Century Gothic" panose="020B0502020202020204" pitchFamily="34" charset="0"/>
                <a:cs typeface="Lucida Sans"/>
              </a:rPr>
              <a:t>Boats</a:t>
            </a:r>
            <a:r>
              <a:rPr lang="en-GB" spc="-1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10" dirty="0">
                <a:latin typeface="Century Gothic" panose="020B0502020202020204" pitchFamily="34" charset="0"/>
                <a:cs typeface="Lucida Sans"/>
              </a:rPr>
              <a:t>from</a:t>
            </a:r>
            <a:r>
              <a:rPr lang="en-GB" spc="-1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20" dirty="0">
                <a:latin typeface="Century Gothic" panose="020B0502020202020204" pitchFamily="34" charset="0"/>
                <a:cs typeface="Lucida Sans"/>
              </a:rPr>
              <a:t>the</a:t>
            </a:r>
            <a:r>
              <a:rPr lang="en-GB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30" dirty="0">
                <a:latin typeface="Century Gothic" panose="020B0502020202020204" pitchFamily="34" charset="0"/>
                <a:cs typeface="Lucida Sans"/>
              </a:rPr>
              <a:t>dock</a:t>
            </a:r>
            <a:r>
              <a:rPr lang="en-GB" spc="-3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dirty="0">
                <a:latin typeface="Century Gothic" panose="020B0502020202020204" pitchFamily="34" charset="0"/>
                <a:cs typeface="Lucida Sans"/>
              </a:rPr>
              <a:t>also</a:t>
            </a:r>
            <a:r>
              <a:rPr lang="en-GB" spc="-1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20" dirty="0">
                <a:latin typeface="Century Gothic" panose="020B0502020202020204" pitchFamily="34" charset="0"/>
                <a:cs typeface="Lucida Sans"/>
              </a:rPr>
              <a:t>took</a:t>
            </a:r>
            <a:r>
              <a:rPr lang="en-GB" spc="-1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45" dirty="0">
                <a:latin typeface="Century Gothic" panose="020B0502020202020204" pitchFamily="34" charset="0"/>
                <a:cs typeface="Lucida Sans"/>
              </a:rPr>
              <a:t>day</a:t>
            </a:r>
            <a:r>
              <a:rPr lang="en-GB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10" dirty="0">
                <a:latin typeface="Century Gothic" panose="020B0502020202020204" pitchFamily="34" charset="0"/>
                <a:cs typeface="Lucida Sans"/>
              </a:rPr>
              <a:t>trippers</a:t>
            </a:r>
            <a:r>
              <a:rPr lang="en-GB" spc="-1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20" dirty="0">
                <a:latin typeface="Century Gothic" panose="020B0502020202020204" pitchFamily="34" charset="0"/>
                <a:cs typeface="Lucida Sans"/>
              </a:rPr>
              <a:t>and</a:t>
            </a:r>
            <a:r>
              <a:rPr lang="en-GB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10" dirty="0">
                <a:latin typeface="Century Gothic" panose="020B0502020202020204" pitchFamily="34" charset="0"/>
                <a:cs typeface="Lucida Sans"/>
              </a:rPr>
              <a:t>holiday</a:t>
            </a:r>
            <a:r>
              <a:rPr lang="en-GB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5" dirty="0">
                <a:latin typeface="Century Gothic" panose="020B0502020202020204" pitchFamily="34" charset="0"/>
                <a:cs typeface="Lucida Sans"/>
              </a:rPr>
              <a:t>makers</a:t>
            </a:r>
            <a:r>
              <a:rPr lang="en-GB" spc="-1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30" dirty="0">
                <a:latin typeface="Century Gothic" panose="020B0502020202020204" pitchFamily="34" charset="0"/>
                <a:cs typeface="Lucida Sans"/>
              </a:rPr>
              <a:t>to  </a:t>
            </a:r>
            <a:r>
              <a:rPr lang="en-GB" spc="15" dirty="0">
                <a:latin typeface="Century Gothic" panose="020B0502020202020204" pitchFamily="34" charset="0"/>
                <a:cs typeface="Lucida Sans"/>
              </a:rPr>
              <a:t>Blackpool, </a:t>
            </a:r>
            <a:r>
              <a:rPr lang="en-GB" spc="20" dirty="0">
                <a:latin typeface="Century Gothic" panose="020B0502020202020204" pitchFamily="34" charset="0"/>
                <a:cs typeface="Lucida Sans"/>
              </a:rPr>
              <a:t>the </a:t>
            </a:r>
            <a:r>
              <a:rPr lang="en-GB" spc="-5" dirty="0">
                <a:latin typeface="Century Gothic" panose="020B0502020202020204" pitchFamily="34" charset="0"/>
                <a:cs typeface="Lucida Sans"/>
              </a:rPr>
              <a:t>Isle </a:t>
            </a:r>
            <a:r>
              <a:rPr lang="en-GB" spc="15" dirty="0">
                <a:latin typeface="Century Gothic" panose="020B0502020202020204" pitchFamily="34" charset="0"/>
                <a:cs typeface="Lucida Sans"/>
              </a:rPr>
              <a:t>of </a:t>
            </a:r>
            <a:r>
              <a:rPr lang="en-GB" spc="10" dirty="0">
                <a:latin typeface="Century Gothic" panose="020B0502020202020204" pitchFamily="34" charset="0"/>
                <a:cs typeface="Lucida Sans"/>
              </a:rPr>
              <a:t>Man </a:t>
            </a:r>
            <a:r>
              <a:rPr lang="en-GB" spc="20" dirty="0">
                <a:latin typeface="Century Gothic" panose="020B0502020202020204" pitchFamily="34" charset="0"/>
                <a:cs typeface="Lucida Sans"/>
              </a:rPr>
              <a:t>and North</a:t>
            </a:r>
            <a:r>
              <a:rPr lang="en-GB" spc="-2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35" dirty="0">
                <a:latin typeface="Century Gothic" panose="020B0502020202020204" pitchFamily="34" charset="0"/>
                <a:cs typeface="Lucida Sans"/>
              </a:rPr>
              <a:t>Wales.</a:t>
            </a:r>
            <a:endParaRPr lang="en-GB" dirty="0">
              <a:latin typeface="Century Gothic" panose="020B0502020202020204" pitchFamily="34" charset="0"/>
              <a:cs typeface="Lucida Sans"/>
            </a:endParaRPr>
          </a:p>
          <a:p>
            <a:pPr>
              <a:lnSpc>
                <a:spcPct val="100000"/>
              </a:lnSpc>
              <a:spcBef>
                <a:spcPts val="2"/>
              </a:spcBef>
            </a:pPr>
            <a:endParaRPr lang="en-GB" sz="2000" dirty="0">
              <a:latin typeface="Century Gothic" panose="020B0502020202020204" pitchFamily="34" charset="0"/>
              <a:cs typeface="Times New Roman"/>
            </a:endParaRPr>
          </a:p>
          <a:p>
            <a:pPr marL="12700" marR="47625" algn="just">
              <a:lnSpc>
                <a:spcPct val="100000"/>
              </a:lnSpc>
            </a:pPr>
            <a:r>
              <a:rPr lang="en-GB" spc="25" dirty="0">
                <a:latin typeface="Century Gothic" panose="020B0502020202020204" pitchFamily="34" charset="0"/>
                <a:cs typeface="Lucida Sans"/>
              </a:rPr>
              <a:t>To</a:t>
            </a:r>
            <a:r>
              <a:rPr lang="en-GB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-5" dirty="0">
                <a:latin typeface="Century Gothic" panose="020B0502020202020204" pitchFamily="34" charset="0"/>
                <a:cs typeface="Lucida Sans"/>
              </a:rPr>
              <a:t>build</a:t>
            </a:r>
            <a:r>
              <a:rPr lang="en-GB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20" dirty="0">
                <a:latin typeface="Century Gothic" panose="020B0502020202020204" pitchFamily="34" charset="0"/>
                <a:cs typeface="Lucida Sans"/>
              </a:rPr>
              <a:t>the</a:t>
            </a:r>
            <a:r>
              <a:rPr lang="en-GB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5" dirty="0">
                <a:latin typeface="Century Gothic" panose="020B0502020202020204" pitchFamily="34" charset="0"/>
                <a:cs typeface="Lucida Sans"/>
              </a:rPr>
              <a:t>dock,</a:t>
            </a:r>
            <a:r>
              <a:rPr lang="en-GB" spc="-1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25" dirty="0">
                <a:latin typeface="Century Gothic" panose="020B0502020202020204" pitchFamily="34" charset="0"/>
                <a:cs typeface="Lucida Sans"/>
              </a:rPr>
              <a:t>workmen</a:t>
            </a:r>
            <a:r>
              <a:rPr lang="en-GB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25" dirty="0">
                <a:latin typeface="Century Gothic" panose="020B0502020202020204" pitchFamily="34" charset="0"/>
                <a:cs typeface="Lucida Sans"/>
              </a:rPr>
              <a:t>dug</a:t>
            </a:r>
            <a:r>
              <a:rPr lang="en-GB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30" dirty="0">
                <a:latin typeface="Century Gothic" panose="020B0502020202020204" pitchFamily="34" charset="0"/>
                <a:cs typeface="Lucida Sans"/>
              </a:rPr>
              <a:t>a</a:t>
            </a:r>
            <a:r>
              <a:rPr lang="en-GB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45" dirty="0">
                <a:latin typeface="Century Gothic" panose="020B0502020202020204" pitchFamily="34" charset="0"/>
                <a:cs typeface="Lucida Sans"/>
              </a:rPr>
              <a:t>new</a:t>
            </a:r>
            <a:r>
              <a:rPr lang="en-GB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10" dirty="0">
                <a:latin typeface="Century Gothic" panose="020B0502020202020204" pitchFamily="34" charset="0"/>
                <a:cs typeface="Lucida Sans"/>
              </a:rPr>
              <a:t>channel</a:t>
            </a:r>
            <a:r>
              <a:rPr lang="en-GB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5" dirty="0">
                <a:latin typeface="Century Gothic" panose="020B0502020202020204" pitchFamily="34" charset="0"/>
                <a:cs typeface="Lucida Sans"/>
              </a:rPr>
              <a:t>into</a:t>
            </a:r>
            <a:r>
              <a:rPr lang="en-GB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20" dirty="0">
                <a:latin typeface="Century Gothic" panose="020B0502020202020204" pitchFamily="34" charset="0"/>
                <a:cs typeface="Lucida Sans"/>
              </a:rPr>
              <a:t>the</a:t>
            </a:r>
            <a:r>
              <a:rPr lang="en-GB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35" dirty="0">
                <a:latin typeface="Century Gothic" panose="020B0502020202020204" pitchFamily="34" charset="0"/>
                <a:cs typeface="Lucida Sans"/>
              </a:rPr>
              <a:t>River</a:t>
            </a:r>
            <a:r>
              <a:rPr lang="en-GB" spc="-1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20" dirty="0" err="1">
                <a:latin typeface="Century Gothic" panose="020B0502020202020204" pitchFamily="34" charset="0"/>
                <a:cs typeface="Lucida Sans"/>
              </a:rPr>
              <a:t>Ribble</a:t>
            </a:r>
            <a:r>
              <a:rPr lang="en-GB" spc="20" dirty="0">
                <a:latin typeface="Century Gothic" panose="020B0502020202020204" pitchFamily="34" charset="0"/>
                <a:cs typeface="Lucida Sans"/>
              </a:rPr>
              <a:t>  and </a:t>
            </a:r>
            <a:r>
              <a:rPr lang="en-GB" spc="-5" dirty="0">
                <a:latin typeface="Century Gothic" panose="020B0502020202020204" pitchFamily="34" charset="0"/>
                <a:cs typeface="Lucida Sans"/>
              </a:rPr>
              <a:t>lined it </a:t>
            </a:r>
            <a:r>
              <a:rPr lang="en-GB" spc="20" dirty="0">
                <a:latin typeface="Century Gothic" panose="020B0502020202020204" pitchFamily="34" charset="0"/>
                <a:cs typeface="Lucida Sans"/>
              </a:rPr>
              <a:t>with </a:t>
            </a:r>
            <a:r>
              <a:rPr lang="en-GB" spc="-5" dirty="0">
                <a:latin typeface="Century Gothic" panose="020B0502020202020204" pitchFamily="34" charset="0"/>
                <a:cs typeface="Lucida Sans"/>
              </a:rPr>
              <a:t>stones. </a:t>
            </a:r>
            <a:r>
              <a:rPr lang="en-GB" spc="30" dirty="0">
                <a:latin typeface="Century Gothic" panose="020B0502020202020204" pitchFamily="34" charset="0"/>
                <a:cs typeface="Lucida Sans"/>
              </a:rPr>
              <a:t>They </a:t>
            </a:r>
            <a:r>
              <a:rPr lang="en-GB" spc="25" dirty="0">
                <a:latin typeface="Century Gothic" panose="020B0502020202020204" pitchFamily="34" charset="0"/>
                <a:cs typeface="Lucida Sans"/>
              </a:rPr>
              <a:t>diverted </a:t>
            </a:r>
            <a:r>
              <a:rPr lang="en-GB" spc="20" dirty="0">
                <a:latin typeface="Century Gothic" panose="020B0502020202020204" pitchFamily="34" charset="0"/>
                <a:cs typeface="Lucida Sans"/>
              </a:rPr>
              <a:t>the </a:t>
            </a:r>
            <a:r>
              <a:rPr lang="en-GB" spc="10" dirty="0">
                <a:latin typeface="Century Gothic" panose="020B0502020202020204" pitchFamily="34" charset="0"/>
                <a:cs typeface="Lucida Sans"/>
              </a:rPr>
              <a:t>river </a:t>
            </a:r>
            <a:r>
              <a:rPr lang="en-GB" spc="40" dirty="0">
                <a:latin typeface="Century Gothic" panose="020B0502020202020204" pitchFamily="34" charset="0"/>
                <a:cs typeface="Lucida Sans"/>
              </a:rPr>
              <a:t>down </a:t>
            </a:r>
            <a:r>
              <a:rPr lang="en-GB" spc="-10" dirty="0">
                <a:latin typeface="Century Gothic" panose="020B0502020202020204" pitchFamily="34" charset="0"/>
                <a:cs typeface="Lucida Sans"/>
              </a:rPr>
              <a:t>this </a:t>
            </a:r>
            <a:r>
              <a:rPr lang="en-GB" spc="40" dirty="0">
                <a:latin typeface="Century Gothic" panose="020B0502020202020204" pitchFamily="34" charset="0"/>
                <a:cs typeface="Lucida Sans"/>
              </a:rPr>
              <a:t>new </a:t>
            </a:r>
            <a:r>
              <a:rPr lang="en-GB" spc="20" dirty="0">
                <a:latin typeface="Century Gothic" panose="020B0502020202020204" pitchFamily="34" charset="0"/>
                <a:cs typeface="Lucida Sans"/>
              </a:rPr>
              <a:t>route  and</a:t>
            </a:r>
            <a:r>
              <a:rPr lang="en-GB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15" dirty="0">
                <a:latin typeface="Century Gothic" panose="020B0502020202020204" pitchFamily="34" charset="0"/>
                <a:cs typeface="Lucida Sans"/>
              </a:rPr>
              <a:t>turned</a:t>
            </a:r>
            <a:r>
              <a:rPr lang="en-GB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20" dirty="0">
                <a:latin typeface="Century Gothic" panose="020B0502020202020204" pitchFamily="34" charset="0"/>
                <a:cs typeface="Lucida Sans"/>
              </a:rPr>
              <a:t>the</a:t>
            </a:r>
            <a:r>
              <a:rPr lang="en-GB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10" dirty="0">
                <a:latin typeface="Century Gothic" panose="020B0502020202020204" pitchFamily="34" charset="0"/>
                <a:cs typeface="Lucida Sans"/>
              </a:rPr>
              <a:t>old</a:t>
            </a:r>
            <a:r>
              <a:rPr lang="en-GB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10" dirty="0">
                <a:latin typeface="Century Gothic" panose="020B0502020202020204" pitchFamily="34" charset="0"/>
                <a:cs typeface="Lucida Sans"/>
              </a:rPr>
              <a:t>river</a:t>
            </a:r>
            <a:r>
              <a:rPr lang="en-GB" spc="-1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35" dirty="0">
                <a:latin typeface="Century Gothic" panose="020B0502020202020204" pitchFamily="34" charset="0"/>
                <a:cs typeface="Lucida Sans"/>
              </a:rPr>
              <a:t>bed</a:t>
            </a:r>
            <a:r>
              <a:rPr lang="en-GB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5" dirty="0">
                <a:latin typeface="Century Gothic" panose="020B0502020202020204" pitchFamily="34" charset="0"/>
                <a:cs typeface="Lucida Sans"/>
              </a:rPr>
              <a:t>into</a:t>
            </a:r>
            <a:r>
              <a:rPr lang="en-GB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20" dirty="0">
                <a:latin typeface="Century Gothic" panose="020B0502020202020204" pitchFamily="34" charset="0"/>
                <a:cs typeface="Lucida Sans"/>
              </a:rPr>
              <a:t>the</a:t>
            </a:r>
            <a:r>
              <a:rPr lang="en-GB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5" dirty="0">
                <a:latin typeface="Century Gothic" panose="020B0502020202020204" pitchFamily="34" charset="0"/>
                <a:cs typeface="Lucida Sans"/>
              </a:rPr>
              <a:t>dock.</a:t>
            </a:r>
            <a:endParaRPr lang="en-GB" dirty="0">
              <a:latin typeface="Century Gothic" panose="020B0502020202020204" pitchFamily="34" charset="0"/>
              <a:cs typeface="Lucida Sans"/>
            </a:endParaRPr>
          </a:p>
          <a:p>
            <a:pPr>
              <a:lnSpc>
                <a:spcPct val="100000"/>
              </a:lnSpc>
              <a:spcBef>
                <a:spcPts val="2"/>
              </a:spcBef>
            </a:pPr>
            <a:endParaRPr lang="en-GB" sz="2000" dirty="0">
              <a:latin typeface="Century Gothic" panose="020B0502020202020204" pitchFamily="34" charset="0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lang="en-GB" spc="15" dirty="0">
                <a:latin typeface="Century Gothic" panose="020B0502020202020204" pitchFamily="34" charset="0"/>
                <a:cs typeface="Lucida Sans"/>
              </a:rPr>
              <a:t>The</a:t>
            </a:r>
            <a:r>
              <a:rPr lang="en-GB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-5" dirty="0">
                <a:latin typeface="Century Gothic" panose="020B0502020202020204" pitchFamily="34" charset="0"/>
                <a:cs typeface="Lucida Sans"/>
              </a:rPr>
              <a:t>first</a:t>
            </a:r>
            <a:r>
              <a:rPr lang="en-GB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-10" dirty="0">
                <a:latin typeface="Century Gothic" panose="020B0502020202020204" pitchFamily="34" charset="0"/>
                <a:cs typeface="Lucida Sans"/>
              </a:rPr>
              <a:t>ship</a:t>
            </a:r>
            <a:r>
              <a:rPr lang="en-GB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30" dirty="0">
                <a:latin typeface="Century Gothic" panose="020B0502020202020204" pitchFamily="34" charset="0"/>
                <a:cs typeface="Lucida Sans"/>
              </a:rPr>
              <a:t>to</a:t>
            </a:r>
            <a:r>
              <a:rPr lang="en-GB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5" dirty="0">
                <a:latin typeface="Century Gothic" panose="020B0502020202020204" pitchFamily="34" charset="0"/>
                <a:cs typeface="Lucida Sans"/>
              </a:rPr>
              <a:t>use</a:t>
            </a:r>
            <a:r>
              <a:rPr lang="en-GB" spc="-3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20" dirty="0">
                <a:latin typeface="Century Gothic" panose="020B0502020202020204" pitchFamily="34" charset="0"/>
                <a:cs typeface="Lucida Sans"/>
              </a:rPr>
              <a:t>the</a:t>
            </a:r>
            <a:r>
              <a:rPr lang="en-GB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30" dirty="0">
                <a:latin typeface="Century Gothic" panose="020B0502020202020204" pitchFamily="34" charset="0"/>
                <a:cs typeface="Lucida Sans"/>
              </a:rPr>
              <a:t>dock</a:t>
            </a:r>
            <a:r>
              <a:rPr lang="en-GB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20" dirty="0">
                <a:latin typeface="Century Gothic" panose="020B0502020202020204" pitchFamily="34" charset="0"/>
                <a:cs typeface="Lucida Sans"/>
              </a:rPr>
              <a:t>belonged</a:t>
            </a:r>
            <a:r>
              <a:rPr lang="en-GB" spc="-1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35" dirty="0">
                <a:latin typeface="Century Gothic" panose="020B0502020202020204" pitchFamily="34" charset="0"/>
                <a:cs typeface="Lucida Sans"/>
              </a:rPr>
              <a:t>to</a:t>
            </a:r>
            <a:r>
              <a:rPr lang="en-GB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20" dirty="0">
                <a:latin typeface="Century Gothic" panose="020B0502020202020204" pitchFamily="34" charset="0"/>
                <a:cs typeface="Lucida Sans"/>
              </a:rPr>
              <a:t>Booth’s</a:t>
            </a:r>
            <a:r>
              <a:rPr lang="en-GB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5" dirty="0">
                <a:latin typeface="Century Gothic" panose="020B0502020202020204" pitchFamily="34" charset="0"/>
                <a:cs typeface="Lucida Sans"/>
              </a:rPr>
              <a:t>grocers.</a:t>
            </a:r>
            <a:endParaRPr lang="en-GB" dirty="0">
              <a:latin typeface="Century Gothic" panose="020B0502020202020204" pitchFamily="34" charset="0"/>
              <a:cs typeface="Lucida Sans"/>
            </a:endParaRPr>
          </a:p>
          <a:p>
            <a:pPr>
              <a:lnSpc>
                <a:spcPct val="100000"/>
              </a:lnSpc>
              <a:spcBef>
                <a:spcPts val="2"/>
              </a:spcBef>
            </a:pPr>
            <a:endParaRPr lang="en-GB" sz="2000" dirty="0">
              <a:latin typeface="Century Gothic" panose="020B0502020202020204" pitchFamily="34" charset="0"/>
              <a:cs typeface="Times New Roman"/>
            </a:endParaRPr>
          </a:p>
          <a:p>
            <a:pPr marL="12700" marR="204470">
              <a:lnSpc>
                <a:spcPct val="100000"/>
              </a:lnSpc>
            </a:pPr>
            <a:r>
              <a:rPr lang="en-GB" spc="15" dirty="0">
                <a:latin typeface="Century Gothic" panose="020B0502020202020204" pitchFamily="34" charset="0"/>
                <a:cs typeface="Lucida Sans"/>
              </a:rPr>
              <a:t>The </a:t>
            </a:r>
            <a:r>
              <a:rPr lang="en-GB" spc="30" dirty="0">
                <a:latin typeface="Century Gothic" panose="020B0502020202020204" pitchFamily="34" charset="0"/>
                <a:cs typeface="Lucida Sans"/>
              </a:rPr>
              <a:t>dock </a:t>
            </a:r>
            <a:r>
              <a:rPr lang="en-GB" spc="15" dirty="0">
                <a:latin typeface="Century Gothic" panose="020B0502020202020204" pitchFamily="34" charset="0"/>
                <a:cs typeface="Lucida Sans"/>
              </a:rPr>
              <a:t>experienced </a:t>
            </a:r>
            <a:r>
              <a:rPr lang="en-GB" spc="30" dirty="0">
                <a:latin typeface="Century Gothic" panose="020B0502020202020204" pitchFamily="34" charset="0"/>
                <a:cs typeface="Lucida Sans"/>
              </a:rPr>
              <a:t>many</a:t>
            </a:r>
            <a:r>
              <a:rPr lang="en-GB" spc="-26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dirty="0">
                <a:latin typeface="Century Gothic" panose="020B0502020202020204" pitchFamily="34" charset="0"/>
                <a:cs typeface="Lucida Sans"/>
              </a:rPr>
              <a:t>financial </a:t>
            </a:r>
            <a:r>
              <a:rPr lang="en-GB" spc="20" dirty="0">
                <a:latin typeface="Century Gothic" panose="020B0502020202020204" pitchFamily="34" charset="0"/>
                <a:cs typeface="Lucida Sans"/>
              </a:rPr>
              <a:t>and practical </a:t>
            </a:r>
            <a:r>
              <a:rPr lang="en-GB" dirty="0">
                <a:latin typeface="Century Gothic" panose="020B0502020202020204" pitchFamily="34" charset="0"/>
                <a:cs typeface="Lucida Sans"/>
              </a:rPr>
              <a:t>difficulties </a:t>
            </a:r>
            <a:r>
              <a:rPr lang="en-GB" spc="35" dirty="0">
                <a:latin typeface="Century Gothic" panose="020B0502020202020204" pitchFamily="34" charset="0"/>
                <a:cs typeface="Lucida Sans"/>
              </a:rPr>
              <a:t>over  </a:t>
            </a:r>
            <a:r>
              <a:rPr lang="en-GB" spc="-10" dirty="0">
                <a:latin typeface="Century Gothic" panose="020B0502020202020204" pitchFamily="34" charset="0"/>
                <a:cs typeface="Lucida Sans"/>
              </a:rPr>
              <a:t>its</a:t>
            </a:r>
            <a:r>
              <a:rPr lang="en-GB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dirty="0">
                <a:latin typeface="Century Gothic" panose="020B0502020202020204" pitchFamily="34" charset="0"/>
                <a:cs typeface="Lucida Sans"/>
              </a:rPr>
              <a:t>lifetime</a:t>
            </a:r>
            <a:r>
              <a:rPr lang="en-GB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20" dirty="0">
                <a:latin typeface="Century Gothic" panose="020B0502020202020204" pitchFamily="34" charset="0"/>
                <a:cs typeface="Lucida Sans"/>
              </a:rPr>
              <a:t>and</a:t>
            </a:r>
            <a:r>
              <a:rPr lang="en-GB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30" dirty="0">
                <a:latin typeface="Century Gothic" panose="020B0502020202020204" pitchFamily="34" charset="0"/>
                <a:cs typeface="Lucida Sans"/>
              </a:rPr>
              <a:t>ceased</a:t>
            </a:r>
            <a:r>
              <a:rPr lang="en-GB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30" dirty="0">
                <a:latin typeface="Century Gothic" panose="020B0502020202020204" pitchFamily="34" charset="0"/>
                <a:cs typeface="Lucida Sans"/>
              </a:rPr>
              <a:t>to</a:t>
            </a:r>
            <a:r>
              <a:rPr lang="en-GB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35" dirty="0">
                <a:latin typeface="Century Gothic" panose="020B0502020202020204" pitchFamily="34" charset="0"/>
                <a:cs typeface="Lucida Sans"/>
              </a:rPr>
              <a:t>be</a:t>
            </a:r>
            <a:r>
              <a:rPr lang="en-GB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30" dirty="0">
                <a:latin typeface="Century Gothic" panose="020B0502020202020204" pitchFamily="34" charset="0"/>
                <a:cs typeface="Lucida Sans"/>
              </a:rPr>
              <a:t>a</a:t>
            </a:r>
            <a:r>
              <a:rPr lang="en-GB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15" dirty="0">
                <a:latin typeface="Century Gothic" panose="020B0502020202020204" pitchFamily="34" charset="0"/>
                <a:cs typeface="Lucida Sans"/>
              </a:rPr>
              <a:t>working</a:t>
            </a:r>
            <a:r>
              <a:rPr lang="en-GB" spc="-1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30" dirty="0">
                <a:latin typeface="Century Gothic" panose="020B0502020202020204" pitchFamily="34" charset="0"/>
                <a:cs typeface="Lucida Sans"/>
              </a:rPr>
              <a:t>dock</a:t>
            </a:r>
            <a:r>
              <a:rPr lang="en-GB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-25" dirty="0">
                <a:latin typeface="Century Gothic" panose="020B0502020202020204" pitchFamily="34" charset="0"/>
                <a:cs typeface="Lucida Sans"/>
              </a:rPr>
              <a:t>in</a:t>
            </a:r>
            <a:r>
              <a:rPr lang="en-GB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-150" dirty="0">
                <a:latin typeface="Century Gothic" panose="020B0502020202020204" pitchFamily="34" charset="0"/>
                <a:cs typeface="Lucida Sans"/>
              </a:rPr>
              <a:t>1981.</a:t>
            </a:r>
            <a:endParaRPr lang="en-GB" dirty="0">
              <a:latin typeface="Century Gothic" panose="020B0502020202020204" pitchFamily="34" charset="0"/>
              <a:cs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272848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57646" y="273050"/>
            <a:ext cx="6724703" cy="7460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503789"/>
            <a:r>
              <a:rPr lang="en-GB" sz="4848" b="1" dirty="0" smtClean="0">
                <a:solidFill>
                  <a:srgbClr val="14A19A"/>
                </a:solidFill>
                <a:latin typeface="Century Gothic" panose="020B0502020202020204" pitchFamily="34" charset="0"/>
              </a:rPr>
              <a:t>Teacher Notes: Trams</a:t>
            </a:r>
            <a:endParaRPr lang="en-US" sz="4848" b="1" dirty="0">
              <a:solidFill>
                <a:srgbClr val="14A19A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333015" y="4407113"/>
            <a:ext cx="4949585" cy="3491117"/>
            <a:chOff x="4559580" y="3999732"/>
            <a:chExt cx="4492060" cy="3168409"/>
          </a:xfrm>
        </p:grpSpPr>
        <p:sp>
          <p:nvSpPr>
            <p:cNvPr id="22" name="TextBox 21"/>
            <p:cNvSpPr txBox="1"/>
            <p:nvPr/>
          </p:nvSpPr>
          <p:spPr>
            <a:xfrm>
              <a:off x="5182301" y="6351572"/>
              <a:ext cx="3596109" cy="28724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 defTabSz="503789">
                <a:defRPr/>
              </a:pPr>
              <a:r>
                <a:rPr lang="en-GB" sz="3085" b="1" kern="0" baseline="30000" dirty="0" err="1">
                  <a:solidFill>
                    <a:srgbClr val="14A19A"/>
                  </a:solidFill>
                  <a:latin typeface="Century Gothic"/>
                  <a:cs typeface="Century Gothic"/>
                </a:rPr>
                <a:t>mylearning.org</a:t>
              </a:r>
              <a:endParaRPr lang="en-GB" sz="3526" b="1" kern="0" baseline="30000" dirty="0">
                <a:solidFill>
                  <a:srgbClr val="14A19A"/>
                </a:solidFill>
                <a:latin typeface="Century Gothic"/>
                <a:cs typeface="Century Gothic"/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4559580" y="3999732"/>
              <a:ext cx="4492060" cy="3168409"/>
              <a:chOff x="181643" y="575007"/>
              <a:chExt cx="9872856" cy="6963675"/>
            </a:xfrm>
          </p:grpSpPr>
          <p:sp>
            <p:nvSpPr>
              <p:cNvPr id="24" name="Hexagon 23"/>
              <p:cNvSpPr/>
              <p:nvPr/>
            </p:nvSpPr>
            <p:spPr>
              <a:xfrm>
                <a:off x="5379163" y="5225602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endParaRPr lang="en-US" sz="1983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5" name="Hexagon 24"/>
              <p:cNvSpPr/>
              <p:nvPr/>
            </p:nvSpPr>
            <p:spPr>
              <a:xfrm>
                <a:off x="6863348" y="4406740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 </a:t>
                </a:r>
              </a:p>
            </p:txBody>
          </p:sp>
          <p:sp>
            <p:nvSpPr>
              <p:cNvPr id="26" name="Hexagon 25"/>
              <p:cNvSpPr/>
              <p:nvPr/>
            </p:nvSpPr>
            <p:spPr>
              <a:xfrm>
                <a:off x="6863348" y="6063546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27" name="Hexagon 26"/>
              <p:cNvSpPr/>
              <p:nvPr/>
            </p:nvSpPr>
            <p:spPr>
              <a:xfrm>
                <a:off x="8333151" y="5225602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endParaRPr lang="en-US" sz="1983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8" name="Hexagon 27"/>
              <p:cNvSpPr/>
              <p:nvPr/>
            </p:nvSpPr>
            <p:spPr>
              <a:xfrm>
                <a:off x="3893316" y="2759368"/>
                <a:ext cx="1711158" cy="1475136"/>
              </a:xfrm>
              <a:prstGeom prst="hexagon">
                <a:avLst/>
              </a:prstGeom>
              <a:noFill/>
              <a:ln w="38100" cap="flat" cmpd="sng" algn="ctr">
                <a:solidFill>
                  <a:srgbClr val="49C5B1">
                    <a:alpha val="1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endParaRPr lang="en-US" sz="1983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9" name="Hexagon 28"/>
              <p:cNvSpPr/>
              <p:nvPr/>
            </p:nvSpPr>
            <p:spPr>
              <a:xfrm>
                <a:off x="6863348" y="2765687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endParaRPr lang="en-US" sz="1983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0" name="Hexagon 29"/>
              <p:cNvSpPr/>
              <p:nvPr/>
            </p:nvSpPr>
            <p:spPr>
              <a:xfrm>
                <a:off x="8343341" y="3581584"/>
                <a:ext cx="1711158" cy="1475136"/>
              </a:xfrm>
              <a:prstGeom prst="hexagon">
                <a:avLst/>
              </a:prstGeom>
              <a:noFill/>
              <a:ln w="38100" cap="flat" cmpd="sng" algn="ctr">
                <a:solidFill>
                  <a:srgbClr val="49C5B1">
                    <a:alpha val="2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 </a:t>
                </a:r>
              </a:p>
            </p:txBody>
          </p:sp>
          <p:sp>
            <p:nvSpPr>
              <p:cNvPr id="31" name="Hexagon 30"/>
              <p:cNvSpPr/>
              <p:nvPr/>
            </p:nvSpPr>
            <p:spPr>
              <a:xfrm>
                <a:off x="7076591" y="1360977"/>
                <a:ext cx="1291389" cy="1113266"/>
              </a:xfrm>
              <a:prstGeom prst="hexagon">
                <a:avLst/>
              </a:prstGeom>
              <a:noFill/>
              <a:ln w="38100" cap="flat" cmpd="sng" algn="ctr">
                <a:solidFill>
                  <a:srgbClr val="49C5B1">
                    <a:alpha val="2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32" name="Hexagon 31"/>
              <p:cNvSpPr/>
              <p:nvPr/>
            </p:nvSpPr>
            <p:spPr>
              <a:xfrm>
                <a:off x="8147782" y="575007"/>
                <a:ext cx="911725" cy="785970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33" name="Hexagon 32"/>
              <p:cNvSpPr/>
              <p:nvPr/>
            </p:nvSpPr>
            <p:spPr>
              <a:xfrm>
                <a:off x="4220151" y="4679154"/>
                <a:ext cx="1291389" cy="1113266"/>
              </a:xfrm>
              <a:prstGeom prst="hexagon">
                <a:avLst/>
              </a:prstGeom>
              <a:solidFill>
                <a:srgbClr val="49C5B1">
                  <a:alpha val="1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34" name="Hexagon 33"/>
              <p:cNvSpPr/>
              <p:nvPr/>
            </p:nvSpPr>
            <p:spPr>
              <a:xfrm>
                <a:off x="788737" y="1834248"/>
                <a:ext cx="607094" cy="523357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35" name="Hexagon 34"/>
              <p:cNvSpPr/>
              <p:nvPr/>
            </p:nvSpPr>
            <p:spPr>
              <a:xfrm>
                <a:off x="2981591" y="4439632"/>
                <a:ext cx="911725" cy="785970"/>
              </a:xfrm>
              <a:prstGeom prst="hexagon">
                <a:avLst/>
              </a:prstGeom>
              <a:solidFill>
                <a:srgbClr val="49C5B1">
                  <a:alpha val="1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36" name="Hexagon 35" hidden="1"/>
              <p:cNvSpPr/>
              <p:nvPr/>
            </p:nvSpPr>
            <p:spPr>
              <a:xfrm>
                <a:off x="5638799" y="2166352"/>
                <a:ext cx="1291389" cy="1113266"/>
              </a:xfrm>
              <a:prstGeom prst="hexagon">
                <a:avLst/>
              </a:prstGeom>
              <a:solidFill>
                <a:srgbClr val="49C5B1">
                  <a:alpha val="1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37" name="Hexagon 36" hidden="1"/>
              <p:cNvSpPr/>
              <p:nvPr/>
            </p:nvSpPr>
            <p:spPr>
              <a:xfrm>
                <a:off x="4837117" y="612926"/>
                <a:ext cx="607094" cy="523357"/>
              </a:xfrm>
              <a:prstGeom prst="hexagon">
                <a:avLst/>
              </a:prstGeom>
              <a:noFill/>
              <a:ln w="38100" cap="flat" cmpd="sng" algn="ctr">
                <a:solidFill>
                  <a:srgbClr val="49C5B1">
                    <a:alpha val="2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38" name="Hexagon 37"/>
              <p:cNvSpPr/>
              <p:nvPr/>
            </p:nvSpPr>
            <p:spPr>
              <a:xfrm>
                <a:off x="181643" y="5185641"/>
                <a:ext cx="607094" cy="523357"/>
              </a:xfrm>
              <a:prstGeom prst="hexagon">
                <a:avLst/>
              </a:prstGeom>
              <a:noFill/>
              <a:ln w="38100" cap="flat" cmpd="sng" algn="ctr">
                <a:solidFill>
                  <a:srgbClr val="49C5B1">
                    <a:alpha val="2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357646" y="1564431"/>
            <a:ext cx="625264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152400">
              <a:lnSpc>
                <a:spcPct val="100000"/>
              </a:lnSpc>
            </a:pPr>
            <a:r>
              <a:rPr lang="en-GB" spc="30" dirty="0" smtClean="0">
                <a:latin typeface="Century Gothic" panose="020B0502020202020204" pitchFamily="34" charset="0"/>
                <a:cs typeface="Lucida Sans"/>
              </a:rPr>
              <a:t>Compared</a:t>
            </a:r>
            <a:r>
              <a:rPr lang="en-GB" spc="-25" dirty="0" smtClean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30" dirty="0">
                <a:latin typeface="Century Gothic" panose="020B0502020202020204" pitchFamily="34" charset="0"/>
                <a:cs typeface="Lucida Sans"/>
              </a:rPr>
              <a:t>to</a:t>
            </a:r>
            <a:r>
              <a:rPr lang="en-GB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5" dirty="0">
                <a:latin typeface="Century Gothic" panose="020B0502020202020204" pitchFamily="34" charset="0"/>
                <a:cs typeface="Lucida Sans"/>
              </a:rPr>
              <a:t>horse</a:t>
            </a:r>
            <a:r>
              <a:rPr lang="en-GB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30" dirty="0">
                <a:latin typeface="Century Gothic" panose="020B0502020202020204" pitchFamily="34" charset="0"/>
                <a:cs typeface="Lucida Sans"/>
              </a:rPr>
              <a:t>drawn</a:t>
            </a:r>
            <a:r>
              <a:rPr lang="en-GB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-10" dirty="0">
                <a:latin typeface="Century Gothic" panose="020B0502020202020204" pitchFamily="34" charset="0"/>
                <a:cs typeface="Lucida Sans"/>
              </a:rPr>
              <a:t>buses,</a:t>
            </a:r>
            <a:r>
              <a:rPr lang="en-GB" spc="-1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10" dirty="0">
                <a:latin typeface="Century Gothic" panose="020B0502020202020204" pitchFamily="34" charset="0"/>
                <a:cs typeface="Lucida Sans"/>
              </a:rPr>
              <a:t>trams</a:t>
            </a:r>
            <a:r>
              <a:rPr lang="en-GB" spc="-3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20" dirty="0">
                <a:latin typeface="Century Gothic" panose="020B0502020202020204" pitchFamily="34" charset="0"/>
                <a:cs typeface="Lucida Sans"/>
              </a:rPr>
              <a:t>offered</a:t>
            </a:r>
            <a:r>
              <a:rPr lang="en-GB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30" dirty="0">
                <a:latin typeface="Century Gothic" panose="020B0502020202020204" pitchFamily="34" charset="0"/>
                <a:cs typeface="Lucida Sans"/>
              </a:rPr>
              <a:t>a</a:t>
            </a:r>
            <a:r>
              <a:rPr lang="en-GB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20" dirty="0">
                <a:latin typeface="Century Gothic" panose="020B0502020202020204" pitchFamily="34" charset="0"/>
                <a:cs typeface="Lucida Sans"/>
              </a:rPr>
              <a:t>more</a:t>
            </a:r>
            <a:r>
              <a:rPr lang="en-GB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25" dirty="0">
                <a:latin typeface="Century Gothic" panose="020B0502020202020204" pitchFamily="34" charset="0"/>
                <a:cs typeface="Lucida Sans"/>
              </a:rPr>
              <a:t>competitive  </a:t>
            </a:r>
            <a:r>
              <a:rPr lang="en-GB" spc="10" dirty="0">
                <a:latin typeface="Century Gothic" panose="020B0502020202020204" pitchFamily="34" charset="0"/>
                <a:cs typeface="Lucida Sans"/>
              </a:rPr>
              <a:t>form of </a:t>
            </a:r>
            <a:r>
              <a:rPr lang="en-GB" spc="5" dirty="0">
                <a:latin typeface="Century Gothic" panose="020B0502020202020204" pitchFamily="34" charset="0"/>
                <a:cs typeface="Lucida Sans"/>
              </a:rPr>
              <a:t>transport. </a:t>
            </a:r>
            <a:r>
              <a:rPr lang="en-GB" spc="30" dirty="0">
                <a:latin typeface="Century Gothic" panose="020B0502020202020204" pitchFamily="34" charset="0"/>
                <a:cs typeface="Lucida Sans"/>
              </a:rPr>
              <a:t>They </a:t>
            </a:r>
            <a:r>
              <a:rPr lang="en-GB" spc="20" dirty="0">
                <a:latin typeface="Century Gothic" panose="020B0502020202020204" pitchFamily="34" charset="0"/>
                <a:cs typeface="Lucida Sans"/>
              </a:rPr>
              <a:t>allowed greater </a:t>
            </a:r>
            <a:r>
              <a:rPr lang="en-GB" spc="5" dirty="0">
                <a:latin typeface="Century Gothic" panose="020B0502020202020204" pitchFamily="34" charset="0"/>
                <a:cs typeface="Lucida Sans"/>
              </a:rPr>
              <a:t>loads </a:t>
            </a:r>
            <a:r>
              <a:rPr lang="en-GB" spc="30" dirty="0">
                <a:latin typeface="Century Gothic" panose="020B0502020202020204" pitchFamily="34" charset="0"/>
                <a:cs typeface="Lucida Sans"/>
              </a:rPr>
              <a:t>to </a:t>
            </a:r>
            <a:r>
              <a:rPr lang="en-GB" spc="35" dirty="0">
                <a:latin typeface="Century Gothic" panose="020B0502020202020204" pitchFamily="34" charset="0"/>
                <a:cs typeface="Lucida Sans"/>
              </a:rPr>
              <a:t>be </a:t>
            </a:r>
            <a:r>
              <a:rPr lang="en-GB" spc="5" dirty="0">
                <a:latin typeface="Century Gothic" panose="020B0502020202020204" pitchFamily="34" charset="0"/>
                <a:cs typeface="Lucida Sans"/>
              </a:rPr>
              <a:t>pulled </a:t>
            </a:r>
            <a:r>
              <a:rPr lang="en-GB" spc="25" dirty="0">
                <a:latin typeface="Century Gothic" panose="020B0502020202020204" pitchFamily="34" charset="0"/>
                <a:cs typeface="Lucida Sans"/>
              </a:rPr>
              <a:t>due </a:t>
            </a:r>
            <a:r>
              <a:rPr lang="en-GB" spc="30" dirty="0">
                <a:latin typeface="Century Gothic" panose="020B0502020202020204" pitchFamily="34" charset="0"/>
                <a:cs typeface="Lucida Sans"/>
              </a:rPr>
              <a:t>to  </a:t>
            </a:r>
            <a:r>
              <a:rPr lang="en-GB" spc="20" dirty="0">
                <a:latin typeface="Century Gothic" panose="020B0502020202020204" pitchFamily="34" charset="0"/>
                <a:cs typeface="Lucida Sans"/>
              </a:rPr>
              <a:t>the </a:t>
            </a:r>
            <a:r>
              <a:rPr lang="en-GB" spc="25" dirty="0">
                <a:latin typeface="Century Gothic" panose="020B0502020202020204" pitchFamily="34" charset="0"/>
                <a:cs typeface="Lucida Sans"/>
              </a:rPr>
              <a:t>reduced </a:t>
            </a:r>
            <a:r>
              <a:rPr lang="en-GB" spc="5" dirty="0">
                <a:latin typeface="Century Gothic" panose="020B0502020202020204" pitchFamily="34" charset="0"/>
                <a:cs typeface="Lucida Sans"/>
              </a:rPr>
              <a:t>friction </a:t>
            </a:r>
            <a:r>
              <a:rPr lang="en-GB" spc="15" dirty="0">
                <a:latin typeface="Century Gothic" panose="020B0502020202020204" pitchFamily="34" charset="0"/>
                <a:cs typeface="Lucida Sans"/>
              </a:rPr>
              <a:t>of </a:t>
            </a:r>
            <a:r>
              <a:rPr lang="en-GB" spc="-5" dirty="0">
                <a:latin typeface="Century Gothic" panose="020B0502020202020204" pitchFamily="34" charset="0"/>
                <a:cs typeface="Lucida Sans"/>
              </a:rPr>
              <a:t>running </a:t>
            </a:r>
            <a:r>
              <a:rPr lang="en-GB" spc="10" dirty="0">
                <a:latin typeface="Century Gothic" panose="020B0502020202020204" pitchFamily="34" charset="0"/>
                <a:cs typeface="Lucida Sans"/>
              </a:rPr>
              <a:t>along steel </a:t>
            </a:r>
            <a:r>
              <a:rPr lang="en-GB" spc="15" dirty="0">
                <a:latin typeface="Century Gothic" panose="020B0502020202020204" pitchFamily="34" charset="0"/>
                <a:cs typeface="Lucida Sans"/>
              </a:rPr>
              <a:t>tracks set </a:t>
            </a:r>
            <a:r>
              <a:rPr lang="en-GB" spc="5" dirty="0">
                <a:latin typeface="Century Gothic" panose="020B0502020202020204" pitchFamily="34" charset="0"/>
                <a:cs typeface="Lucida Sans"/>
              </a:rPr>
              <a:t>into </a:t>
            </a:r>
            <a:r>
              <a:rPr lang="en-GB" spc="20" dirty="0">
                <a:latin typeface="Century Gothic" panose="020B0502020202020204" pitchFamily="34" charset="0"/>
                <a:cs typeface="Lucida Sans"/>
              </a:rPr>
              <a:t>the </a:t>
            </a:r>
            <a:r>
              <a:rPr lang="en-GB" dirty="0">
                <a:latin typeface="Century Gothic" panose="020B0502020202020204" pitchFamily="34" charset="0"/>
                <a:cs typeface="Lucida Sans"/>
              </a:rPr>
              <a:t>road,  </a:t>
            </a:r>
            <a:r>
              <a:rPr lang="en-GB" spc="20" dirty="0">
                <a:latin typeface="Century Gothic" panose="020B0502020202020204" pitchFamily="34" charset="0"/>
                <a:cs typeface="Lucida Sans"/>
              </a:rPr>
              <a:t>but </a:t>
            </a:r>
            <a:r>
              <a:rPr lang="en-GB" spc="10" dirty="0">
                <a:latin typeface="Century Gothic" panose="020B0502020202020204" pitchFamily="34" charset="0"/>
                <a:cs typeface="Lucida Sans"/>
              </a:rPr>
              <a:t>required </a:t>
            </a:r>
            <a:r>
              <a:rPr lang="en-GB" spc="15" dirty="0">
                <a:latin typeface="Century Gothic" panose="020B0502020202020204" pitchFamily="34" charset="0"/>
                <a:cs typeface="Lucida Sans"/>
              </a:rPr>
              <a:t>no </a:t>
            </a:r>
            <a:r>
              <a:rPr lang="en-GB" spc="5" dirty="0">
                <a:latin typeface="Century Gothic" panose="020B0502020202020204" pitchFamily="34" charset="0"/>
                <a:cs typeface="Lucida Sans"/>
              </a:rPr>
              <a:t>extra </a:t>
            </a:r>
            <a:r>
              <a:rPr lang="en-GB" dirty="0">
                <a:latin typeface="Century Gothic" panose="020B0502020202020204" pitchFamily="34" charset="0"/>
                <a:cs typeface="Lucida Sans"/>
              </a:rPr>
              <a:t>horses </a:t>
            </a:r>
            <a:r>
              <a:rPr lang="en-GB" spc="30" dirty="0">
                <a:latin typeface="Century Gothic" panose="020B0502020202020204" pitchFamily="34" charset="0"/>
                <a:cs typeface="Lucida Sans"/>
              </a:rPr>
              <a:t>to </a:t>
            </a:r>
            <a:r>
              <a:rPr lang="en-GB" spc="-15" dirty="0">
                <a:latin typeface="Century Gothic" panose="020B0502020202020204" pitchFamily="34" charset="0"/>
                <a:cs typeface="Lucida Sans"/>
              </a:rPr>
              <a:t>pull </a:t>
            </a:r>
            <a:r>
              <a:rPr lang="en-GB" spc="20" dirty="0">
                <a:latin typeface="Century Gothic" panose="020B0502020202020204" pitchFamily="34" charset="0"/>
                <a:cs typeface="Lucida Sans"/>
              </a:rPr>
              <a:t>them </a:t>
            </a:r>
            <a:r>
              <a:rPr lang="en-GB" spc="-5" dirty="0">
                <a:latin typeface="Century Gothic" panose="020B0502020202020204" pitchFamily="34" charset="0"/>
                <a:cs typeface="Lucida Sans"/>
              </a:rPr>
              <a:t>along. </a:t>
            </a:r>
            <a:r>
              <a:rPr lang="en-GB" spc="-15" dirty="0">
                <a:latin typeface="Century Gothic" panose="020B0502020202020204" pitchFamily="34" charset="0"/>
                <a:cs typeface="Lucida Sans"/>
              </a:rPr>
              <a:t>This </a:t>
            </a:r>
            <a:r>
              <a:rPr lang="en-GB" spc="20" dirty="0">
                <a:latin typeface="Century Gothic" panose="020B0502020202020204" pitchFamily="34" charset="0"/>
                <a:cs typeface="Lucida Sans"/>
              </a:rPr>
              <a:t>meant more  people</a:t>
            </a:r>
            <a:r>
              <a:rPr lang="en-GB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15" dirty="0">
                <a:latin typeface="Century Gothic" panose="020B0502020202020204" pitchFamily="34" charset="0"/>
                <a:cs typeface="Lucida Sans"/>
              </a:rPr>
              <a:t>could</a:t>
            </a:r>
            <a:r>
              <a:rPr lang="en-GB" spc="-1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25" dirty="0">
                <a:latin typeface="Century Gothic" panose="020B0502020202020204" pitchFamily="34" charset="0"/>
                <a:cs typeface="Lucida Sans"/>
              </a:rPr>
              <a:t>travel</a:t>
            </a:r>
            <a:r>
              <a:rPr lang="en-GB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30" dirty="0">
                <a:latin typeface="Century Gothic" panose="020B0502020202020204" pitchFamily="34" charset="0"/>
                <a:cs typeface="Lucida Sans"/>
              </a:rPr>
              <a:t>–</a:t>
            </a:r>
            <a:r>
              <a:rPr lang="en-GB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20" dirty="0">
                <a:latin typeface="Century Gothic" panose="020B0502020202020204" pitchFamily="34" charset="0"/>
                <a:cs typeface="Lucida Sans"/>
              </a:rPr>
              <a:t>and</a:t>
            </a:r>
            <a:r>
              <a:rPr lang="en-GB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20" dirty="0">
                <a:latin typeface="Century Gothic" panose="020B0502020202020204" pitchFamily="34" charset="0"/>
                <a:cs typeface="Lucida Sans"/>
              </a:rPr>
              <a:t>the</a:t>
            </a:r>
            <a:r>
              <a:rPr lang="en-GB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15" dirty="0">
                <a:latin typeface="Century Gothic" panose="020B0502020202020204" pitchFamily="34" charset="0"/>
                <a:cs typeface="Lucida Sans"/>
              </a:rPr>
              <a:t>fare</a:t>
            </a:r>
            <a:r>
              <a:rPr lang="en-GB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40" dirty="0">
                <a:latin typeface="Century Gothic" panose="020B0502020202020204" pitchFamily="34" charset="0"/>
                <a:cs typeface="Lucida Sans"/>
              </a:rPr>
              <a:t>was</a:t>
            </a:r>
            <a:r>
              <a:rPr lang="en-GB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10" dirty="0">
                <a:latin typeface="Century Gothic" panose="020B0502020202020204" pitchFamily="34" charset="0"/>
                <a:cs typeface="Lucida Sans"/>
              </a:rPr>
              <a:t>cheaper.</a:t>
            </a:r>
            <a:r>
              <a:rPr lang="en-GB" spc="-1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15" dirty="0">
                <a:latin typeface="Century Gothic" panose="020B0502020202020204" pitchFamily="34" charset="0"/>
                <a:cs typeface="Lucida Sans"/>
              </a:rPr>
              <a:t>Horse</a:t>
            </a:r>
            <a:r>
              <a:rPr lang="en-GB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30" dirty="0">
                <a:latin typeface="Century Gothic" panose="020B0502020202020204" pitchFamily="34" charset="0"/>
                <a:cs typeface="Lucida Sans"/>
              </a:rPr>
              <a:t>drawn</a:t>
            </a:r>
            <a:r>
              <a:rPr lang="en-GB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10" dirty="0">
                <a:latin typeface="Century Gothic" panose="020B0502020202020204" pitchFamily="34" charset="0"/>
                <a:cs typeface="Lucida Sans"/>
              </a:rPr>
              <a:t>trams  </a:t>
            </a:r>
            <a:r>
              <a:rPr lang="en-GB" spc="45" dirty="0">
                <a:latin typeface="Century Gothic" panose="020B0502020202020204" pitchFamily="34" charset="0"/>
                <a:cs typeface="Lucida Sans"/>
              </a:rPr>
              <a:t>were </a:t>
            </a:r>
            <a:r>
              <a:rPr lang="en-GB" dirty="0">
                <a:latin typeface="Century Gothic" panose="020B0502020202020204" pitchFamily="34" charset="0"/>
                <a:cs typeface="Lucida Sans"/>
              </a:rPr>
              <a:t>also </a:t>
            </a:r>
            <a:r>
              <a:rPr lang="en-GB" spc="10" dirty="0">
                <a:latin typeface="Century Gothic" panose="020B0502020202020204" pitchFamily="34" charset="0"/>
                <a:cs typeface="Lucida Sans"/>
              </a:rPr>
              <a:t>faster </a:t>
            </a:r>
            <a:r>
              <a:rPr lang="en-GB" spc="5" dirty="0">
                <a:latin typeface="Century Gothic" panose="020B0502020202020204" pitchFamily="34" charset="0"/>
                <a:cs typeface="Lucida Sans"/>
              </a:rPr>
              <a:t>than horse</a:t>
            </a:r>
            <a:r>
              <a:rPr lang="en-GB" spc="-17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-10" dirty="0">
                <a:latin typeface="Century Gothic" panose="020B0502020202020204" pitchFamily="34" charset="0"/>
                <a:cs typeface="Lucida Sans"/>
              </a:rPr>
              <a:t>buses.</a:t>
            </a:r>
            <a:endParaRPr lang="en-GB" dirty="0">
              <a:latin typeface="Century Gothic" panose="020B0502020202020204" pitchFamily="34" charset="0"/>
              <a:cs typeface="Lucida Sans"/>
            </a:endParaRPr>
          </a:p>
          <a:p>
            <a:pPr>
              <a:lnSpc>
                <a:spcPct val="100000"/>
              </a:lnSpc>
              <a:spcBef>
                <a:spcPts val="2"/>
              </a:spcBef>
            </a:pPr>
            <a:endParaRPr lang="en-GB" sz="2000" dirty="0">
              <a:latin typeface="Century Gothic" panose="020B0502020202020204" pitchFamily="34" charset="0"/>
              <a:cs typeface="Times New Roman"/>
            </a:endParaRPr>
          </a:p>
          <a:p>
            <a:pPr marL="12700" marR="589280">
              <a:lnSpc>
                <a:spcPct val="100000"/>
              </a:lnSpc>
            </a:pPr>
            <a:r>
              <a:rPr lang="en-GB" spc="15" dirty="0">
                <a:latin typeface="Century Gothic" panose="020B0502020202020204" pitchFamily="34" charset="0"/>
                <a:cs typeface="Lucida Sans"/>
              </a:rPr>
              <a:t>Horse </a:t>
            </a:r>
            <a:r>
              <a:rPr lang="en-GB" spc="30" dirty="0">
                <a:latin typeface="Century Gothic" panose="020B0502020202020204" pitchFamily="34" charset="0"/>
                <a:cs typeface="Lucida Sans"/>
              </a:rPr>
              <a:t>drawn </a:t>
            </a:r>
            <a:r>
              <a:rPr lang="en-GB" spc="10" dirty="0">
                <a:latin typeface="Century Gothic" panose="020B0502020202020204" pitchFamily="34" charset="0"/>
                <a:cs typeface="Lucida Sans"/>
              </a:rPr>
              <a:t>trams </a:t>
            </a:r>
            <a:r>
              <a:rPr lang="en-GB" spc="45" dirty="0">
                <a:latin typeface="Century Gothic" panose="020B0502020202020204" pitchFamily="34" charset="0"/>
                <a:cs typeface="Lucida Sans"/>
              </a:rPr>
              <a:t>were </a:t>
            </a:r>
            <a:r>
              <a:rPr lang="en-GB" spc="15" dirty="0">
                <a:latin typeface="Century Gothic" panose="020B0502020202020204" pitchFamily="34" charset="0"/>
                <a:cs typeface="Lucida Sans"/>
              </a:rPr>
              <a:t>introduced </a:t>
            </a:r>
            <a:r>
              <a:rPr lang="en-GB" spc="5" dirty="0">
                <a:latin typeface="Century Gothic" panose="020B0502020202020204" pitchFamily="34" charset="0"/>
                <a:cs typeface="Lucida Sans"/>
              </a:rPr>
              <a:t>into </a:t>
            </a:r>
            <a:r>
              <a:rPr lang="en-GB" spc="30" dirty="0">
                <a:latin typeface="Century Gothic" panose="020B0502020202020204" pitchFamily="34" charset="0"/>
                <a:cs typeface="Lucida Sans"/>
              </a:rPr>
              <a:t>Preston </a:t>
            </a:r>
            <a:r>
              <a:rPr lang="en-GB" spc="-35" dirty="0">
                <a:latin typeface="Century Gothic" panose="020B0502020202020204" pitchFamily="34" charset="0"/>
                <a:cs typeface="Lucida Sans"/>
              </a:rPr>
              <a:t>in</a:t>
            </a:r>
            <a:r>
              <a:rPr lang="en-GB" spc="-21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-95" dirty="0">
                <a:latin typeface="Century Gothic" panose="020B0502020202020204" pitchFamily="34" charset="0"/>
                <a:cs typeface="Lucida Sans"/>
              </a:rPr>
              <a:t>1897, </a:t>
            </a:r>
            <a:r>
              <a:rPr lang="en-GB" spc="20" dirty="0">
                <a:latin typeface="Century Gothic" panose="020B0502020202020204" pitchFamily="34" charset="0"/>
                <a:cs typeface="Lucida Sans"/>
              </a:rPr>
              <a:t>with  </a:t>
            </a:r>
            <a:r>
              <a:rPr lang="en-GB" spc="15" dirty="0">
                <a:latin typeface="Century Gothic" panose="020B0502020202020204" pitchFamily="34" charset="0"/>
                <a:cs typeface="Lucida Sans"/>
              </a:rPr>
              <a:t>electric </a:t>
            </a:r>
            <a:r>
              <a:rPr lang="en-GB" spc="10" dirty="0">
                <a:latin typeface="Century Gothic" panose="020B0502020202020204" pitchFamily="34" charset="0"/>
                <a:cs typeface="Lucida Sans"/>
              </a:rPr>
              <a:t>trams </a:t>
            </a:r>
            <a:r>
              <a:rPr lang="en-GB" spc="5" dirty="0">
                <a:latin typeface="Century Gothic" panose="020B0502020202020204" pitchFamily="34" charset="0"/>
                <a:cs typeface="Lucida Sans"/>
              </a:rPr>
              <a:t>arriving </a:t>
            </a:r>
            <a:r>
              <a:rPr lang="en-GB" spc="-25" dirty="0">
                <a:latin typeface="Century Gothic" panose="020B0502020202020204" pitchFamily="34" charset="0"/>
                <a:cs typeface="Lucida Sans"/>
              </a:rPr>
              <a:t>in</a:t>
            </a:r>
            <a:r>
              <a:rPr lang="en-GB" spc="-8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-55" dirty="0">
                <a:latin typeface="Century Gothic" panose="020B0502020202020204" pitchFamily="34" charset="0"/>
                <a:cs typeface="Lucida Sans"/>
              </a:rPr>
              <a:t>1904.</a:t>
            </a:r>
            <a:endParaRPr lang="en-GB" dirty="0">
              <a:latin typeface="Century Gothic" panose="020B0502020202020204" pitchFamily="34" charset="0"/>
              <a:cs typeface="Lucida Sans"/>
            </a:endParaRPr>
          </a:p>
        </p:txBody>
      </p:sp>
      <p:sp>
        <p:nvSpPr>
          <p:cNvPr id="39" name="object 2"/>
          <p:cNvSpPr/>
          <p:nvPr/>
        </p:nvSpPr>
        <p:spPr>
          <a:xfrm>
            <a:off x="7104574" y="260427"/>
            <a:ext cx="3213225" cy="22193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543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47029" y="273050"/>
            <a:ext cx="6489691" cy="7460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503789"/>
            <a:r>
              <a:rPr lang="en-GB" sz="4848" b="1" dirty="0" smtClean="0">
                <a:solidFill>
                  <a:srgbClr val="14A19A"/>
                </a:solidFill>
                <a:latin typeface="Century Gothic" panose="020B0502020202020204" pitchFamily="34" charset="0"/>
              </a:rPr>
              <a:t>Teacher Notes: Trains</a:t>
            </a:r>
            <a:endParaRPr lang="en-US" sz="4848" b="1" dirty="0">
              <a:solidFill>
                <a:srgbClr val="14A19A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333015" y="4407113"/>
            <a:ext cx="4949585" cy="3491117"/>
            <a:chOff x="4559580" y="3999732"/>
            <a:chExt cx="4492060" cy="3168409"/>
          </a:xfrm>
        </p:grpSpPr>
        <p:sp>
          <p:nvSpPr>
            <p:cNvPr id="22" name="TextBox 21"/>
            <p:cNvSpPr txBox="1"/>
            <p:nvPr/>
          </p:nvSpPr>
          <p:spPr>
            <a:xfrm>
              <a:off x="5182301" y="6351572"/>
              <a:ext cx="3596109" cy="28724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 defTabSz="503789">
                <a:defRPr/>
              </a:pPr>
              <a:r>
                <a:rPr lang="en-GB" sz="3085" b="1" kern="0" baseline="30000" dirty="0" err="1">
                  <a:solidFill>
                    <a:srgbClr val="14A19A"/>
                  </a:solidFill>
                  <a:latin typeface="Century Gothic"/>
                  <a:cs typeface="Century Gothic"/>
                </a:rPr>
                <a:t>mylearning.org</a:t>
              </a:r>
              <a:endParaRPr lang="en-GB" sz="3526" b="1" kern="0" baseline="30000" dirty="0">
                <a:solidFill>
                  <a:srgbClr val="14A19A"/>
                </a:solidFill>
                <a:latin typeface="Century Gothic"/>
                <a:cs typeface="Century Gothic"/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4559580" y="3999732"/>
              <a:ext cx="4492060" cy="3168409"/>
              <a:chOff x="181643" y="575007"/>
              <a:chExt cx="9872856" cy="6963675"/>
            </a:xfrm>
          </p:grpSpPr>
          <p:sp>
            <p:nvSpPr>
              <p:cNvPr id="24" name="Hexagon 23"/>
              <p:cNvSpPr/>
              <p:nvPr/>
            </p:nvSpPr>
            <p:spPr>
              <a:xfrm>
                <a:off x="5379163" y="5225602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endParaRPr lang="en-US" sz="1983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5" name="Hexagon 24"/>
              <p:cNvSpPr/>
              <p:nvPr/>
            </p:nvSpPr>
            <p:spPr>
              <a:xfrm>
                <a:off x="6863348" y="4406740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 </a:t>
                </a:r>
              </a:p>
            </p:txBody>
          </p:sp>
          <p:sp>
            <p:nvSpPr>
              <p:cNvPr id="26" name="Hexagon 25"/>
              <p:cNvSpPr/>
              <p:nvPr/>
            </p:nvSpPr>
            <p:spPr>
              <a:xfrm>
                <a:off x="6863348" y="6063546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27" name="Hexagon 26"/>
              <p:cNvSpPr/>
              <p:nvPr/>
            </p:nvSpPr>
            <p:spPr>
              <a:xfrm>
                <a:off x="8333151" y="5225602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endParaRPr lang="en-US" sz="1983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8" name="Hexagon 27"/>
              <p:cNvSpPr/>
              <p:nvPr/>
            </p:nvSpPr>
            <p:spPr>
              <a:xfrm>
                <a:off x="3893316" y="2759368"/>
                <a:ext cx="1711158" cy="1475136"/>
              </a:xfrm>
              <a:prstGeom prst="hexagon">
                <a:avLst/>
              </a:prstGeom>
              <a:noFill/>
              <a:ln w="38100" cap="flat" cmpd="sng" algn="ctr">
                <a:solidFill>
                  <a:srgbClr val="49C5B1">
                    <a:alpha val="1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endParaRPr lang="en-US" sz="1983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9" name="Hexagon 28"/>
              <p:cNvSpPr/>
              <p:nvPr/>
            </p:nvSpPr>
            <p:spPr>
              <a:xfrm>
                <a:off x="6863348" y="2765687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endParaRPr lang="en-US" sz="1983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0" name="Hexagon 29"/>
              <p:cNvSpPr/>
              <p:nvPr/>
            </p:nvSpPr>
            <p:spPr>
              <a:xfrm>
                <a:off x="8343341" y="3581584"/>
                <a:ext cx="1711158" cy="1475136"/>
              </a:xfrm>
              <a:prstGeom prst="hexagon">
                <a:avLst/>
              </a:prstGeom>
              <a:noFill/>
              <a:ln w="38100" cap="flat" cmpd="sng" algn="ctr">
                <a:solidFill>
                  <a:srgbClr val="49C5B1">
                    <a:alpha val="2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 </a:t>
                </a:r>
              </a:p>
            </p:txBody>
          </p:sp>
          <p:sp>
            <p:nvSpPr>
              <p:cNvPr id="31" name="Hexagon 30"/>
              <p:cNvSpPr/>
              <p:nvPr/>
            </p:nvSpPr>
            <p:spPr>
              <a:xfrm>
                <a:off x="7076591" y="1360977"/>
                <a:ext cx="1291389" cy="1113266"/>
              </a:xfrm>
              <a:prstGeom prst="hexagon">
                <a:avLst/>
              </a:prstGeom>
              <a:noFill/>
              <a:ln w="38100" cap="flat" cmpd="sng" algn="ctr">
                <a:solidFill>
                  <a:srgbClr val="49C5B1">
                    <a:alpha val="2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32" name="Hexagon 31"/>
              <p:cNvSpPr/>
              <p:nvPr/>
            </p:nvSpPr>
            <p:spPr>
              <a:xfrm>
                <a:off x="8147782" y="575007"/>
                <a:ext cx="911725" cy="785970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33" name="Hexagon 32"/>
              <p:cNvSpPr/>
              <p:nvPr/>
            </p:nvSpPr>
            <p:spPr>
              <a:xfrm>
                <a:off x="4220151" y="4679154"/>
                <a:ext cx="1291389" cy="1113266"/>
              </a:xfrm>
              <a:prstGeom prst="hexagon">
                <a:avLst/>
              </a:prstGeom>
              <a:solidFill>
                <a:srgbClr val="49C5B1">
                  <a:alpha val="1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34" name="Hexagon 33"/>
              <p:cNvSpPr/>
              <p:nvPr/>
            </p:nvSpPr>
            <p:spPr>
              <a:xfrm>
                <a:off x="788737" y="1834248"/>
                <a:ext cx="607094" cy="523357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35" name="Hexagon 34"/>
              <p:cNvSpPr/>
              <p:nvPr/>
            </p:nvSpPr>
            <p:spPr>
              <a:xfrm>
                <a:off x="2981591" y="4439632"/>
                <a:ext cx="911725" cy="785970"/>
              </a:xfrm>
              <a:prstGeom prst="hexagon">
                <a:avLst/>
              </a:prstGeom>
              <a:solidFill>
                <a:srgbClr val="49C5B1">
                  <a:alpha val="1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36" name="Hexagon 35" hidden="1"/>
              <p:cNvSpPr/>
              <p:nvPr/>
            </p:nvSpPr>
            <p:spPr>
              <a:xfrm>
                <a:off x="5638799" y="2166352"/>
                <a:ext cx="1291389" cy="1113266"/>
              </a:xfrm>
              <a:prstGeom prst="hexagon">
                <a:avLst/>
              </a:prstGeom>
              <a:solidFill>
                <a:srgbClr val="49C5B1">
                  <a:alpha val="1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37" name="Hexagon 36" hidden="1"/>
              <p:cNvSpPr/>
              <p:nvPr/>
            </p:nvSpPr>
            <p:spPr>
              <a:xfrm>
                <a:off x="4837117" y="612926"/>
                <a:ext cx="607094" cy="523357"/>
              </a:xfrm>
              <a:prstGeom prst="hexagon">
                <a:avLst/>
              </a:prstGeom>
              <a:noFill/>
              <a:ln w="38100" cap="flat" cmpd="sng" algn="ctr">
                <a:solidFill>
                  <a:srgbClr val="49C5B1">
                    <a:alpha val="2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38" name="Hexagon 37"/>
              <p:cNvSpPr/>
              <p:nvPr/>
            </p:nvSpPr>
            <p:spPr>
              <a:xfrm>
                <a:off x="181643" y="5185641"/>
                <a:ext cx="607094" cy="523357"/>
              </a:xfrm>
              <a:prstGeom prst="hexagon">
                <a:avLst/>
              </a:prstGeom>
              <a:noFill/>
              <a:ln w="38100" cap="flat" cmpd="sng" algn="ctr">
                <a:solidFill>
                  <a:srgbClr val="49C5B1">
                    <a:alpha val="2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389458" y="1808004"/>
            <a:ext cx="9757841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129539">
              <a:lnSpc>
                <a:spcPct val="100000"/>
              </a:lnSpc>
            </a:pPr>
            <a:r>
              <a:rPr lang="en-GB" spc="15" dirty="0" smtClean="0">
                <a:latin typeface="Century Gothic" panose="020B0502020202020204" pitchFamily="34" charset="0"/>
                <a:cs typeface="Lucida Sans"/>
              </a:rPr>
              <a:t>Rail </a:t>
            </a:r>
            <a:r>
              <a:rPr lang="en-GB" spc="25" dirty="0">
                <a:latin typeface="Century Gothic" panose="020B0502020202020204" pitchFamily="34" charset="0"/>
                <a:cs typeface="Lucida Sans"/>
              </a:rPr>
              <a:t>travel </a:t>
            </a:r>
            <a:r>
              <a:rPr lang="en-GB" spc="40" dirty="0">
                <a:latin typeface="Century Gothic" panose="020B0502020202020204" pitchFamily="34" charset="0"/>
                <a:cs typeface="Lucida Sans"/>
              </a:rPr>
              <a:t>was </a:t>
            </a:r>
            <a:r>
              <a:rPr lang="en-GB" spc="20" dirty="0">
                <a:latin typeface="Century Gothic" panose="020B0502020202020204" pitchFamily="34" charset="0"/>
                <a:cs typeface="Lucida Sans"/>
              </a:rPr>
              <a:t>the </a:t>
            </a:r>
            <a:r>
              <a:rPr lang="en-GB" spc="15" dirty="0">
                <a:latin typeface="Century Gothic" panose="020B0502020202020204" pitchFamily="34" charset="0"/>
                <a:cs typeface="Lucida Sans"/>
              </a:rPr>
              <a:t>most </a:t>
            </a:r>
            <a:r>
              <a:rPr lang="en-GB" spc="10" dirty="0">
                <a:latin typeface="Century Gothic" panose="020B0502020202020204" pitchFamily="34" charset="0"/>
                <a:cs typeface="Lucida Sans"/>
              </a:rPr>
              <a:t>popular form </a:t>
            </a:r>
            <a:r>
              <a:rPr lang="en-GB" spc="15" dirty="0">
                <a:latin typeface="Century Gothic" panose="020B0502020202020204" pitchFamily="34" charset="0"/>
                <a:cs typeface="Lucida Sans"/>
              </a:rPr>
              <a:t>of transport </a:t>
            </a:r>
            <a:r>
              <a:rPr lang="en-GB" spc="5" dirty="0">
                <a:latin typeface="Century Gothic" panose="020B0502020202020204" pitchFamily="34" charset="0"/>
                <a:cs typeface="Lucida Sans"/>
              </a:rPr>
              <a:t>for </a:t>
            </a:r>
            <a:r>
              <a:rPr lang="en-GB" spc="20" dirty="0">
                <a:latin typeface="Century Gothic" panose="020B0502020202020204" pitchFamily="34" charset="0"/>
                <a:cs typeface="Lucida Sans"/>
              </a:rPr>
              <a:t>both </a:t>
            </a:r>
            <a:r>
              <a:rPr lang="en-GB" spc="25" dirty="0">
                <a:latin typeface="Century Gothic" panose="020B0502020202020204" pitchFamily="34" charset="0"/>
                <a:cs typeface="Lucida Sans"/>
              </a:rPr>
              <a:t>goods  </a:t>
            </a:r>
            <a:r>
              <a:rPr lang="en-GB" spc="20" dirty="0">
                <a:latin typeface="Century Gothic" panose="020B0502020202020204" pitchFamily="34" charset="0"/>
                <a:cs typeface="Lucida Sans"/>
              </a:rPr>
              <a:t>and</a:t>
            </a:r>
            <a:r>
              <a:rPr lang="en-GB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20" dirty="0">
                <a:latin typeface="Century Gothic" panose="020B0502020202020204" pitchFamily="34" charset="0"/>
                <a:cs typeface="Lucida Sans"/>
              </a:rPr>
              <a:t>people</a:t>
            </a:r>
            <a:r>
              <a:rPr lang="en-GB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15" dirty="0">
                <a:latin typeface="Century Gothic" panose="020B0502020202020204" pitchFamily="34" charset="0"/>
                <a:cs typeface="Lucida Sans"/>
              </a:rPr>
              <a:t>throughout</a:t>
            </a:r>
            <a:r>
              <a:rPr lang="en-GB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20" dirty="0">
                <a:latin typeface="Century Gothic" panose="020B0502020202020204" pitchFamily="34" charset="0"/>
                <a:cs typeface="Lucida Sans"/>
              </a:rPr>
              <a:t>the</a:t>
            </a:r>
            <a:r>
              <a:rPr lang="en-GB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20" dirty="0">
                <a:latin typeface="Century Gothic" panose="020B0502020202020204" pitchFamily="34" charset="0"/>
                <a:cs typeface="Lucida Sans"/>
              </a:rPr>
              <a:t>Victorian</a:t>
            </a:r>
            <a:r>
              <a:rPr lang="en-GB" spc="-1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15" dirty="0">
                <a:latin typeface="Century Gothic" panose="020B0502020202020204" pitchFamily="34" charset="0"/>
                <a:cs typeface="Lucida Sans"/>
              </a:rPr>
              <a:t>era</a:t>
            </a:r>
            <a:r>
              <a:rPr lang="en-GB" spc="-1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20" dirty="0">
                <a:latin typeface="Century Gothic" panose="020B0502020202020204" pitchFamily="34" charset="0"/>
                <a:cs typeface="Lucida Sans"/>
              </a:rPr>
              <a:t>and</a:t>
            </a:r>
            <a:r>
              <a:rPr lang="en-GB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15" dirty="0">
                <a:latin typeface="Century Gothic" panose="020B0502020202020204" pitchFamily="34" charset="0"/>
                <a:cs typeface="Lucida Sans"/>
              </a:rPr>
              <a:t>well</a:t>
            </a:r>
            <a:r>
              <a:rPr lang="en-GB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5" dirty="0">
                <a:latin typeface="Century Gothic" panose="020B0502020202020204" pitchFamily="34" charset="0"/>
                <a:cs typeface="Lucida Sans"/>
              </a:rPr>
              <a:t>into</a:t>
            </a:r>
            <a:r>
              <a:rPr lang="en-GB" spc="-1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20" dirty="0">
                <a:latin typeface="Century Gothic" panose="020B0502020202020204" pitchFamily="34" charset="0"/>
                <a:cs typeface="Lucida Sans"/>
              </a:rPr>
              <a:t>the</a:t>
            </a:r>
            <a:r>
              <a:rPr lang="en-GB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20" dirty="0">
                <a:latin typeface="Century Gothic" panose="020B0502020202020204" pitchFamily="34" charset="0"/>
                <a:cs typeface="Lucida Sans"/>
              </a:rPr>
              <a:t>twentieth  </a:t>
            </a:r>
            <a:r>
              <a:rPr lang="en-GB" spc="10" dirty="0">
                <a:latin typeface="Century Gothic" panose="020B0502020202020204" pitchFamily="34" charset="0"/>
                <a:cs typeface="Lucida Sans"/>
              </a:rPr>
              <a:t>century.</a:t>
            </a:r>
            <a:endParaRPr lang="en-GB" dirty="0">
              <a:latin typeface="Century Gothic" panose="020B0502020202020204" pitchFamily="34" charset="0"/>
              <a:cs typeface="Lucida Sans"/>
            </a:endParaRPr>
          </a:p>
          <a:p>
            <a:pPr>
              <a:lnSpc>
                <a:spcPct val="100000"/>
              </a:lnSpc>
              <a:spcBef>
                <a:spcPts val="2"/>
              </a:spcBef>
            </a:pPr>
            <a:endParaRPr lang="en-GB" sz="2000" dirty="0">
              <a:latin typeface="Century Gothic" panose="020B0502020202020204" pitchFamily="34" charset="0"/>
              <a:cs typeface="Times New Roman"/>
            </a:endParaRPr>
          </a:p>
          <a:p>
            <a:pPr marL="12700" marR="55244">
              <a:lnSpc>
                <a:spcPct val="100000"/>
              </a:lnSpc>
            </a:pPr>
            <a:r>
              <a:rPr lang="en-GB" spc="15" dirty="0">
                <a:latin typeface="Century Gothic" panose="020B0502020202020204" pitchFamily="34" charset="0"/>
                <a:cs typeface="Lucida Sans"/>
              </a:rPr>
              <a:t>The </a:t>
            </a:r>
            <a:r>
              <a:rPr lang="en-GB" spc="-5" dirty="0">
                <a:latin typeface="Century Gothic" panose="020B0502020202020204" pitchFamily="34" charset="0"/>
                <a:cs typeface="Lucida Sans"/>
              </a:rPr>
              <a:t>building </a:t>
            </a:r>
            <a:r>
              <a:rPr lang="en-GB" spc="15" dirty="0">
                <a:latin typeface="Century Gothic" panose="020B0502020202020204" pitchFamily="34" charset="0"/>
                <a:cs typeface="Lucida Sans"/>
              </a:rPr>
              <a:t>of </a:t>
            </a:r>
            <a:r>
              <a:rPr lang="en-GB" spc="20" dirty="0">
                <a:latin typeface="Century Gothic" panose="020B0502020202020204" pitchFamily="34" charset="0"/>
                <a:cs typeface="Lucida Sans"/>
              </a:rPr>
              <a:t>the </a:t>
            </a:r>
            <a:r>
              <a:rPr lang="en-GB" spc="15" dirty="0">
                <a:latin typeface="Century Gothic" panose="020B0502020202020204" pitchFamily="34" charset="0"/>
                <a:cs typeface="Lucida Sans"/>
              </a:rPr>
              <a:t>railways </a:t>
            </a:r>
            <a:r>
              <a:rPr lang="en-GB" spc="30" dirty="0">
                <a:latin typeface="Century Gothic" panose="020B0502020202020204" pitchFamily="34" charset="0"/>
                <a:cs typeface="Lucida Sans"/>
              </a:rPr>
              <a:t>made </a:t>
            </a:r>
            <a:r>
              <a:rPr lang="en-GB" spc="20" dirty="0">
                <a:latin typeface="Century Gothic" panose="020B0502020202020204" pitchFamily="34" charset="0"/>
                <a:cs typeface="Lucida Sans"/>
              </a:rPr>
              <a:t>the </a:t>
            </a:r>
            <a:r>
              <a:rPr lang="en-GB" spc="10" dirty="0">
                <a:latin typeface="Century Gothic" panose="020B0502020202020204" pitchFamily="34" charset="0"/>
                <a:cs typeface="Lucida Sans"/>
              </a:rPr>
              <a:t>transportation of </a:t>
            </a:r>
            <a:r>
              <a:rPr lang="en-GB" spc="25" dirty="0">
                <a:latin typeface="Century Gothic" panose="020B0502020202020204" pitchFamily="34" charset="0"/>
                <a:cs typeface="Lucida Sans"/>
              </a:rPr>
              <a:t>goods  </a:t>
            </a:r>
            <a:r>
              <a:rPr lang="en-GB" spc="5" dirty="0">
                <a:latin typeface="Century Gothic" panose="020B0502020202020204" pitchFamily="34" charset="0"/>
                <a:cs typeface="Lucida Sans"/>
              </a:rPr>
              <a:t>possible </a:t>
            </a:r>
            <a:r>
              <a:rPr lang="en-GB" spc="15" dirty="0">
                <a:latin typeface="Century Gothic" panose="020B0502020202020204" pitchFamily="34" charset="0"/>
                <a:cs typeface="Lucida Sans"/>
              </a:rPr>
              <a:t>across </a:t>
            </a:r>
            <a:r>
              <a:rPr lang="en-GB" spc="10" dirty="0">
                <a:latin typeface="Century Gothic" panose="020B0502020202020204" pitchFamily="34" charset="0"/>
                <a:cs typeface="Lucida Sans"/>
              </a:rPr>
              <a:t>larger distances </a:t>
            </a:r>
            <a:r>
              <a:rPr lang="en-GB" spc="20" dirty="0">
                <a:latin typeface="Century Gothic" panose="020B0502020202020204" pitchFamily="34" charset="0"/>
                <a:cs typeface="Lucida Sans"/>
              </a:rPr>
              <a:t>and </a:t>
            </a:r>
            <a:r>
              <a:rPr lang="en-GB" spc="30" dirty="0">
                <a:latin typeface="Century Gothic" panose="020B0502020202020204" pitchFamily="34" charset="0"/>
                <a:cs typeface="Lucida Sans"/>
              </a:rPr>
              <a:t>at </a:t>
            </a:r>
            <a:r>
              <a:rPr lang="en-GB" spc="10" dirty="0">
                <a:latin typeface="Century Gothic" panose="020B0502020202020204" pitchFamily="34" charset="0"/>
                <a:cs typeface="Lucida Sans"/>
              </a:rPr>
              <a:t>faster </a:t>
            </a:r>
            <a:r>
              <a:rPr lang="en-GB" spc="15" dirty="0">
                <a:latin typeface="Century Gothic" panose="020B0502020202020204" pitchFamily="34" charset="0"/>
                <a:cs typeface="Lucida Sans"/>
              </a:rPr>
              <a:t>speeds </a:t>
            </a:r>
            <a:r>
              <a:rPr lang="en-GB" spc="10" dirty="0">
                <a:latin typeface="Century Gothic" panose="020B0502020202020204" pitchFamily="34" charset="0"/>
                <a:cs typeface="Lucida Sans"/>
              </a:rPr>
              <a:t>than </a:t>
            </a:r>
            <a:r>
              <a:rPr lang="en-GB" spc="35" dirty="0">
                <a:latin typeface="Century Gothic" panose="020B0502020202020204" pitchFamily="34" charset="0"/>
                <a:cs typeface="Lucida Sans"/>
              </a:rPr>
              <a:t>ever  </a:t>
            </a:r>
            <a:r>
              <a:rPr lang="en-GB" spc="25" dirty="0">
                <a:latin typeface="Century Gothic" panose="020B0502020202020204" pitchFamily="34" charset="0"/>
                <a:cs typeface="Lucida Sans"/>
              </a:rPr>
              <a:t>before </a:t>
            </a:r>
            <a:r>
              <a:rPr lang="en-GB" spc="40" dirty="0">
                <a:latin typeface="Century Gothic" panose="020B0502020202020204" pitchFamily="34" charset="0"/>
                <a:cs typeface="Lucida Sans"/>
              </a:rPr>
              <a:t>(some </a:t>
            </a:r>
            <a:r>
              <a:rPr lang="en-GB" dirty="0">
                <a:latin typeface="Century Gothic" panose="020B0502020202020204" pitchFamily="34" charset="0"/>
                <a:cs typeface="Lucida Sans"/>
              </a:rPr>
              <a:t>trains </a:t>
            </a:r>
            <a:r>
              <a:rPr lang="en-GB" spc="25" dirty="0">
                <a:latin typeface="Century Gothic" panose="020B0502020202020204" pitchFamily="34" charset="0"/>
                <a:cs typeface="Lucida Sans"/>
              </a:rPr>
              <a:t>reached </a:t>
            </a:r>
            <a:r>
              <a:rPr lang="en-GB" spc="15" dirty="0">
                <a:latin typeface="Century Gothic" panose="020B0502020202020204" pitchFamily="34" charset="0"/>
                <a:cs typeface="Lucida Sans"/>
              </a:rPr>
              <a:t>speeds of </a:t>
            </a:r>
            <a:r>
              <a:rPr lang="en-GB" spc="25" dirty="0">
                <a:latin typeface="Century Gothic" panose="020B0502020202020204" pitchFamily="34" charset="0"/>
                <a:cs typeface="Lucida Sans"/>
              </a:rPr>
              <a:t>30mph!) </a:t>
            </a:r>
            <a:r>
              <a:rPr lang="en-GB" spc="15" dirty="0">
                <a:latin typeface="Century Gothic" panose="020B0502020202020204" pitchFamily="34" charset="0"/>
                <a:cs typeface="Lucida Sans"/>
              </a:rPr>
              <a:t>The </a:t>
            </a:r>
            <a:r>
              <a:rPr lang="en-GB" spc="10" dirty="0">
                <a:latin typeface="Century Gothic" panose="020B0502020202020204" pitchFamily="34" charset="0"/>
                <a:cs typeface="Lucida Sans"/>
              </a:rPr>
              <a:t>opportunities</a:t>
            </a:r>
            <a:r>
              <a:rPr lang="en-GB" spc="1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30" dirty="0" smtClean="0">
                <a:latin typeface="Century Gothic" panose="020B0502020202020204" pitchFamily="34" charset="0"/>
                <a:cs typeface="Lucida Sans"/>
              </a:rPr>
              <a:t>to </a:t>
            </a:r>
            <a:r>
              <a:rPr lang="en-GB" spc="35" dirty="0">
                <a:latin typeface="Century Gothic" panose="020B0502020202020204" pitchFamily="34" charset="0"/>
                <a:cs typeface="Lucida Sans"/>
              </a:rPr>
              <a:t>carry </a:t>
            </a:r>
            <a:r>
              <a:rPr lang="en-GB" spc="5" dirty="0">
                <a:latin typeface="Century Gothic" panose="020B0502020202020204" pitchFamily="34" charset="0"/>
                <a:cs typeface="Lucida Sans"/>
              </a:rPr>
              <a:t>people, as </a:t>
            </a:r>
            <a:r>
              <a:rPr lang="en-GB" spc="15" dirty="0">
                <a:latin typeface="Century Gothic" panose="020B0502020202020204" pitchFamily="34" charset="0"/>
                <a:cs typeface="Lucida Sans"/>
              </a:rPr>
              <a:t>well </a:t>
            </a:r>
            <a:r>
              <a:rPr lang="en-GB" spc="5" dirty="0">
                <a:latin typeface="Century Gothic" panose="020B0502020202020204" pitchFamily="34" charset="0"/>
                <a:cs typeface="Lucida Sans"/>
              </a:rPr>
              <a:t>as </a:t>
            </a:r>
            <a:r>
              <a:rPr lang="en-GB" spc="30" dirty="0">
                <a:latin typeface="Century Gothic" panose="020B0502020202020204" pitchFamily="34" charset="0"/>
                <a:cs typeface="Lucida Sans"/>
              </a:rPr>
              <a:t>produce </a:t>
            </a:r>
            <a:r>
              <a:rPr lang="en-GB" spc="40" dirty="0">
                <a:latin typeface="Century Gothic" panose="020B0502020202020204" pitchFamily="34" charset="0"/>
                <a:cs typeface="Lucida Sans"/>
              </a:rPr>
              <a:t>was </a:t>
            </a:r>
            <a:r>
              <a:rPr lang="en-GB" spc="5" dirty="0">
                <a:latin typeface="Century Gothic" panose="020B0502020202020204" pitchFamily="34" charset="0"/>
                <a:cs typeface="Lucida Sans"/>
              </a:rPr>
              <a:t>soon </a:t>
            </a:r>
            <a:r>
              <a:rPr lang="en-GB" spc="-5" dirty="0">
                <a:latin typeface="Century Gothic" panose="020B0502020202020204" pitchFamily="34" charset="0"/>
                <a:cs typeface="Lucida Sans"/>
              </a:rPr>
              <a:t>realised, </a:t>
            </a:r>
            <a:r>
              <a:rPr lang="en-GB" spc="20" dirty="0">
                <a:latin typeface="Century Gothic" panose="020B0502020202020204" pitchFamily="34" charset="0"/>
                <a:cs typeface="Lucida Sans"/>
              </a:rPr>
              <a:t>and the  </a:t>
            </a:r>
            <a:r>
              <a:rPr lang="en-GB" spc="15" dirty="0">
                <a:latin typeface="Century Gothic" panose="020B0502020202020204" pitchFamily="34" charset="0"/>
                <a:cs typeface="Lucida Sans"/>
              </a:rPr>
              <a:t>affordable</a:t>
            </a:r>
            <a:r>
              <a:rPr lang="en-GB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10" dirty="0">
                <a:latin typeface="Century Gothic" panose="020B0502020202020204" pitchFamily="34" charset="0"/>
                <a:cs typeface="Lucida Sans"/>
              </a:rPr>
              <a:t>fares</a:t>
            </a:r>
            <a:r>
              <a:rPr lang="en-GB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10" dirty="0">
                <a:latin typeface="Century Gothic" panose="020B0502020202020204" pitchFamily="34" charset="0"/>
                <a:cs typeface="Lucida Sans"/>
              </a:rPr>
              <a:t>from</a:t>
            </a:r>
            <a:r>
              <a:rPr lang="en-GB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20" dirty="0">
                <a:latin typeface="Century Gothic" panose="020B0502020202020204" pitchFamily="34" charset="0"/>
                <a:cs typeface="Lucida Sans"/>
              </a:rPr>
              <a:t>the</a:t>
            </a:r>
            <a:r>
              <a:rPr lang="en-GB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30" dirty="0">
                <a:latin typeface="Century Gothic" panose="020B0502020202020204" pitchFamily="34" charset="0"/>
                <a:cs typeface="Lucida Sans"/>
              </a:rPr>
              <a:t>towns</a:t>
            </a:r>
            <a:r>
              <a:rPr lang="en-GB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30" dirty="0">
                <a:latin typeface="Century Gothic" panose="020B0502020202020204" pitchFamily="34" charset="0"/>
                <a:cs typeface="Lucida Sans"/>
              </a:rPr>
              <a:t>to</a:t>
            </a:r>
            <a:r>
              <a:rPr lang="en-GB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20" dirty="0">
                <a:latin typeface="Century Gothic" panose="020B0502020202020204" pitchFamily="34" charset="0"/>
                <a:cs typeface="Lucida Sans"/>
              </a:rPr>
              <a:t>the</a:t>
            </a:r>
            <a:r>
              <a:rPr lang="en-GB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20" dirty="0">
                <a:latin typeface="Century Gothic" panose="020B0502020202020204" pitchFamily="34" charset="0"/>
                <a:cs typeface="Lucida Sans"/>
              </a:rPr>
              <a:t>countryside</a:t>
            </a:r>
            <a:r>
              <a:rPr lang="en-GB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20" dirty="0">
                <a:latin typeface="Century Gothic" panose="020B0502020202020204" pitchFamily="34" charset="0"/>
                <a:cs typeface="Lucida Sans"/>
              </a:rPr>
              <a:t>and</a:t>
            </a:r>
            <a:r>
              <a:rPr lang="en-GB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5" dirty="0">
                <a:latin typeface="Century Gothic" panose="020B0502020202020204" pitchFamily="34" charset="0"/>
                <a:cs typeface="Lucida Sans"/>
              </a:rPr>
              <a:t>seaside</a:t>
            </a:r>
            <a:r>
              <a:rPr lang="en-GB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10" dirty="0">
                <a:latin typeface="Century Gothic" panose="020B0502020202020204" pitchFamily="34" charset="0"/>
                <a:cs typeface="Lucida Sans"/>
              </a:rPr>
              <a:t>soon  </a:t>
            </a:r>
            <a:r>
              <a:rPr lang="en-GB" spc="35" dirty="0">
                <a:latin typeface="Century Gothic" panose="020B0502020202020204" pitchFamily="34" charset="0"/>
                <a:cs typeface="Lucida Sans"/>
              </a:rPr>
              <a:t>became</a:t>
            </a:r>
            <a:r>
              <a:rPr lang="en-GB" spc="-9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dirty="0">
                <a:latin typeface="Century Gothic" panose="020B0502020202020204" pitchFamily="34" charset="0"/>
                <a:cs typeface="Lucida Sans"/>
              </a:rPr>
              <a:t>popular.</a:t>
            </a:r>
          </a:p>
          <a:p>
            <a:pPr>
              <a:lnSpc>
                <a:spcPct val="100000"/>
              </a:lnSpc>
              <a:spcBef>
                <a:spcPts val="2"/>
              </a:spcBef>
            </a:pPr>
            <a:endParaRPr lang="en-GB" sz="2000" dirty="0">
              <a:latin typeface="Century Gothic" panose="020B0502020202020204" pitchFamily="34" charset="0"/>
              <a:cs typeface="Times New Roman"/>
            </a:endParaRPr>
          </a:p>
          <a:p>
            <a:pPr marL="12700" marR="38735">
              <a:lnSpc>
                <a:spcPct val="100000"/>
              </a:lnSpc>
            </a:pPr>
            <a:r>
              <a:rPr lang="en-GB" spc="15" dirty="0">
                <a:latin typeface="Century Gothic" panose="020B0502020202020204" pitchFamily="34" charset="0"/>
                <a:cs typeface="Lucida Sans"/>
              </a:rPr>
              <a:t>The </a:t>
            </a:r>
            <a:r>
              <a:rPr lang="en-GB" spc="-5" dirty="0">
                <a:latin typeface="Century Gothic" panose="020B0502020202020204" pitchFamily="34" charset="0"/>
                <a:cs typeface="Lucida Sans"/>
              </a:rPr>
              <a:t>first </a:t>
            </a:r>
            <a:r>
              <a:rPr lang="en-GB" spc="15" dirty="0">
                <a:latin typeface="Century Gothic" panose="020B0502020202020204" pitchFamily="34" charset="0"/>
                <a:cs typeface="Lucida Sans"/>
              </a:rPr>
              <a:t>passenger </a:t>
            </a:r>
            <a:r>
              <a:rPr lang="en-GB" spc="20" dirty="0">
                <a:latin typeface="Century Gothic" panose="020B0502020202020204" pitchFamily="34" charset="0"/>
                <a:cs typeface="Lucida Sans"/>
              </a:rPr>
              <a:t>steam railway </a:t>
            </a:r>
            <a:r>
              <a:rPr lang="en-GB" spc="-30" dirty="0">
                <a:latin typeface="Century Gothic" panose="020B0502020202020204" pitchFamily="34" charset="0"/>
                <a:cs typeface="Lucida Sans"/>
              </a:rPr>
              <a:t>is </a:t>
            </a:r>
            <a:r>
              <a:rPr lang="en-GB" spc="25" dirty="0">
                <a:latin typeface="Century Gothic" panose="020B0502020202020204" pitchFamily="34" charset="0"/>
                <a:cs typeface="Lucida Sans"/>
              </a:rPr>
              <a:t>credited </a:t>
            </a:r>
            <a:r>
              <a:rPr lang="en-GB" spc="30" dirty="0">
                <a:latin typeface="Century Gothic" panose="020B0502020202020204" pitchFamily="34" charset="0"/>
                <a:cs typeface="Lucida Sans"/>
              </a:rPr>
              <a:t>to </a:t>
            </a:r>
            <a:r>
              <a:rPr lang="en-GB" spc="20" dirty="0">
                <a:latin typeface="Century Gothic" panose="020B0502020202020204" pitchFamily="34" charset="0"/>
                <a:cs typeface="Lucida Sans"/>
              </a:rPr>
              <a:t>the </a:t>
            </a:r>
            <a:r>
              <a:rPr lang="en-GB" spc="35" dirty="0">
                <a:latin typeface="Century Gothic" panose="020B0502020202020204" pitchFamily="34" charset="0"/>
                <a:cs typeface="Lucida Sans"/>
              </a:rPr>
              <a:t>Stockton </a:t>
            </a:r>
            <a:r>
              <a:rPr lang="en-GB" spc="20" dirty="0">
                <a:latin typeface="Century Gothic" panose="020B0502020202020204" pitchFamily="34" charset="0"/>
                <a:cs typeface="Lucida Sans"/>
              </a:rPr>
              <a:t>and  </a:t>
            </a:r>
            <a:r>
              <a:rPr lang="en-GB" spc="5" dirty="0">
                <a:latin typeface="Century Gothic" panose="020B0502020202020204" pitchFamily="34" charset="0"/>
                <a:cs typeface="Lucida Sans"/>
              </a:rPr>
              <a:t>Darlington </a:t>
            </a:r>
            <a:r>
              <a:rPr lang="en-GB" spc="20" dirty="0">
                <a:latin typeface="Century Gothic" panose="020B0502020202020204" pitchFamily="34" charset="0"/>
                <a:cs typeface="Lucida Sans"/>
              </a:rPr>
              <a:t>railway which </a:t>
            </a:r>
            <a:r>
              <a:rPr lang="en-GB" spc="30" dirty="0">
                <a:latin typeface="Century Gothic" panose="020B0502020202020204" pitchFamily="34" charset="0"/>
                <a:cs typeface="Lucida Sans"/>
              </a:rPr>
              <a:t>opened </a:t>
            </a:r>
            <a:r>
              <a:rPr lang="en-GB" spc="-25" dirty="0">
                <a:latin typeface="Century Gothic" panose="020B0502020202020204" pitchFamily="34" charset="0"/>
                <a:cs typeface="Lucida Sans"/>
              </a:rPr>
              <a:t>in </a:t>
            </a:r>
            <a:r>
              <a:rPr lang="en-GB" spc="-100" dirty="0">
                <a:latin typeface="Century Gothic" panose="020B0502020202020204" pitchFamily="34" charset="0"/>
                <a:cs typeface="Lucida Sans"/>
              </a:rPr>
              <a:t>1825, </a:t>
            </a:r>
            <a:r>
              <a:rPr lang="en-GB" spc="20" dirty="0">
                <a:latin typeface="Century Gothic" panose="020B0502020202020204" pitchFamily="34" charset="0"/>
                <a:cs typeface="Lucida Sans"/>
              </a:rPr>
              <a:t>however, the </a:t>
            </a:r>
            <a:r>
              <a:rPr lang="en-GB" spc="-5" dirty="0">
                <a:latin typeface="Century Gothic" panose="020B0502020202020204" pitchFamily="34" charset="0"/>
                <a:cs typeface="Lucida Sans"/>
              </a:rPr>
              <a:t>first </a:t>
            </a:r>
            <a:r>
              <a:rPr lang="en-GB" spc="10" dirty="0">
                <a:latin typeface="Century Gothic" panose="020B0502020202020204" pitchFamily="34" charset="0"/>
                <a:cs typeface="Lucida Sans"/>
              </a:rPr>
              <a:t>truly  </a:t>
            </a:r>
            <a:r>
              <a:rPr lang="en-GB" spc="5" dirty="0">
                <a:latin typeface="Century Gothic" panose="020B0502020202020204" pitchFamily="34" charset="0"/>
                <a:cs typeface="Lucida Sans"/>
              </a:rPr>
              <a:t>successful public </a:t>
            </a:r>
            <a:r>
              <a:rPr lang="en-GB" spc="20" dirty="0">
                <a:latin typeface="Century Gothic" panose="020B0502020202020204" pitchFamily="34" charset="0"/>
                <a:cs typeface="Lucida Sans"/>
              </a:rPr>
              <a:t>steam railway </a:t>
            </a:r>
            <a:r>
              <a:rPr lang="en-GB" spc="40" dirty="0">
                <a:latin typeface="Century Gothic" panose="020B0502020202020204" pitchFamily="34" charset="0"/>
                <a:cs typeface="Lucida Sans"/>
              </a:rPr>
              <a:t>was </a:t>
            </a:r>
            <a:r>
              <a:rPr lang="en-GB" spc="20" dirty="0">
                <a:latin typeface="Century Gothic" panose="020B0502020202020204" pitchFamily="34" charset="0"/>
                <a:cs typeface="Lucida Sans"/>
              </a:rPr>
              <a:t>the </a:t>
            </a:r>
            <a:r>
              <a:rPr lang="en-GB" spc="25" dirty="0">
                <a:latin typeface="Century Gothic" panose="020B0502020202020204" pitchFamily="34" charset="0"/>
                <a:cs typeface="Lucida Sans"/>
              </a:rPr>
              <a:t>Liverpool </a:t>
            </a:r>
            <a:r>
              <a:rPr lang="en-GB" spc="30" dirty="0">
                <a:latin typeface="Century Gothic" panose="020B0502020202020204" pitchFamily="34" charset="0"/>
                <a:cs typeface="Lucida Sans"/>
              </a:rPr>
              <a:t>to</a:t>
            </a:r>
            <a:r>
              <a:rPr lang="en-GB" spc="-24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15" dirty="0">
                <a:latin typeface="Century Gothic" panose="020B0502020202020204" pitchFamily="34" charset="0"/>
                <a:cs typeface="Lucida Sans"/>
              </a:rPr>
              <a:t>Manchester </a:t>
            </a:r>
            <a:r>
              <a:rPr lang="en-GB" spc="-15" dirty="0">
                <a:latin typeface="Century Gothic" panose="020B0502020202020204" pitchFamily="34" charset="0"/>
                <a:cs typeface="Lucida Sans"/>
              </a:rPr>
              <a:t>line  </a:t>
            </a:r>
            <a:r>
              <a:rPr lang="en-GB" spc="20" dirty="0">
                <a:latin typeface="Century Gothic" panose="020B0502020202020204" pitchFamily="34" charset="0"/>
                <a:cs typeface="Lucida Sans"/>
              </a:rPr>
              <a:t>which </a:t>
            </a:r>
            <a:r>
              <a:rPr lang="en-GB" spc="30" dirty="0">
                <a:latin typeface="Century Gothic" panose="020B0502020202020204" pitchFamily="34" charset="0"/>
                <a:cs typeface="Lucida Sans"/>
              </a:rPr>
              <a:t>opened </a:t>
            </a:r>
            <a:r>
              <a:rPr lang="en-GB" spc="-25" dirty="0">
                <a:latin typeface="Century Gothic" panose="020B0502020202020204" pitchFamily="34" charset="0"/>
                <a:cs typeface="Lucida Sans"/>
              </a:rPr>
              <a:t>in</a:t>
            </a:r>
            <a:r>
              <a:rPr lang="en-GB" spc="-17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-70" dirty="0">
                <a:latin typeface="Century Gothic" panose="020B0502020202020204" pitchFamily="34" charset="0"/>
                <a:cs typeface="Lucida Sans"/>
              </a:rPr>
              <a:t>1830.</a:t>
            </a:r>
            <a:endParaRPr lang="en-GB" dirty="0">
              <a:latin typeface="Century Gothic" panose="020B0502020202020204" pitchFamily="34" charset="0"/>
              <a:cs typeface="Lucida Sans"/>
            </a:endParaRPr>
          </a:p>
          <a:p>
            <a:pPr>
              <a:lnSpc>
                <a:spcPct val="100000"/>
              </a:lnSpc>
              <a:spcBef>
                <a:spcPts val="2"/>
              </a:spcBef>
            </a:pPr>
            <a:endParaRPr lang="en-GB" sz="2000" dirty="0">
              <a:latin typeface="Century Gothic" panose="020B0502020202020204" pitchFamily="34" charset="0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lang="en-GB" spc="15" dirty="0">
                <a:latin typeface="Century Gothic" panose="020B0502020202020204" pitchFamily="34" charset="0"/>
                <a:cs typeface="Lucida Sans"/>
              </a:rPr>
              <a:t>The </a:t>
            </a:r>
            <a:r>
              <a:rPr lang="en-GB" spc="-5" dirty="0">
                <a:latin typeface="Century Gothic" panose="020B0502020202020204" pitchFamily="34" charset="0"/>
                <a:cs typeface="Lucida Sans"/>
              </a:rPr>
              <a:t>first </a:t>
            </a:r>
            <a:r>
              <a:rPr lang="en-GB" spc="20" dirty="0">
                <a:latin typeface="Century Gothic" panose="020B0502020202020204" pitchFamily="34" charset="0"/>
                <a:cs typeface="Lucida Sans"/>
              </a:rPr>
              <a:t>railway </a:t>
            </a:r>
            <a:r>
              <a:rPr lang="en-GB" spc="-15" dirty="0">
                <a:latin typeface="Century Gothic" panose="020B0502020202020204" pitchFamily="34" charset="0"/>
                <a:cs typeface="Lucida Sans"/>
              </a:rPr>
              <a:t>line </a:t>
            </a:r>
            <a:r>
              <a:rPr lang="en-GB" spc="-25" dirty="0">
                <a:latin typeface="Century Gothic" panose="020B0502020202020204" pitchFamily="34" charset="0"/>
                <a:cs typeface="Lucida Sans"/>
              </a:rPr>
              <a:t>in </a:t>
            </a:r>
            <a:r>
              <a:rPr lang="en-GB" spc="30" dirty="0">
                <a:latin typeface="Century Gothic" panose="020B0502020202020204" pitchFamily="34" charset="0"/>
                <a:cs typeface="Lucida Sans"/>
              </a:rPr>
              <a:t>Preston opened </a:t>
            </a:r>
            <a:r>
              <a:rPr lang="en-GB" spc="-20" dirty="0">
                <a:latin typeface="Century Gothic" panose="020B0502020202020204" pitchFamily="34" charset="0"/>
                <a:cs typeface="Lucida Sans"/>
              </a:rPr>
              <a:t>in </a:t>
            </a:r>
            <a:r>
              <a:rPr lang="en-GB" spc="-95" dirty="0">
                <a:latin typeface="Century Gothic" panose="020B0502020202020204" pitchFamily="34" charset="0"/>
                <a:cs typeface="Lucida Sans"/>
              </a:rPr>
              <a:t>1838 </a:t>
            </a:r>
            <a:r>
              <a:rPr lang="en-GB" spc="20" dirty="0">
                <a:latin typeface="Century Gothic" panose="020B0502020202020204" pitchFamily="34" charset="0"/>
                <a:cs typeface="Lucida Sans"/>
              </a:rPr>
              <a:t>and </a:t>
            </a:r>
            <a:r>
              <a:rPr lang="en-GB" spc="40" dirty="0">
                <a:latin typeface="Century Gothic" panose="020B0502020202020204" pitchFamily="34" charset="0"/>
                <a:cs typeface="Lucida Sans"/>
              </a:rPr>
              <a:t>went </a:t>
            </a:r>
            <a:r>
              <a:rPr lang="en-GB" spc="30" dirty="0">
                <a:latin typeface="Century Gothic" panose="020B0502020202020204" pitchFamily="34" charset="0"/>
                <a:cs typeface="Lucida Sans"/>
              </a:rPr>
              <a:t>to </a:t>
            </a:r>
            <a:r>
              <a:rPr lang="en-GB" spc="40" dirty="0">
                <a:latin typeface="Century Gothic" panose="020B0502020202020204" pitchFamily="34" charset="0"/>
                <a:cs typeface="Lucida Sans"/>
              </a:rPr>
              <a:t>Wigan.  </a:t>
            </a:r>
            <a:r>
              <a:rPr lang="en-GB" spc="125" dirty="0">
                <a:latin typeface="Century Gothic" panose="020B0502020202020204" pitchFamily="34" charset="0"/>
                <a:cs typeface="Lucida Sans"/>
              </a:rPr>
              <a:t>By </a:t>
            </a:r>
            <a:r>
              <a:rPr lang="en-GB" spc="20" dirty="0">
                <a:latin typeface="Century Gothic" panose="020B0502020202020204" pitchFamily="34" charset="0"/>
                <a:cs typeface="Lucida Sans"/>
              </a:rPr>
              <a:t>the </a:t>
            </a:r>
            <a:r>
              <a:rPr lang="en-GB" spc="-45" dirty="0">
                <a:latin typeface="Century Gothic" panose="020B0502020202020204" pitchFamily="34" charset="0"/>
                <a:cs typeface="Lucida Sans"/>
              </a:rPr>
              <a:t>1840s </a:t>
            </a:r>
            <a:r>
              <a:rPr lang="en-GB" dirty="0">
                <a:latin typeface="Century Gothic" panose="020B0502020202020204" pitchFamily="34" charset="0"/>
                <a:cs typeface="Lucida Sans"/>
              </a:rPr>
              <a:t>trains </a:t>
            </a:r>
            <a:r>
              <a:rPr lang="en-GB" spc="40" dirty="0">
                <a:latin typeface="Century Gothic" panose="020B0502020202020204" pitchFamily="34" charset="0"/>
                <a:cs typeface="Lucida Sans"/>
              </a:rPr>
              <a:t>went </a:t>
            </a:r>
            <a:r>
              <a:rPr lang="en-GB" spc="30" dirty="0">
                <a:latin typeface="Century Gothic" panose="020B0502020202020204" pitchFamily="34" charset="0"/>
                <a:cs typeface="Lucida Sans"/>
              </a:rPr>
              <a:t>to </a:t>
            </a:r>
            <a:r>
              <a:rPr lang="en-GB" spc="20" dirty="0">
                <a:latin typeface="Century Gothic" panose="020B0502020202020204" pitchFamily="34" charset="0"/>
                <a:cs typeface="Lucida Sans"/>
              </a:rPr>
              <a:t>the </a:t>
            </a:r>
            <a:r>
              <a:rPr lang="en-GB" spc="5" dirty="0">
                <a:latin typeface="Century Gothic" panose="020B0502020202020204" pitchFamily="34" charset="0"/>
                <a:cs typeface="Lucida Sans"/>
              </a:rPr>
              <a:t>cities </a:t>
            </a:r>
            <a:r>
              <a:rPr lang="en-GB" spc="15" dirty="0">
                <a:latin typeface="Century Gothic" panose="020B0502020202020204" pitchFamily="34" charset="0"/>
                <a:cs typeface="Lucida Sans"/>
              </a:rPr>
              <a:t>of Liverpool, </a:t>
            </a:r>
            <a:r>
              <a:rPr lang="en-GB" spc="5" dirty="0">
                <a:latin typeface="Century Gothic" panose="020B0502020202020204" pitchFamily="34" charset="0"/>
                <a:cs typeface="Lucida Sans"/>
              </a:rPr>
              <a:t>Manchester,  </a:t>
            </a:r>
            <a:r>
              <a:rPr lang="en-GB" spc="30" dirty="0">
                <a:latin typeface="Century Gothic" panose="020B0502020202020204" pitchFamily="34" charset="0"/>
                <a:cs typeface="Lucida Sans"/>
              </a:rPr>
              <a:t>London </a:t>
            </a:r>
            <a:r>
              <a:rPr lang="en-GB" spc="15" dirty="0">
                <a:latin typeface="Century Gothic" panose="020B0502020202020204" pitchFamily="34" charset="0"/>
                <a:cs typeface="Lucida Sans"/>
              </a:rPr>
              <a:t>and Glasgow, </a:t>
            </a:r>
            <a:r>
              <a:rPr lang="en-GB" spc="20" dirty="0">
                <a:latin typeface="Century Gothic" panose="020B0502020202020204" pitchFamily="34" charset="0"/>
                <a:cs typeface="Lucida Sans"/>
              </a:rPr>
              <a:t>and </a:t>
            </a:r>
            <a:r>
              <a:rPr lang="en-GB" spc="10" dirty="0">
                <a:latin typeface="Century Gothic" panose="020B0502020202020204" pitchFamily="34" charset="0"/>
                <a:cs typeface="Lucida Sans"/>
              </a:rPr>
              <a:t>local </a:t>
            </a:r>
            <a:r>
              <a:rPr lang="en-GB" spc="30" dirty="0">
                <a:latin typeface="Century Gothic" panose="020B0502020202020204" pitchFamily="34" charset="0"/>
                <a:cs typeface="Lucida Sans"/>
              </a:rPr>
              <a:t>towns </a:t>
            </a:r>
            <a:r>
              <a:rPr lang="en-GB" dirty="0">
                <a:latin typeface="Century Gothic" panose="020B0502020202020204" pitchFamily="34" charset="0"/>
                <a:cs typeface="Lucida Sans"/>
              </a:rPr>
              <a:t>including </a:t>
            </a:r>
            <a:r>
              <a:rPr lang="en-GB" spc="15" dirty="0">
                <a:latin typeface="Century Gothic" panose="020B0502020202020204" pitchFamily="34" charset="0"/>
                <a:cs typeface="Lucida Sans"/>
              </a:rPr>
              <a:t>Blackpool. The </a:t>
            </a:r>
            <a:r>
              <a:rPr lang="en-GB" dirty="0">
                <a:latin typeface="Century Gothic" panose="020B0502020202020204" pitchFamily="34" charset="0"/>
                <a:cs typeface="Lucida Sans"/>
              </a:rPr>
              <a:t>main  </a:t>
            </a:r>
            <a:r>
              <a:rPr lang="en-GB" spc="5" dirty="0">
                <a:latin typeface="Century Gothic" panose="020B0502020202020204" pitchFamily="34" charset="0"/>
                <a:cs typeface="Lucida Sans"/>
              </a:rPr>
              <a:t>station </a:t>
            </a:r>
            <a:r>
              <a:rPr lang="en-GB" spc="30" dirty="0">
                <a:latin typeface="Century Gothic" panose="020B0502020202020204" pitchFamily="34" charset="0"/>
                <a:cs typeface="Lucida Sans"/>
              </a:rPr>
              <a:t>opened </a:t>
            </a:r>
            <a:r>
              <a:rPr lang="en-GB" spc="-25" dirty="0">
                <a:latin typeface="Century Gothic" panose="020B0502020202020204" pitchFamily="34" charset="0"/>
                <a:cs typeface="Lucida Sans"/>
              </a:rPr>
              <a:t>in</a:t>
            </a:r>
            <a:r>
              <a:rPr lang="en-GB" spc="-14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-65" dirty="0">
                <a:latin typeface="Century Gothic" panose="020B0502020202020204" pitchFamily="34" charset="0"/>
                <a:cs typeface="Lucida Sans"/>
              </a:rPr>
              <a:t>1880.</a:t>
            </a:r>
            <a:endParaRPr lang="en-GB" dirty="0">
              <a:latin typeface="Century Gothic" panose="020B0502020202020204" pitchFamily="34" charset="0"/>
              <a:cs typeface="Lucida Sans"/>
            </a:endParaRPr>
          </a:p>
          <a:p>
            <a:pPr marL="12700" marR="277495">
              <a:lnSpc>
                <a:spcPct val="200000"/>
              </a:lnSpc>
            </a:pPr>
            <a:r>
              <a:rPr lang="en-GB" spc="125" dirty="0">
                <a:latin typeface="Century Gothic" panose="020B0502020202020204" pitchFamily="34" charset="0"/>
                <a:cs typeface="Lucida Sans"/>
              </a:rPr>
              <a:t>By</a:t>
            </a:r>
            <a:r>
              <a:rPr lang="en-GB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-80" dirty="0">
                <a:latin typeface="Century Gothic" panose="020B0502020202020204" pitchFamily="34" charset="0"/>
                <a:cs typeface="Lucida Sans"/>
              </a:rPr>
              <a:t>1854</a:t>
            </a:r>
            <a:r>
              <a:rPr lang="en-GB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45" dirty="0">
                <a:latin typeface="Century Gothic" panose="020B0502020202020204" pitchFamily="34" charset="0"/>
                <a:cs typeface="Lucida Sans"/>
              </a:rPr>
              <a:t>every</a:t>
            </a:r>
            <a:r>
              <a:rPr lang="en-GB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40" dirty="0">
                <a:latin typeface="Century Gothic" panose="020B0502020202020204" pitchFamily="34" charset="0"/>
                <a:cs typeface="Lucida Sans"/>
              </a:rPr>
              <a:t>town</a:t>
            </a:r>
            <a:r>
              <a:rPr lang="en-GB" spc="-1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15" dirty="0">
                <a:latin typeface="Century Gothic" panose="020B0502020202020204" pitchFamily="34" charset="0"/>
                <a:cs typeface="Lucida Sans"/>
              </a:rPr>
              <a:t>of</a:t>
            </a:r>
            <a:r>
              <a:rPr lang="en-GB" spc="-1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30" dirty="0">
                <a:latin typeface="Century Gothic" panose="020B0502020202020204" pitchFamily="34" charset="0"/>
                <a:cs typeface="Lucida Sans"/>
              </a:rPr>
              <a:t>a</a:t>
            </a:r>
            <a:r>
              <a:rPr lang="en-GB" spc="-1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10" dirty="0">
                <a:latin typeface="Century Gothic" panose="020B0502020202020204" pitchFamily="34" charset="0"/>
                <a:cs typeface="Lucida Sans"/>
              </a:rPr>
              <a:t>reasonable</a:t>
            </a:r>
            <a:r>
              <a:rPr lang="en-GB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-10" dirty="0">
                <a:latin typeface="Century Gothic" panose="020B0502020202020204" pitchFamily="34" charset="0"/>
                <a:cs typeface="Lucida Sans"/>
              </a:rPr>
              <a:t>size</a:t>
            </a:r>
            <a:r>
              <a:rPr lang="en-GB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-25" dirty="0">
                <a:latin typeface="Century Gothic" panose="020B0502020202020204" pitchFamily="34" charset="0"/>
                <a:cs typeface="Lucida Sans"/>
              </a:rPr>
              <a:t>in</a:t>
            </a:r>
            <a:r>
              <a:rPr lang="en-GB" spc="-1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30" dirty="0">
                <a:latin typeface="Century Gothic" panose="020B0502020202020204" pitchFamily="34" charset="0"/>
                <a:cs typeface="Lucida Sans"/>
              </a:rPr>
              <a:t>England</a:t>
            </a:r>
            <a:r>
              <a:rPr lang="en-GB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20" dirty="0">
                <a:latin typeface="Century Gothic" panose="020B0502020202020204" pitchFamily="34" charset="0"/>
                <a:cs typeface="Lucida Sans"/>
              </a:rPr>
              <a:t>had</a:t>
            </a:r>
            <a:r>
              <a:rPr lang="en-GB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30" dirty="0">
                <a:latin typeface="Century Gothic" panose="020B0502020202020204" pitchFamily="34" charset="0"/>
                <a:cs typeface="Lucida Sans"/>
              </a:rPr>
              <a:t>a</a:t>
            </a:r>
            <a:r>
              <a:rPr lang="en-GB" spc="-1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pc="5" dirty="0">
                <a:latin typeface="Century Gothic" panose="020B0502020202020204" pitchFamily="34" charset="0"/>
                <a:cs typeface="Lucida Sans"/>
              </a:rPr>
              <a:t>railway. </a:t>
            </a:r>
            <a:endParaRPr lang="en-GB" dirty="0">
              <a:latin typeface="Century Gothic" panose="020B0502020202020204" pitchFamily="34" charset="0"/>
              <a:cs typeface="Lucida Sans"/>
            </a:endParaRPr>
          </a:p>
        </p:txBody>
      </p:sp>
      <p:sp>
        <p:nvSpPr>
          <p:cNvPr id="40" name="object 2"/>
          <p:cNvSpPr/>
          <p:nvPr/>
        </p:nvSpPr>
        <p:spPr>
          <a:xfrm>
            <a:off x="8089900" y="195968"/>
            <a:ext cx="2111284" cy="15248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641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47030" y="120650"/>
            <a:ext cx="508598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503789"/>
            <a:r>
              <a:rPr lang="en-GB" sz="4000" b="1" dirty="0" smtClean="0">
                <a:solidFill>
                  <a:srgbClr val="14A19A"/>
                </a:solidFill>
                <a:latin typeface="Century Gothic" panose="020B0502020202020204" pitchFamily="34" charset="0"/>
              </a:rPr>
              <a:t>Suggested activities</a:t>
            </a:r>
            <a:endParaRPr lang="en-US" sz="4000" b="1" dirty="0">
              <a:solidFill>
                <a:srgbClr val="14A19A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333015" y="4407113"/>
            <a:ext cx="4949585" cy="3491117"/>
            <a:chOff x="4559580" y="3999732"/>
            <a:chExt cx="4492060" cy="3168409"/>
          </a:xfrm>
        </p:grpSpPr>
        <p:sp>
          <p:nvSpPr>
            <p:cNvPr id="22" name="TextBox 21"/>
            <p:cNvSpPr txBox="1"/>
            <p:nvPr/>
          </p:nvSpPr>
          <p:spPr>
            <a:xfrm>
              <a:off x="5182301" y="6351572"/>
              <a:ext cx="3596109" cy="28724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 defTabSz="503789">
                <a:defRPr/>
              </a:pPr>
              <a:r>
                <a:rPr lang="en-GB" sz="3085" b="1" kern="0" baseline="30000" dirty="0" err="1">
                  <a:solidFill>
                    <a:srgbClr val="14A19A"/>
                  </a:solidFill>
                  <a:latin typeface="Century Gothic"/>
                  <a:cs typeface="Century Gothic"/>
                </a:rPr>
                <a:t>mylearning.org</a:t>
              </a:r>
              <a:endParaRPr lang="en-GB" sz="3526" b="1" kern="0" baseline="30000" dirty="0">
                <a:solidFill>
                  <a:srgbClr val="14A19A"/>
                </a:solidFill>
                <a:latin typeface="Century Gothic"/>
                <a:cs typeface="Century Gothic"/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4559580" y="3999732"/>
              <a:ext cx="4492060" cy="3168409"/>
              <a:chOff x="181643" y="575007"/>
              <a:chExt cx="9872856" cy="6963675"/>
            </a:xfrm>
          </p:grpSpPr>
          <p:sp>
            <p:nvSpPr>
              <p:cNvPr id="24" name="Hexagon 23"/>
              <p:cNvSpPr/>
              <p:nvPr/>
            </p:nvSpPr>
            <p:spPr>
              <a:xfrm>
                <a:off x="5379163" y="5225602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endParaRPr lang="en-US" sz="1983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5" name="Hexagon 24"/>
              <p:cNvSpPr/>
              <p:nvPr/>
            </p:nvSpPr>
            <p:spPr>
              <a:xfrm>
                <a:off x="6863348" y="4406740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 </a:t>
                </a:r>
              </a:p>
            </p:txBody>
          </p:sp>
          <p:sp>
            <p:nvSpPr>
              <p:cNvPr id="26" name="Hexagon 25"/>
              <p:cNvSpPr/>
              <p:nvPr/>
            </p:nvSpPr>
            <p:spPr>
              <a:xfrm>
                <a:off x="6863348" y="6063546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27" name="Hexagon 26"/>
              <p:cNvSpPr/>
              <p:nvPr/>
            </p:nvSpPr>
            <p:spPr>
              <a:xfrm>
                <a:off x="8333151" y="5225602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endParaRPr lang="en-US" sz="1983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8" name="Hexagon 27"/>
              <p:cNvSpPr/>
              <p:nvPr/>
            </p:nvSpPr>
            <p:spPr>
              <a:xfrm>
                <a:off x="3893316" y="2759368"/>
                <a:ext cx="1711158" cy="1475136"/>
              </a:xfrm>
              <a:prstGeom prst="hexagon">
                <a:avLst/>
              </a:prstGeom>
              <a:noFill/>
              <a:ln w="38100" cap="flat" cmpd="sng" algn="ctr">
                <a:solidFill>
                  <a:srgbClr val="49C5B1">
                    <a:alpha val="1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endParaRPr lang="en-US" sz="1983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9" name="Hexagon 28"/>
              <p:cNvSpPr/>
              <p:nvPr/>
            </p:nvSpPr>
            <p:spPr>
              <a:xfrm>
                <a:off x="6863348" y="2765687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endParaRPr lang="en-US" sz="1983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0" name="Hexagon 29"/>
              <p:cNvSpPr/>
              <p:nvPr/>
            </p:nvSpPr>
            <p:spPr>
              <a:xfrm>
                <a:off x="8343341" y="3581584"/>
                <a:ext cx="1711158" cy="1475136"/>
              </a:xfrm>
              <a:prstGeom prst="hexagon">
                <a:avLst/>
              </a:prstGeom>
              <a:noFill/>
              <a:ln w="38100" cap="flat" cmpd="sng" algn="ctr">
                <a:solidFill>
                  <a:srgbClr val="49C5B1">
                    <a:alpha val="2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 </a:t>
                </a:r>
              </a:p>
            </p:txBody>
          </p:sp>
          <p:sp>
            <p:nvSpPr>
              <p:cNvPr id="31" name="Hexagon 30"/>
              <p:cNvSpPr/>
              <p:nvPr/>
            </p:nvSpPr>
            <p:spPr>
              <a:xfrm>
                <a:off x="7076591" y="1360977"/>
                <a:ext cx="1291389" cy="1113266"/>
              </a:xfrm>
              <a:prstGeom prst="hexagon">
                <a:avLst/>
              </a:prstGeom>
              <a:noFill/>
              <a:ln w="38100" cap="flat" cmpd="sng" algn="ctr">
                <a:solidFill>
                  <a:srgbClr val="49C5B1">
                    <a:alpha val="2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32" name="Hexagon 31"/>
              <p:cNvSpPr/>
              <p:nvPr/>
            </p:nvSpPr>
            <p:spPr>
              <a:xfrm>
                <a:off x="8147782" y="575007"/>
                <a:ext cx="911725" cy="785970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33" name="Hexagon 32"/>
              <p:cNvSpPr/>
              <p:nvPr/>
            </p:nvSpPr>
            <p:spPr>
              <a:xfrm>
                <a:off x="4220151" y="4679154"/>
                <a:ext cx="1291389" cy="1113266"/>
              </a:xfrm>
              <a:prstGeom prst="hexagon">
                <a:avLst/>
              </a:prstGeom>
              <a:solidFill>
                <a:srgbClr val="49C5B1">
                  <a:alpha val="1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34" name="Hexagon 33"/>
              <p:cNvSpPr/>
              <p:nvPr/>
            </p:nvSpPr>
            <p:spPr>
              <a:xfrm>
                <a:off x="788737" y="1834248"/>
                <a:ext cx="607094" cy="523357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35" name="Hexagon 34"/>
              <p:cNvSpPr/>
              <p:nvPr/>
            </p:nvSpPr>
            <p:spPr>
              <a:xfrm>
                <a:off x="2981591" y="4439632"/>
                <a:ext cx="911725" cy="785970"/>
              </a:xfrm>
              <a:prstGeom prst="hexagon">
                <a:avLst/>
              </a:prstGeom>
              <a:solidFill>
                <a:srgbClr val="49C5B1">
                  <a:alpha val="1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36" name="Hexagon 35" hidden="1"/>
              <p:cNvSpPr/>
              <p:nvPr/>
            </p:nvSpPr>
            <p:spPr>
              <a:xfrm>
                <a:off x="5638799" y="2166352"/>
                <a:ext cx="1291389" cy="1113266"/>
              </a:xfrm>
              <a:prstGeom prst="hexagon">
                <a:avLst/>
              </a:prstGeom>
              <a:solidFill>
                <a:srgbClr val="49C5B1">
                  <a:alpha val="1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37" name="Hexagon 36" hidden="1"/>
              <p:cNvSpPr/>
              <p:nvPr/>
            </p:nvSpPr>
            <p:spPr>
              <a:xfrm>
                <a:off x="4837117" y="612926"/>
                <a:ext cx="607094" cy="523357"/>
              </a:xfrm>
              <a:prstGeom prst="hexagon">
                <a:avLst/>
              </a:prstGeom>
              <a:noFill/>
              <a:ln w="38100" cap="flat" cmpd="sng" algn="ctr">
                <a:solidFill>
                  <a:srgbClr val="49C5B1">
                    <a:alpha val="2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38" name="Hexagon 37"/>
              <p:cNvSpPr/>
              <p:nvPr/>
            </p:nvSpPr>
            <p:spPr>
              <a:xfrm>
                <a:off x="181643" y="5185641"/>
                <a:ext cx="607094" cy="523357"/>
              </a:xfrm>
              <a:prstGeom prst="hexagon">
                <a:avLst/>
              </a:prstGeom>
              <a:noFill/>
              <a:ln w="38100" cap="flat" cmpd="sng" algn="ctr">
                <a:solidFill>
                  <a:srgbClr val="49C5B1">
                    <a:alpha val="2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</p:grpSp>
      </p:grpSp>
      <p:sp>
        <p:nvSpPr>
          <p:cNvPr id="39" name="TextBox 38"/>
          <p:cNvSpPr txBox="1"/>
          <p:nvPr/>
        </p:nvSpPr>
        <p:spPr>
          <a:xfrm>
            <a:off x="389458" y="882650"/>
            <a:ext cx="10138842" cy="7620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3956685">
              <a:lnSpc>
                <a:spcPct val="100000"/>
              </a:lnSpc>
            </a:pPr>
            <a:r>
              <a:rPr lang="en-GB" sz="1400" u="sng" spc="85" dirty="0">
                <a:latin typeface="Century Gothic" panose="020B0502020202020204" pitchFamily="34" charset="0"/>
                <a:cs typeface="Lucida Sans"/>
              </a:rPr>
              <a:t>Key</a:t>
            </a:r>
            <a:r>
              <a:rPr lang="en-GB" sz="1400" u="sng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u="sng" spc="50" dirty="0">
                <a:latin typeface="Century Gothic" panose="020B0502020202020204" pitchFamily="34" charset="0"/>
                <a:cs typeface="Lucida Sans"/>
              </a:rPr>
              <a:t>Vocabulary:  </a:t>
            </a:r>
            <a:endParaRPr lang="en-GB" sz="1400" u="sng" spc="50" dirty="0" smtClean="0">
              <a:latin typeface="Century Gothic" panose="020B0502020202020204" pitchFamily="34" charset="0"/>
              <a:cs typeface="Lucida Sans"/>
            </a:endParaRPr>
          </a:p>
          <a:p>
            <a:pPr marL="298450" marR="3956685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400" spc="15" dirty="0" smtClean="0">
                <a:latin typeface="Century Gothic" panose="020B0502020202020204" pitchFamily="34" charset="0"/>
                <a:cs typeface="Lucida Sans"/>
              </a:rPr>
              <a:t>Horse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and </a:t>
            </a:r>
            <a:r>
              <a:rPr lang="en-GB" sz="1400" spc="30" dirty="0">
                <a:latin typeface="Century Gothic" panose="020B0502020202020204" pitchFamily="34" charset="0"/>
                <a:cs typeface="Lucida Sans"/>
              </a:rPr>
              <a:t>cart  </a:t>
            </a:r>
            <a:endParaRPr lang="en-GB" sz="1400" spc="30" dirty="0" smtClean="0">
              <a:latin typeface="Century Gothic" panose="020B0502020202020204" pitchFamily="34" charset="0"/>
              <a:cs typeface="Lucida Sans"/>
            </a:endParaRPr>
          </a:p>
          <a:p>
            <a:pPr marL="298450" marR="3956685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400" spc="15" dirty="0" smtClean="0">
                <a:latin typeface="Century Gothic" panose="020B0502020202020204" pitchFamily="34" charset="0"/>
                <a:cs typeface="Lucida Sans"/>
              </a:rPr>
              <a:t>Tram</a:t>
            </a:r>
            <a:endParaRPr lang="en-GB" sz="1400" dirty="0">
              <a:latin typeface="Century Gothic" panose="020B0502020202020204" pitchFamily="34" charset="0"/>
              <a:cs typeface="Lucida Sans"/>
            </a:endParaRP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400" spc="55" dirty="0">
                <a:latin typeface="Century Gothic" panose="020B0502020202020204" pitchFamily="34" charset="0"/>
                <a:cs typeface="Lucida Sans"/>
              </a:rPr>
              <a:t>Barge</a:t>
            </a:r>
            <a:endParaRPr lang="en-GB" sz="1400" dirty="0">
              <a:latin typeface="Century Gothic" panose="020B0502020202020204" pitchFamily="34" charset="0"/>
              <a:cs typeface="Lucida Sans"/>
            </a:endParaRPr>
          </a:p>
          <a:p>
            <a:pPr>
              <a:lnSpc>
                <a:spcPct val="100000"/>
              </a:lnSpc>
              <a:spcBef>
                <a:spcPts val="2"/>
              </a:spcBef>
            </a:pPr>
            <a:endParaRPr lang="en-GB" sz="1600" dirty="0">
              <a:latin typeface="Century Gothic" panose="020B0502020202020204" pitchFamily="34" charset="0"/>
              <a:cs typeface="Times New Roman"/>
            </a:endParaRPr>
          </a:p>
          <a:p>
            <a:pPr marL="12700" marR="235585">
              <a:lnSpc>
                <a:spcPct val="100000"/>
              </a:lnSpc>
            </a:pPr>
            <a:r>
              <a:rPr lang="en-GB" sz="1400" spc="25" dirty="0">
                <a:latin typeface="Century Gothic" panose="020B0502020202020204" pitchFamily="34" charset="0"/>
                <a:cs typeface="Lucida Sans"/>
              </a:rPr>
              <a:t>Ask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the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5" dirty="0">
                <a:latin typeface="Century Gothic" panose="020B0502020202020204" pitchFamily="34" charset="0"/>
                <a:cs typeface="Lucida Sans"/>
              </a:rPr>
              <a:t>children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30" dirty="0">
                <a:latin typeface="Century Gothic" panose="020B0502020202020204" pitchFamily="34" charset="0"/>
                <a:cs typeface="Lucida Sans"/>
              </a:rPr>
              <a:t>to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5" dirty="0">
                <a:latin typeface="Century Gothic" panose="020B0502020202020204" pitchFamily="34" charset="0"/>
                <a:cs typeface="Lucida Sans"/>
              </a:rPr>
              <a:t>brainstorm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-15" dirty="0">
                <a:latin typeface="Century Gothic" panose="020B0502020202020204" pitchFamily="34" charset="0"/>
                <a:cs typeface="Lucida Sans"/>
              </a:rPr>
              <a:t>all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the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0" dirty="0">
                <a:latin typeface="Century Gothic" panose="020B0502020202020204" pitchFamily="34" charset="0"/>
                <a:cs typeface="Lucida Sans"/>
              </a:rPr>
              <a:t>different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modes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of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transport  </a:t>
            </a:r>
            <a:r>
              <a:rPr lang="en-GB" sz="1400" spc="35" dirty="0">
                <a:latin typeface="Century Gothic" panose="020B0502020202020204" pitchFamily="34" charset="0"/>
                <a:cs typeface="Lucida Sans"/>
              </a:rPr>
              <a:t>they</a:t>
            </a:r>
            <a:r>
              <a:rPr lang="en-GB" sz="1400" spc="-3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30" dirty="0">
                <a:latin typeface="Century Gothic" panose="020B0502020202020204" pitchFamily="34" charset="0"/>
                <a:cs typeface="Lucida Sans"/>
              </a:rPr>
              <a:t>can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-10" dirty="0">
                <a:latin typeface="Century Gothic" panose="020B0502020202020204" pitchFamily="34" charset="0"/>
                <a:cs typeface="Lucida Sans"/>
              </a:rPr>
              <a:t>think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of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and</a:t>
            </a:r>
            <a:r>
              <a:rPr lang="en-GB" sz="1400" spc="-3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make</a:t>
            </a:r>
            <a:r>
              <a:rPr lang="en-GB" sz="1400" spc="-3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30" dirty="0">
                <a:latin typeface="Century Gothic" panose="020B0502020202020204" pitchFamily="34" charset="0"/>
                <a:cs typeface="Lucida Sans"/>
              </a:rPr>
              <a:t>a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5" dirty="0">
                <a:latin typeface="Century Gothic" panose="020B0502020202020204" pitchFamily="34" charset="0"/>
                <a:cs typeface="Lucida Sans"/>
              </a:rPr>
              <a:t>class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-35" dirty="0">
                <a:latin typeface="Century Gothic" panose="020B0502020202020204" pitchFamily="34" charset="0"/>
                <a:cs typeface="Lucida Sans"/>
              </a:rPr>
              <a:t>list.</a:t>
            </a:r>
            <a:endParaRPr lang="en-GB" sz="1400" dirty="0">
              <a:latin typeface="Century Gothic" panose="020B0502020202020204" pitchFamily="34" charset="0"/>
              <a:cs typeface="Lucida Sans"/>
            </a:endParaRPr>
          </a:p>
          <a:p>
            <a:pPr>
              <a:lnSpc>
                <a:spcPct val="100000"/>
              </a:lnSpc>
              <a:spcBef>
                <a:spcPts val="2"/>
              </a:spcBef>
            </a:pPr>
            <a:endParaRPr lang="en-GB" sz="1600" dirty="0">
              <a:latin typeface="Century Gothic" panose="020B0502020202020204" pitchFamily="34" charset="0"/>
              <a:cs typeface="Times New Roman"/>
            </a:endParaRPr>
          </a:p>
          <a:p>
            <a:pPr marL="12700" marR="184785">
              <a:lnSpc>
                <a:spcPct val="100000"/>
              </a:lnSpc>
            </a:pPr>
            <a:r>
              <a:rPr lang="en-GB" sz="1400" spc="50" dirty="0">
                <a:latin typeface="Century Gothic" panose="020B0502020202020204" pitchFamily="34" charset="0"/>
                <a:cs typeface="Lucida Sans"/>
              </a:rPr>
              <a:t>Go </a:t>
            </a:r>
            <a:r>
              <a:rPr lang="en-GB" sz="1400" spc="10" dirty="0">
                <a:latin typeface="Century Gothic" panose="020B0502020202020204" pitchFamily="34" charset="0"/>
                <a:cs typeface="Lucida Sans"/>
              </a:rPr>
              <a:t>through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the 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list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and </a:t>
            </a:r>
            <a:r>
              <a:rPr lang="en-GB" sz="1400" spc="5" dirty="0">
                <a:latin typeface="Century Gothic" panose="020B0502020202020204" pitchFamily="34" charset="0"/>
                <a:cs typeface="Lucida Sans"/>
              </a:rPr>
              <a:t>mark </a:t>
            </a:r>
            <a:r>
              <a:rPr lang="en-GB" sz="1400" spc="-15" dirty="0">
                <a:latin typeface="Century Gothic" panose="020B0502020202020204" pitchFamily="34" charset="0"/>
                <a:cs typeface="Lucida Sans"/>
              </a:rPr>
              <a:t>all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the modes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of transport </a:t>
            </a:r>
            <a:r>
              <a:rPr lang="en-GB" sz="1400" spc="35" dirty="0">
                <a:latin typeface="Century Gothic" panose="020B0502020202020204" pitchFamily="34" charset="0"/>
                <a:cs typeface="Lucida Sans"/>
              </a:rPr>
              <a:t>they </a:t>
            </a:r>
            <a:r>
              <a:rPr lang="en-GB" sz="1400" spc="-10" dirty="0">
                <a:latin typeface="Century Gothic" panose="020B0502020202020204" pitchFamily="34" charset="0"/>
                <a:cs typeface="Lucida Sans"/>
              </a:rPr>
              <a:t>think  </a:t>
            </a:r>
            <a:r>
              <a:rPr lang="en-GB" sz="1400" spc="45" dirty="0">
                <a:latin typeface="Century Gothic" panose="020B0502020202020204" pitchFamily="34" charset="0"/>
                <a:cs typeface="Lucida Sans"/>
              </a:rPr>
              <a:t>were </a:t>
            </a:r>
            <a:r>
              <a:rPr lang="en-GB" sz="1400" spc="10" dirty="0">
                <a:latin typeface="Century Gothic" panose="020B0502020202020204" pitchFamily="34" charset="0"/>
                <a:cs typeface="Lucida Sans"/>
              </a:rPr>
              <a:t>available 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in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Victorian </a:t>
            </a:r>
            <a:r>
              <a:rPr lang="en-GB" sz="1400" spc="-10" dirty="0">
                <a:latin typeface="Century Gothic" panose="020B0502020202020204" pitchFamily="34" charset="0"/>
                <a:cs typeface="Lucida Sans"/>
              </a:rPr>
              <a:t>times.</a:t>
            </a:r>
            <a:r>
              <a:rPr lang="en-GB" sz="1400" spc="4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It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does not matter </a:t>
            </a:r>
            <a:r>
              <a:rPr lang="en-GB" sz="1400" spc="30" dirty="0">
                <a:latin typeface="Century Gothic" panose="020B0502020202020204" pitchFamily="34" charset="0"/>
                <a:cs typeface="Lucida Sans"/>
              </a:rPr>
              <a:t>at </a:t>
            </a:r>
            <a:r>
              <a:rPr lang="en-GB" sz="1400" spc="-10" dirty="0">
                <a:latin typeface="Century Gothic" panose="020B0502020202020204" pitchFamily="34" charset="0"/>
                <a:cs typeface="Lucida Sans"/>
              </a:rPr>
              <a:t>this </a:t>
            </a:r>
            <a:r>
              <a:rPr lang="en-GB" sz="1400" spc="25" dirty="0">
                <a:latin typeface="Century Gothic" panose="020B0502020202020204" pitchFamily="34" charset="0"/>
                <a:cs typeface="Lucida Sans"/>
              </a:rPr>
              <a:t>stage 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if  </a:t>
            </a:r>
            <a:r>
              <a:rPr lang="en-GB" sz="1400" dirty="0">
                <a:latin typeface="Century Gothic" panose="020B0502020202020204" pitchFamily="34" charset="0"/>
                <a:cs typeface="Lucida Sans"/>
              </a:rPr>
              <a:t>their </a:t>
            </a:r>
            <a:r>
              <a:rPr lang="en-GB" sz="1400" spc="5" dirty="0">
                <a:latin typeface="Century Gothic" panose="020B0502020202020204" pitchFamily="34" charset="0"/>
                <a:cs typeface="Lucida Sans"/>
              </a:rPr>
              <a:t>assumptions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are </a:t>
            </a:r>
            <a:r>
              <a:rPr lang="en-GB" sz="1400" spc="30" dirty="0">
                <a:latin typeface="Century Gothic" panose="020B0502020202020204" pitchFamily="34" charset="0"/>
                <a:cs typeface="Lucida Sans"/>
              </a:rPr>
              <a:t>correct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or</a:t>
            </a:r>
            <a:r>
              <a:rPr lang="en-GB" sz="1400" spc="-13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-5" dirty="0">
                <a:latin typeface="Century Gothic" panose="020B0502020202020204" pitchFamily="34" charset="0"/>
                <a:cs typeface="Lucida Sans"/>
              </a:rPr>
              <a:t>misguided.</a:t>
            </a:r>
            <a:endParaRPr lang="en-GB" sz="1400" dirty="0">
              <a:latin typeface="Century Gothic" panose="020B0502020202020204" pitchFamily="34" charset="0"/>
              <a:cs typeface="Lucida Sans"/>
            </a:endParaRPr>
          </a:p>
          <a:p>
            <a:pPr>
              <a:lnSpc>
                <a:spcPct val="100000"/>
              </a:lnSpc>
              <a:spcBef>
                <a:spcPts val="2"/>
              </a:spcBef>
            </a:pPr>
            <a:endParaRPr lang="en-GB" sz="1600" dirty="0">
              <a:latin typeface="Century Gothic" panose="020B0502020202020204" pitchFamily="34" charset="0"/>
              <a:cs typeface="Times New Roman"/>
            </a:endParaRPr>
          </a:p>
          <a:p>
            <a:pPr marL="12700" marR="236220">
              <a:lnSpc>
                <a:spcPct val="100000"/>
              </a:lnSpc>
            </a:pPr>
            <a:r>
              <a:rPr lang="en-GB" sz="1400" spc="25" dirty="0">
                <a:latin typeface="Century Gothic" panose="020B0502020202020204" pitchFamily="34" charset="0"/>
                <a:cs typeface="Lucida Sans"/>
              </a:rPr>
              <a:t>Ask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the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5" dirty="0">
                <a:latin typeface="Century Gothic" panose="020B0502020202020204" pitchFamily="34" charset="0"/>
                <a:cs typeface="Lucida Sans"/>
              </a:rPr>
              <a:t>children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40" dirty="0">
                <a:latin typeface="Century Gothic" panose="020B0502020202020204" pitchFamily="34" charset="0"/>
                <a:cs typeface="Lucida Sans"/>
              </a:rPr>
              <a:t>how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70" dirty="0">
                <a:latin typeface="Century Gothic" panose="020B0502020202020204" pitchFamily="34" charset="0"/>
                <a:cs typeface="Lucida Sans"/>
              </a:rPr>
              <a:t>we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could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-5" dirty="0">
                <a:latin typeface="Century Gothic" panose="020B0502020202020204" pitchFamily="34" charset="0"/>
                <a:cs typeface="Lucida Sans"/>
              </a:rPr>
              <a:t>find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out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40" dirty="0">
                <a:latin typeface="Century Gothic" panose="020B0502020202020204" pitchFamily="34" charset="0"/>
                <a:cs typeface="Lucida Sans"/>
              </a:rPr>
              <a:t>what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45" dirty="0">
                <a:latin typeface="Century Gothic" panose="020B0502020202020204" pitchFamily="34" charset="0"/>
                <a:cs typeface="Lucida Sans"/>
              </a:rPr>
              <a:t>type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of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transport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the 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Victorians</a:t>
            </a:r>
            <a:r>
              <a:rPr lang="en-GB" sz="1400" spc="-1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had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95" dirty="0">
                <a:latin typeface="Century Gothic" panose="020B0502020202020204" pitchFamily="34" charset="0"/>
                <a:cs typeface="Lucida Sans"/>
              </a:rPr>
              <a:t>-</a:t>
            </a:r>
            <a:r>
              <a:rPr lang="en-GB" sz="1400" spc="-1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35" dirty="0">
                <a:latin typeface="Century Gothic" panose="020B0502020202020204" pitchFamily="34" charset="0"/>
                <a:cs typeface="Lucida Sans"/>
              </a:rPr>
              <a:t>what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0" dirty="0">
                <a:latin typeface="Century Gothic" panose="020B0502020202020204" pitchFamily="34" charset="0"/>
                <a:cs typeface="Lucida Sans"/>
              </a:rPr>
              <a:t>sources</a:t>
            </a:r>
            <a:r>
              <a:rPr lang="en-GB" sz="1400" spc="-1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could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70" dirty="0">
                <a:latin typeface="Century Gothic" panose="020B0502020202020204" pitchFamily="34" charset="0"/>
                <a:cs typeface="Lucida Sans"/>
              </a:rPr>
              <a:t>we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35" dirty="0">
                <a:latin typeface="Century Gothic" panose="020B0502020202020204" pitchFamily="34" charset="0"/>
                <a:cs typeface="Lucida Sans"/>
              </a:rPr>
              <a:t>use?</a:t>
            </a:r>
            <a:endParaRPr lang="en-GB" sz="1400" dirty="0">
              <a:latin typeface="Century Gothic" panose="020B0502020202020204" pitchFamily="34" charset="0"/>
              <a:cs typeface="Lucida Sans"/>
            </a:endParaRPr>
          </a:p>
          <a:p>
            <a:pPr marL="12700" marR="1626870">
              <a:lnSpc>
                <a:spcPct val="200000"/>
              </a:lnSpc>
            </a:pPr>
            <a:r>
              <a:rPr lang="en-GB" sz="1400" spc="35" dirty="0">
                <a:latin typeface="Century Gothic" panose="020B0502020202020204" pitchFamily="34" charset="0"/>
                <a:cs typeface="Lucida Sans"/>
              </a:rPr>
              <a:t>Give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out </a:t>
            </a:r>
            <a:r>
              <a:rPr lang="en-GB" sz="1400" spc="45" dirty="0">
                <a:latin typeface="Century Gothic" panose="020B0502020202020204" pitchFamily="34" charset="0"/>
                <a:cs typeface="Lucida Sans"/>
              </a:rPr>
              <a:t>documents </a:t>
            </a:r>
            <a:r>
              <a:rPr lang="en-GB" sz="1400" spc="-85" dirty="0" smtClean="0">
                <a:latin typeface="Century Gothic" panose="020B0502020202020204" pitchFamily="34" charset="0"/>
                <a:cs typeface="Lucida Sans"/>
              </a:rPr>
              <a:t>1-9 (photos on slides 12 - 20) </a:t>
            </a:r>
            <a:r>
              <a:rPr lang="en-GB" sz="1400" spc="30" dirty="0" smtClean="0">
                <a:latin typeface="Century Gothic" panose="020B0502020202020204" pitchFamily="34" charset="0"/>
                <a:cs typeface="Lucida Sans"/>
              </a:rPr>
              <a:t>to </a:t>
            </a:r>
            <a:r>
              <a:rPr lang="en-GB" sz="1400" dirty="0">
                <a:latin typeface="Century Gothic" panose="020B0502020202020204" pitchFamily="34" charset="0"/>
                <a:cs typeface="Lucida Sans"/>
              </a:rPr>
              <a:t>pairs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or </a:t>
            </a:r>
            <a:r>
              <a:rPr lang="en-GB" sz="1400" spc="-10" dirty="0">
                <a:latin typeface="Century Gothic" panose="020B0502020202020204" pitchFamily="34" charset="0"/>
                <a:cs typeface="Lucida Sans"/>
              </a:rPr>
              <a:t>individuals</a:t>
            </a:r>
            <a:r>
              <a:rPr lang="en-GB" sz="1400" spc="-10" dirty="0" smtClean="0">
                <a:latin typeface="Century Gothic" panose="020B0502020202020204" pitchFamily="34" charset="0"/>
                <a:cs typeface="Lucida Sans"/>
              </a:rPr>
              <a:t>.</a:t>
            </a:r>
          </a:p>
          <a:p>
            <a:pPr marL="12700" marR="1626870">
              <a:lnSpc>
                <a:spcPct val="200000"/>
              </a:lnSpc>
            </a:pPr>
            <a:r>
              <a:rPr lang="en-GB" sz="1400" u="sng" spc="105" dirty="0" smtClean="0">
                <a:latin typeface="Century Gothic" panose="020B0502020202020204" pitchFamily="34" charset="0"/>
                <a:cs typeface="Lucida Sans"/>
              </a:rPr>
              <a:t>What </a:t>
            </a:r>
            <a:r>
              <a:rPr lang="en-GB" sz="1400" u="sng" spc="40" dirty="0">
                <a:latin typeface="Century Gothic" panose="020B0502020202020204" pitchFamily="34" charset="0"/>
                <a:cs typeface="Lucida Sans"/>
              </a:rPr>
              <a:t>am</a:t>
            </a:r>
            <a:r>
              <a:rPr lang="en-GB" sz="1400" u="sng" spc="-6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u="sng" spc="80" dirty="0">
                <a:latin typeface="Century Gothic" panose="020B0502020202020204" pitchFamily="34" charset="0"/>
                <a:cs typeface="Lucida Sans"/>
              </a:rPr>
              <a:t>I?</a:t>
            </a:r>
            <a:endParaRPr lang="en-GB" sz="1400" dirty="0">
              <a:latin typeface="Century Gothic" panose="020B0502020202020204" pitchFamily="34" charset="0"/>
              <a:cs typeface="Lucida Sans"/>
            </a:endParaRPr>
          </a:p>
          <a:p>
            <a:pPr marL="12700" marR="115570" algn="just">
              <a:lnSpc>
                <a:spcPct val="100000"/>
              </a:lnSpc>
            </a:pPr>
            <a:r>
              <a:rPr lang="en-GB" sz="1400" spc="50" dirty="0">
                <a:latin typeface="Century Gothic" panose="020B0502020202020204" pitchFamily="34" charset="0"/>
                <a:cs typeface="Lucida Sans"/>
              </a:rPr>
              <a:t>Play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the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90" dirty="0">
                <a:latin typeface="Century Gothic" panose="020B0502020202020204" pitchFamily="34" charset="0"/>
                <a:cs typeface="Lucida Sans"/>
              </a:rPr>
              <a:t>What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65" dirty="0">
                <a:latin typeface="Century Gothic" panose="020B0502020202020204" pitchFamily="34" charset="0"/>
                <a:cs typeface="Lucida Sans"/>
              </a:rPr>
              <a:t>Am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65" dirty="0">
                <a:latin typeface="Century Gothic" panose="020B0502020202020204" pitchFamily="34" charset="0"/>
                <a:cs typeface="Lucida Sans"/>
              </a:rPr>
              <a:t>I?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30" dirty="0">
                <a:latin typeface="Century Gothic" panose="020B0502020202020204" pitchFamily="34" charset="0"/>
                <a:cs typeface="Lucida Sans"/>
              </a:rPr>
              <a:t>game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55" dirty="0" smtClean="0">
                <a:latin typeface="Century Gothic" panose="020B0502020202020204" pitchFamily="34" charset="0"/>
                <a:cs typeface="Lucida Sans"/>
              </a:rPr>
              <a:t>(Resource</a:t>
            </a:r>
            <a:r>
              <a:rPr lang="en-GB" sz="1400" spc="45" dirty="0" smtClean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-70" dirty="0" smtClean="0">
                <a:latin typeface="Century Gothic" panose="020B0502020202020204" pitchFamily="34" charset="0"/>
                <a:cs typeface="Lucida Sans"/>
              </a:rPr>
              <a:t>1, slide 9)</a:t>
            </a:r>
            <a:r>
              <a:rPr lang="en-GB" sz="1400" spc="50" dirty="0" smtClean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5" dirty="0">
                <a:latin typeface="Century Gothic" panose="020B0502020202020204" pitchFamily="34" charset="0"/>
                <a:cs typeface="Lucida Sans"/>
              </a:rPr>
              <a:t>as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30" dirty="0">
                <a:latin typeface="Century Gothic" panose="020B0502020202020204" pitchFamily="34" charset="0"/>
                <a:cs typeface="Lucida Sans"/>
              </a:rPr>
              <a:t>a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70" dirty="0">
                <a:latin typeface="Century Gothic" panose="020B0502020202020204" pitchFamily="34" charset="0"/>
                <a:cs typeface="Lucida Sans"/>
              </a:rPr>
              <a:t>way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of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5" dirty="0">
                <a:latin typeface="Century Gothic" panose="020B0502020202020204" pitchFamily="34" charset="0"/>
                <a:cs typeface="Lucida Sans"/>
              </a:rPr>
              <a:t>introducing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the 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transport </a:t>
            </a:r>
            <a:r>
              <a:rPr lang="en-GB" sz="1400" dirty="0">
                <a:latin typeface="Century Gothic" panose="020B0502020202020204" pitchFamily="34" charset="0"/>
                <a:cs typeface="Lucida Sans"/>
              </a:rPr>
              <a:t>pictures,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and encouraging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the </a:t>
            </a:r>
            <a:r>
              <a:rPr lang="en-GB" sz="1400" spc="5" dirty="0">
                <a:latin typeface="Century Gothic" panose="020B0502020202020204" pitchFamily="34" charset="0"/>
                <a:cs typeface="Lucida Sans"/>
              </a:rPr>
              <a:t>children </a:t>
            </a:r>
            <a:r>
              <a:rPr lang="en-GB" sz="1400" spc="30" dirty="0">
                <a:latin typeface="Century Gothic" panose="020B0502020202020204" pitchFamily="34" charset="0"/>
                <a:cs typeface="Lucida Sans"/>
              </a:rPr>
              <a:t>to </a:t>
            </a:r>
            <a:r>
              <a:rPr lang="en-GB" sz="1400" dirty="0">
                <a:latin typeface="Century Gothic" panose="020B0502020202020204" pitchFamily="34" charset="0"/>
                <a:cs typeface="Lucida Sans"/>
              </a:rPr>
              <a:t>look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closely</a:t>
            </a:r>
            <a:r>
              <a:rPr lang="en-GB" sz="1400" spc="-254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and  </a:t>
            </a:r>
            <a:r>
              <a:rPr lang="en-GB" sz="1400" spc="-10" dirty="0">
                <a:latin typeface="Century Gothic" panose="020B0502020202020204" pitchFamily="34" charset="0"/>
                <a:cs typeface="Lucida Sans"/>
              </a:rPr>
              <a:t>think </a:t>
            </a:r>
            <a:r>
              <a:rPr lang="en-GB" sz="1400" spc="25" dirty="0">
                <a:latin typeface="Century Gothic" panose="020B0502020202020204" pitchFamily="34" charset="0"/>
                <a:cs typeface="Lucida Sans"/>
              </a:rPr>
              <a:t>about</a:t>
            </a:r>
            <a:r>
              <a:rPr lang="en-GB" sz="1400" spc="-9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-5" dirty="0">
                <a:latin typeface="Century Gothic" panose="020B0502020202020204" pitchFamily="34" charset="0"/>
                <a:cs typeface="Lucida Sans"/>
              </a:rPr>
              <a:t>them</a:t>
            </a:r>
            <a:r>
              <a:rPr lang="en-GB" sz="1400" spc="-5" dirty="0" smtClean="0">
                <a:latin typeface="Century Gothic" panose="020B0502020202020204" pitchFamily="34" charset="0"/>
                <a:cs typeface="Lucida Sans"/>
              </a:rPr>
              <a:t>.</a:t>
            </a:r>
          </a:p>
          <a:p>
            <a:pPr marL="12700" marR="115570" algn="just">
              <a:lnSpc>
                <a:spcPct val="100000"/>
              </a:lnSpc>
            </a:pPr>
            <a:endParaRPr lang="en-GB" sz="1400" spc="-5" dirty="0">
              <a:latin typeface="Century Gothic" panose="020B0502020202020204" pitchFamily="34" charset="0"/>
              <a:cs typeface="Lucida Sans"/>
            </a:endParaRPr>
          </a:p>
          <a:p>
            <a:pPr marL="12700">
              <a:lnSpc>
                <a:spcPct val="100000"/>
              </a:lnSpc>
            </a:pPr>
            <a:r>
              <a:rPr lang="en-GB" sz="1400" u="sng" spc="25" dirty="0">
                <a:latin typeface="Century Gothic" panose="020B0502020202020204" pitchFamily="34" charset="0"/>
                <a:cs typeface="Lucida Sans"/>
              </a:rPr>
              <a:t>Discuss</a:t>
            </a:r>
            <a:r>
              <a:rPr lang="en-GB" sz="1400" u="sng" spc="-1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u="sng" spc="5" dirty="0">
                <a:latin typeface="Century Gothic" panose="020B0502020202020204" pitchFamily="34" charset="0"/>
                <a:cs typeface="Lucida Sans"/>
              </a:rPr>
              <a:t>It:</a:t>
            </a:r>
            <a:endParaRPr lang="en-GB" sz="1400" dirty="0">
              <a:latin typeface="Century Gothic" panose="020B0502020202020204" pitchFamily="34" charset="0"/>
              <a:cs typeface="Lucida Sans"/>
            </a:endParaRPr>
          </a:p>
          <a:p>
            <a:pPr marL="469900" marR="75565" indent="-228600">
              <a:lnSpc>
                <a:spcPct val="99600"/>
              </a:lnSpc>
              <a:spcBef>
                <a:spcPts val="65"/>
              </a:spcBef>
              <a:buFont typeface="Symbol"/>
              <a:buChar char=""/>
              <a:tabLst>
                <a:tab pos="469900" algn="l"/>
              </a:tabLst>
            </a:pPr>
            <a:r>
              <a:rPr lang="en-GB" sz="1400" spc="55" dirty="0">
                <a:latin typeface="Century Gothic" panose="020B0502020202020204" pitchFamily="34" charset="0"/>
                <a:cs typeface="Lucida Sans"/>
              </a:rPr>
              <a:t>How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30" dirty="0">
                <a:latin typeface="Century Gothic" panose="020B0502020202020204" pitchFamily="34" charset="0"/>
                <a:cs typeface="Lucida Sans"/>
              </a:rPr>
              <a:t>many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modes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0" dirty="0">
                <a:latin typeface="Century Gothic" panose="020B0502020202020204" pitchFamily="34" charset="0"/>
                <a:cs typeface="Lucida Sans"/>
              </a:rPr>
              <a:t>of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transport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0" dirty="0">
                <a:latin typeface="Century Gothic" panose="020B0502020202020204" pitchFamily="34" charset="0"/>
                <a:cs typeface="Lucida Sans"/>
              </a:rPr>
              <a:t>from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the</a:t>
            </a:r>
            <a:r>
              <a:rPr lang="en-GB" sz="1400" spc="-3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documents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are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on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the  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list </a:t>
            </a:r>
            <a:r>
              <a:rPr lang="en-GB" sz="1400" spc="35" dirty="0">
                <a:latin typeface="Century Gothic" panose="020B0502020202020204" pitchFamily="34" charset="0"/>
                <a:cs typeface="Lucida Sans"/>
              </a:rPr>
              <a:t>you </a:t>
            </a:r>
            <a:r>
              <a:rPr lang="en-GB" sz="1400" spc="30" dirty="0">
                <a:latin typeface="Century Gothic" panose="020B0502020202020204" pitchFamily="34" charset="0"/>
                <a:cs typeface="Lucida Sans"/>
              </a:rPr>
              <a:t>made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earlier? </a:t>
            </a:r>
            <a:r>
              <a:rPr lang="en-GB" sz="1400" spc="10" dirty="0">
                <a:latin typeface="Century Gothic" panose="020B0502020202020204" pitchFamily="34" charset="0"/>
                <a:cs typeface="Lucida Sans"/>
              </a:rPr>
              <a:t>Did </a:t>
            </a:r>
            <a:r>
              <a:rPr lang="en-GB" sz="1400" spc="35" dirty="0">
                <a:latin typeface="Century Gothic" panose="020B0502020202020204" pitchFamily="34" charset="0"/>
                <a:cs typeface="Lucida Sans"/>
              </a:rPr>
              <a:t>you </a:t>
            </a:r>
            <a:r>
              <a:rPr lang="en-GB" sz="1400" spc="30" dirty="0">
                <a:latin typeface="Century Gothic" panose="020B0502020202020204" pitchFamily="34" charset="0"/>
                <a:cs typeface="Lucida Sans"/>
              </a:rPr>
              <a:t>correctly </a:t>
            </a:r>
            <a:r>
              <a:rPr lang="en-GB" sz="1400" spc="10" dirty="0">
                <a:latin typeface="Century Gothic" panose="020B0502020202020204" pitchFamily="34" charset="0"/>
                <a:cs typeface="Lucida Sans"/>
              </a:rPr>
              <a:t>identify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them </a:t>
            </a:r>
            <a:r>
              <a:rPr lang="en-GB" sz="1400" spc="5" dirty="0">
                <a:latin typeface="Century Gothic" panose="020B0502020202020204" pitchFamily="34" charset="0"/>
                <a:cs typeface="Lucida Sans"/>
              </a:rPr>
              <a:t>as  </a:t>
            </a:r>
            <a:r>
              <a:rPr lang="en-GB" sz="1400" spc="30" dirty="0">
                <a:latin typeface="Century Gothic" panose="020B0502020202020204" pitchFamily="34" charset="0"/>
                <a:cs typeface="Lucida Sans"/>
              </a:rPr>
              <a:t>Victorian?</a:t>
            </a:r>
            <a:endParaRPr lang="en-GB" sz="1400" dirty="0">
              <a:latin typeface="Century Gothic" panose="020B0502020202020204" pitchFamily="34" charset="0"/>
              <a:cs typeface="Lucida Sans"/>
            </a:endParaRPr>
          </a:p>
          <a:p>
            <a:pPr marL="469900" indent="-228600">
              <a:lnSpc>
                <a:spcPct val="100000"/>
              </a:lnSpc>
              <a:spcBef>
                <a:spcPts val="60"/>
              </a:spcBef>
              <a:buFont typeface="Symbol"/>
              <a:buChar char=""/>
              <a:tabLst>
                <a:tab pos="469900" algn="l"/>
              </a:tabLst>
            </a:pPr>
            <a:r>
              <a:rPr lang="en-GB" sz="1400" spc="50" dirty="0">
                <a:latin typeface="Century Gothic" panose="020B0502020202020204" pitchFamily="34" charset="0"/>
                <a:cs typeface="Lucida Sans"/>
              </a:rPr>
              <a:t>Are</a:t>
            </a:r>
            <a:r>
              <a:rPr lang="en-GB" sz="1400" spc="-3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there</a:t>
            </a:r>
            <a:r>
              <a:rPr lang="en-GB" sz="1400" spc="-3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35" dirty="0">
                <a:latin typeface="Century Gothic" panose="020B0502020202020204" pitchFamily="34" charset="0"/>
                <a:cs typeface="Lucida Sans"/>
              </a:rPr>
              <a:t>any</a:t>
            </a:r>
            <a:r>
              <a:rPr lang="en-GB" sz="1400" spc="-3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modes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of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transport</a:t>
            </a:r>
            <a:r>
              <a:rPr lang="en-GB" sz="1400" spc="-3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70" dirty="0">
                <a:latin typeface="Century Gothic" panose="020B0502020202020204" pitchFamily="34" charset="0"/>
                <a:cs typeface="Lucida Sans"/>
              </a:rPr>
              <a:t>we</a:t>
            </a:r>
            <a:r>
              <a:rPr lang="en-GB" sz="1400" spc="-3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still</a:t>
            </a:r>
            <a:r>
              <a:rPr lang="en-GB" sz="1400" spc="-3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5" dirty="0">
                <a:latin typeface="Century Gothic" panose="020B0502020202020204" pitchFamily="34" charset="0"/>
                <a:cs typeface="Lucida Sans"/>
              </a:rPr>
              <a:t>use</a:t>
            </a:r>
            <a:r>
              <a:rPr lang="en-GB" sz="1400" spc="-3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55" dirty="0">
                <a:latin typeface="Century Gothic" panose="020B0502020202020204" pitchFamily="34" charset="0"/>
                <a:cs typeface="Lucida Sans"/>
              </a:rPr>
              <a:t>today?</a:t>
            </a:r>
            <a:endParaRPr lang="en-GB" sz="1400" dirty="0">
              <a:latin typeface="Century Gothic" panose="020B0502020202020204" pitchFamily="34" charset="0"/>
              <a:cs typeface="Lucida Sans"/>
            </a:endParaRPr>
          </a:p>
          <a:p>
            <a:pPr marL="469900" marR="106680" indent="-228600">
              <a:lnSpc>
                <a:spcPts val="1430"/>
              </a:lnSpc>
              <a:spcBef>
                <a:spcPts val="114"/>
              </a:spcBef>
              <a:buFont typeface="Symbol"/>
              <a:buChar char=""/>
              <a:tabLst>
                <a:tab pos="469900" algn="l"/>
              </a:tabLst>
            </a:pPr>
            <a:r>
              <a:rPr lang="en-GB" sz="1400" spc="55" dirty="0">
                <a:latin typeface="Century Gothic" panose="020B0502020202020204" pitchFamily="34" charset="0"/>
                <a:cs typeface="Lucida Sans"/>
              </a:rPr>
              <a:t>How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35" dirty="0">
                <a:latin typeface="Century Gothic" panose="020B0502020202020204" pitchFamily="34" charset="0"/>
                <a:cs typeface="Lucida Sans"/>
              </a:rPr>
              <a:t>do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the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Victorian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5" dirty="0">
                <a:latin typeface="Century Gothic" panose="020B0502020202020204" pitchFamily="34" charset="0"/>
                <a:cs typeface="Lucida Sans"/>
              </a:rPr>
              <a:t>examples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30" dirty="0">
                <a:latin typeface="Century Gothic" panose="020B0502020202020204" pitchFamily="34" charset="0"/>
                <a:cs typeface="Lucida Sans"/>
              </a:rPr>
              <a:t>compare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30" dirty="0">
                <a:latin typeface="Century Gothic" panose="020B0502020202020204" pitchFamily="34" charset="0"/>
                <a:cs typeface="Lucida Sans"/>
              </a:rPr>
              <a:t>to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modern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versions?  </a:t>
            </a:r>
            <a:r>
              <a:rPr lang="en-GB" sz="1400" spc="90" dirty="0">
                <a:latin typeface="Century Gothic" panose="020B0502020202020204" pitchFamily="34" charset="0"/>
                <a:cs typeface="Lucida Sans"/>
              </a:rPr>
              <a:t>What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are the </a:t>
            </a:r>
            <a:r>
              <a:rPr lang="en-GB" sz="1400" spc="-10" dirty="0">
                <a:latin typeface="Century Gothic" panose="020B0502020202020204" pitchFamily="34" charset="0"/>
                <a:cs typeface="Lucida Sans"/>
              </a:rPr>
              <a:t>similarities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and</a:t>
            </a:r>
            <a:r>
              <a:rPr lang="en-GB" sz="1400" spc="-229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differences?</a:t>
            </a:r>
            <a:endParaRPr lang="en-GB" sz="1400" dirty="0">
              <a:latin typeface="Century Gothic" panose="020B0502020202020204" pitchFamily="34" charset="0"/>
              <a:cs typeface="Lucida Sans"/>
            </a:endParaRPr>
          </a:p>
          <a:p>
            <a:pPr marL="469900" marR="127000" indent="-228600">
              <a:lnSpc>
                <a:spcPct val="100000"/>
              </a:lnSpc>
              <a:spcBef>
                <a:spcPts val="10"/>
              </a:spcBef>
              <a:buFont typeface="Symbol"/>
              <a:buChar char=""/>
              <a:tabLst>
                <a:tab pos="469900" algn="l"/>
              </a:tabLst>
            </a:pPr>
            <a:r>
              <a:rPr lang="en-GB" sz="1400" spc="90" dirty="0">
                <a:latin typeface="Century Gothic" panose="020B0502020202020204" pitchFamily="34" charset="0"/>
                <a:cs typeface="Lucida Sans"/>
              </a:rPr>
              <a:t>What </a:t>
            </a:r>
            <a:r>
              <a:rPr lang="en-GB" sz="1400" spc="5" dirty="0">
                <a:latin typeface="Century Gothic" panose="020B0502020202020204" pitchFamily="34" charset="0"/>
                <a:cs typeface="Lucida Sans"/>
              </a:rPr>
              <a:t>forms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of </a:t>
            </a:r>
            <a:r>
              <a:rPr lang="en-GB" sz="1400" spc="10" dirty="0">
                <a:latin typeface="Century Gothic" panose="020B0502020202020204" pitchFamily="34" charset="0"/>
                <a:cs typeface="Lucida Sans"/>
              </a:rPr>
              <a:t>transport </a:t>
            </a:r>
            <a:r>
              <a:rPr lang="en-GB" sz="1400" spc="-5" dirty="0">
                <a:latin typeface="Century Gothic" panose="020B0502020202020204" pitchFamily="34" charset="0"/>
                <a:cs typeface="Lucida Sans"/>
              </a:rPr>
              <a:t>didn’t </a:t>
            </a:r>
            <a:r>
              <a:rPr lang="en-GB" sz="1400" spc="35" dirty="0">
                <a:latin typeface="Century Gothic" panose="020B0502020202020204" pitchFamily="34" charset="0"/>
                <a:cs typeface="Lucida Sans"/>
              </a:rPr>
              <a:t>you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see 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in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the </a:t>
            </a:r>
            <a:r>
              <a:rPr lang="en-GB" sz="1400" spc="25" dirty="0">
                <a:latin typeface="Century Gothic" panose="020B0502020202020204" pitchFamily="34" charset="0"/>
                <a:cs typeface="Lucida Sans"/>
              </a:rPr>
              <a:t>pictures? </a:t>
            </a:r>
            <a:r>
              <a:rPr lang="en-GB" sz="1400" spc="85" dirty="0">
                <a:latin typeface="Century Gothic" panose="020B0502020202020204" pitchFamily="34" charset="0"/>
                <a:cs typeface="Lucida Sans"/>
              </a:rPr>
              <a:t>What  </a:t>
            </a:r>
            <a:r>
              <a:rPr lang="en-GB" sz="1400" spc="5" dirty="0">
                <a:latin typeface="Century Gothic" panose="020B0502020202020204" pitchFamily="34" charset="0"/>
                <a:cs typeface="Lucida Sans"/>
              </a:rPr>
              <a:t>reasons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are there </a:t>
            </a:r>
            <a:r>
              <a:rPr lang="en-GB" sz="1400" dirty="0">
                <a:latin typeface="Century Gothic" panose="020B0502020202020204" pitchFamily="34" charset="0"/>
                <a:cs typeface="Lucida Sans"/>
              </a:rPr>
              <a:t>for</a:t>
            </a:r>
            <a:r>
              <a:rPr lang="en-GB" sz="1400" spc="-17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this?</a:t>
            </a:r>
            <a:endParaRPr lang="en-GB" sz="1400" dirty="0">
              <a:latin typeface="Century Gothic" panose="020B0502020202020204" pitchFamily="34" charset="0"/>
              <a:cs typeface="Lucida Sans"/>
            </a:endParaRPr>
          </a:p>
          <a:p>
            <a:pPr marL="469900" marR="5080" indent="-228600">
              <a:lnSpc>
                <a:spcPts val="1430"/>
              </a:lnSpc>
              <a:spcBef>
                <a:spcPts val="114"/>
              </a:spcBef>
              <a:buFont typeface="Symbol"/>
              <a:buChar char=""/>
              <a:tabLst>
                <a:tab pos="469900" algn="l"/>
              </a:tabLst>
            </a:pPr>
            <a:r>
              <a:rPr lang="en-GB" sz="1400" spc="125" dirty="0">
                <a:latin typeface="Century Gothic" panose="020B0502020202020204" pitchFamily="34" charset="0"/>
                <a:cs typeface="Lucida Sans"/>
              </a:rPr>
              <a:t>Why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are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some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modes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of transport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not </a:t>
            </a:r>
            <a:r>
              <a:rPr lang="en-GB" sz="1400" spc="10" dirty="0">
                <a:latin typeface="Century Gothic" panose="020B0502020202020204" pitchFamily="34" charset="0"/>
                <a:cs typeface="Lucida Sans"/>
              </a:rPr>
              <a:t>used </a:t>
            </a:r>
            <a:r>
              <a:rPr lang="en-GB" sz="1400" spc="40" dirty="0">
                <a:latin typeface="Century Gothic" panose="020B0502020202020204" pitchFamily="34" charset="0"/>
                <a:cs typeface="Lucida Sans"/>
              </a:rPr>
              <a:t>anymore? </a:t>
            </a:r>
            <a:r>
              <a:rPr lang="en-GB" sz="1400" spc="120" dirty="0">
                <a:latin typeface="Century Gothic" panose="020B0502020202020204" pitchFamily="34" charset="0"/>
                <a:cs typeface="Lucida Sans"/>
              </a:rPr>
              <a:t>Why</a:t>
            </a:r>
            <a:r>
              <a:rPr lang="en-GB" sz="1400" spc="-16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35" dirty="0">
                <a:latin typeface="Century Gothic" panose="020B0502020202020204" pitchFamily="34" charset="0"/>
                <a:cs typeface="Lucida Sans"/>
              </a:rPr>
              <a:t>do  you </a:t>
            </a:r>
            <a:r>
              <a:rPr lang="en-GB" sz="1400" spc="-10" dirty="0">
                <a:latin typeface="Century Gothic" panose="020B0502020202020204" pitchFamily="34" charset="0"/>
                <a:cs typeface="Lucida Sans"/>
              </a:rPr>
              <a:t>think this </a:t>
            </a:r>
            <a:r>
              <a:rPr lang="en-GB" sz="1400" spc="25" dirty="0">
                <a:latin typeface="Century Gothic" panose="020B0502020202020204" pitchFamily="34" charset="0"/>
                <a:cs typeface="Lucida Sans"/>
              </a:rPr>
              <a:t>is? </a:t>
            </a:r>
            <a:r>
              <a:rPr lang="en-GB" sz="1400" spc="85" dirty="0">
                <a:latin typeface="Century Gothic" panose="020B0502020202020204" pitchFamily="34" charset="0"/>
                <a:cs typeface="Lucida Sans"/>
              </a:rPr>
              <a:t>What </a:t>
            </a:r>
            <a:r>
              <a:rPr lang="en-GB" sz="1400" dirty="0">
                <a:latin typeface="Century Gothic" panose="020B0502020202020204" pitchFamily="34" charset="0"/>
                <a:cs typeface="Lucida Sans"/>
              </a:rPr>
              <a:t>has </a:t>
            </a:r>
            <a:r>
              <a:rPr lang="en-GB" sz="1400" spc="25" dirty="0">
                <a:latin typeface="Century Gothic" panose="020B0502020202020204" pitchFamily="34" charset="0"/>
                <a:cs typeface="Lucida Sans"/>
              </a:rPr>
              <a:t>replaced</a:t>
            </a:r>
            <a:r>
              <a:rPr lang="en-GB" sz="1400" spc="8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40" dirty="0">
                <a:latin typeface="Century Gothic" panose="020B0502020202020204" pitchFamily="34" charset="0"/>
                <a:cs typeface="Lucida Sans"/>
              </a:rPr>
              <a:t>them?</a:t>
            </a:r>
            <a:endParaRPr lang="en-GB" sz="1400" dirty="0">
              <a:latin typeface="Century Gothic" panose="020B0502020202020204" pitchFamily="34" charset="0"/>
              <a:cs typeface="Lucida Sans"/>
            </a:endParaRPr>
          </a:p>
          <a:p>
            <a:pPr marL="469900" marR="171450" indent="-228600">
              <a:lnSpc>
                <a:spcPct val="100000"/>
              </a:lnSpc>
              <a:spcBef>
                <a:spcPts val="10"/>
              </a:spcBef>
              <a:buFont typeface="Symbol"/>
              <a:buChar char=""/>
              <a:tabLst>
                <a:tab pos="469900" algn="l"/>
              </a:tabLst>
            </a:pPr>
            <a:r>
              <a:rPr lang="en-GB" sz="1400" spc="35" dirty="0">
                <a:latin typeface="Century Gothic" panose="020B0502020202020204" pitchFamily="34" charset="0"/>
                <a:cs typeface="Lucida Sans"/>
              </a:rPr>
              <a:t>Do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35" dirty="0">
                <a:latin typeface="Century Gothic" panose="020B0502020202020204" pitchFamily="34" charset="0"/>
                <a:cs typeface="Lucida Sans"/>
              </a:rPr>
              <a:t>you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-10" dirty="0">
                <a:latin typeface="Century Gothic" panose="020B0502020202020204" pitchFamily="34" charset="0"/>
                <a:cs typeface="Lucida Sans"/>
              </a:rPr>
              <a:t>think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the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people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-5" dirty="0">
                <a:latin typeface="Century Gothic" panose="020B0502020202020204" pitchFamily="34" charset="0"/>
                <a:cs typeface="Lucida Sans"/>
              </a:rPr>
              <a:t>using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the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transport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are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dirty="0">
                <a:latin typeface="Century Gothic" panose="020B0502020202020204" pitchFamily="34" charset="0"/>
                <a:cs typeface="Lucida Sans"/>
              </a:rPr>
              <a:t>rich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0" dirty="0">
                <a:latin typeface="Century Gothic" panose="020B0502020202020204" pitchFamily="34" charset="0"/>
                <a:cs typeface="Lucida Sans"/>
              </a:rPr>
              <a:t>or</a:t>
            </a:r>
            <a:r>
              <a:rPr lang="en-GB" sz="1400" spc="-1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40" dirty="0">
                <a:latin typeface="Century Gothic" panose="020B0502020202020204" pitchFamily="34" charset="0"/>
                <a:cs typeface="Lucida Sans"/>
              </a:rPr>
              <a:t>poor?  </a:t>
            </a:r>
            <a:r>
              <a:rPr lang="en-GB" sz="1400" spc="55" dirty="0">
                <a:latin typeface="Century Gothic" panose="020B0502020202020204" pitchFamily="34" charset="0"/>
                <a:cs typeface="Lucida Sans"/>
              </a:rPr>
              <a:t>How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30" dirty="0">
                <a:latin typeface="Century Gothic" panose="020B0502020202020204" pitchFamily="34" charset="0"/>
                <a:cs typeface="Lucida Sans"/>
              </a:rPr>
              <a:t>can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35" dirty="0">
                <a:latin typeface="Century Gothic" panose="020B0502020202020204" pitchFamily="34" charset="0"/>
                <a:cs typeface="Lucida Sans"/>
              </a:rPr>
              <a:t>you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-5" dirty="0">
                <a:latin typeface="Century Gothic" panose="020B0502020202020204" pitchFamily="34" charset="0"/>
                <a:cs typeface="Lucida Sans"/>
              </a:rPr>
              <a:t>tell</a:t>
            </a:r>
            <a:r>
              <a:rPr lang="en-GB" sz="1400" spc="-3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and</a:t>
            </a:r>
            <a:r>
              <a:rPr lang="en-GB" sz="1400" spc="-3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60" dirty="0">
                <a:latin typeface="Century Gothic" panose="020B0502020202020204" pitchFamily="34" charset="0"/>
                <a:cs typeface="Lucida Sans"/>
              </a:rPr>
              <a:t>why</a:t>
            </a:r>
            <a:r>
              <a:rPr lang="en-GB" sz="1400" spc="-3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35" dirty="0">
                <a:latin typeface="Century Gothic" panose="020B0502020202020204" pitchFamily="34" charset="0"/>
                <a:cs typeface="Lucida Sans"/>
              </a:rPr>
              <a:t>do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35" dirty="0">
                <a:latin typeface="Century Gothic" panose="020B0502020202020204" pitchFamily="34" charset="0"/>
                <a:cs typeface="Lucida Sans"/>
              </a:rPr>
              <a:t>you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-10" dirty="0">
                <a:latin typeface="Century Gothic" panose="020B0502020202020204" pitchFamily="34" charset="0"/>
                <a:cs typeface="Lucida Sans"/>
              </a:rPr>
              <a:t>think</a:t>
            </a:r>
            <a:r>
              <a:rPr lang="en-GB" sz="1400" spc="-4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-10" dirty="0">
                <a:latin typeface="Century Gothic" panose="020B0502020202020204" pitchFamily="34" charset="0"/>
                <a:cs typeface="Lucida Sans"/>
              </a:rPr>
              <a:t>this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5" dirty="0">
                <a:latin typeface="Century Gothic" panose="020B0502020202020204" pitchFamily="34" charset="0"/>
                <a:cs typeface="Lucida Sans"/>
              </a:rPr>
              <a:t>is?</a:t>
            </a:r>
            <a:endParaRPr lang="en-GB" sz="1400" dirty="0">
              <a:latin typeface="Century Gothic" panose="020B0502020202020204" pitchFamily="34" charset="0"/>
              <a:cs typeface="Lucida Sans"/>
            </a:endParaRPr>
          </a:p>
          <a:p>
            <a:pPr marL="12700" marR="115570" algn="just">
              <a:lnSpc>
                <a:spcPct val="100000"/>
              </a:lnSpc>
            </a:pPr>
            <a:endParaRPr lang="en-GB" sz="1400" dirty="0">
              <a:latin typeface="Century Gothic" panose="020B0502020202020204" pitchFamily="34" charset="0"/>
              <a:cs typeface="Lucida Sans"/>
            </a:endParaRPr>
          </a:p>
          <a:p>
            <a:pPr marL="12700" marR="1626870">
              <a:lnSpc>
                <a:spcPct val="200000"/>
              </a:lnSpc>
            </a:pPr>
            <a:endParaRPr lang="en-GB" sz="1400" dirty="0">
              <a:latin typeface="Century Gothic" panose="020B0502020202020204" pitchFamily="34" charset="0"/>
              <a:cs typeface="Lucida Sans"/>
            </a:endParaRPr>
          </a:p>
          <a:p>
            <a:pPr>
              <a:lnSpc>
                <a:spcPct val="100000"/>
              </a:lnSpc>
              <a:spcBef>
                <a:spcPts val="2"/>
              </a:spcBef>
              <a:buFont typeface="Symbol"/>
              <a:buChar char=""/>
            </a:pPr>
            <a:endParaRPr lang="en-GB" sz="2000" dirty="0">
              <a:latin typeface="Century Gothic" panose="020B0502020202020204" pitchFamily="34" charset="0"/>
              <a:cs typeface="Times New Roman"/>
            </a:endParaRPr>
          </a:p>
          <a:p>
            <a:pPr marL="12700" marR="3522979" indent="228600">
              <a:lnSpc>
                <a:spcPts val="1430"/>
              </a:lnSpc>
              <a:spcBef>
                <a:spcPts val="114"/>
              </a:spcBef>
              <a:buFont typeface="Symbol"/>
              <a:buChar char=""/>
              <a:tabLst>
                <a:tab pos="470534" algn="l"/>
              </a:tabLst>
            </a:pPr>
            <a:endParaRPr lang="en-GB" dirty="0">
              <a:latin typeface="Century Gothic" panose="020B0502020202020204" pitchFamily="34" charset="0"/>
              <a:cs typeface="Lucida Sans"/>
            </a:endParaRPr>
          </a:p>
          <a:p>
            <a:pPr marL="12700" marR="129539">
              <a:lnSpc>
                <a:spcPct val="100000"/>
              </a:lnSpc>
            </a:pPr>
            <a:endParaRPr lang="en-GB" dirty="0">
              <a:latin typeface="Century Gothic" panose="020B0502020202020204" pitchFamily="34" charset="0"/>
              <a:cs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388395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47029" y="273050"/>
            <a:ext cx="10281271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503789"/>
            <a:r>
              <a:rPr lang="en-GB" sz="4000" b="1" dirty="0" smtClean="0">
                <a:solidFill>
                  <a:srgbClr val="14A19A"/>
                </a:solidFill>
                <a:latin typeface="Century Gothic" panose="020B0502020202020204" pitchFamily="34" charset="0"/>
              </a:rPr>
              <a:t>Suggested </a:t>
            </a:r>
            <a:r>
              <a:rPr lang="en-GB" sz="4000" b="1" dirty="0" smtClean="0">
                <a:solidFill>
                  <a:srgbClr val="14A19A"/>
                </a:solidFill>
                <a:latin typeface="Century Gothic" panose="020B0502020202020204" pitchFamily="34" charset="0"/>
              </a:rPr>
              <a:t>activities: </a:t>
            </a:r>
          </a:p>
          <a:p>
            <a:pPr defTabSz="503789"/>
            <a:r>
              <a:rPr lang="en-GB" sz="4000" b="1" dirty="0" smtClean="0">
                <a:solidFill>
                  <a:srgbClr val="14A19A"/>
                </a:solidFill>
                <a:latin typeface="Century Gothic" panose="020B0502020202020204" pitchFamily="34" charset="0"/>
              </a:rPr>
              <a:t>Use </a:t>
            </a:r>
            <a:r>
              <a:rPr lang="en-GB" sz="4000" b="1" dirty="0" smtClean="0">
                <a:solidFill>
                  <a:srgbClr val="14A19A"/>
                </a:solidFill>
                <a:latin typeface="Century Gothic" panose="020B0502020202020204" pitchFamily="34" charset="0"/>
              </a:rPr>
              <a:t>and Impact of Victorian Transport</a:t>
            </a:r>
            <a:endParaRPr lang="en-US" sz="4000" b="1" dirty="0">
              <a:solidFill>
                <a:srgbClr val="14A19A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333015" y="4407113"/>
            <a:ext cx="4949585" cy="3491117"/>
            <a:chOff x="4559580" y="3999732"/>
            <a:chExt cx="4492060" cy="3168409"/>
          </a:xfrm>
        </p:grpSpPr>
        <p:sp>
          <p:nvSpPr>
            <p:cNvPr id="22" name="TextBox 21"/>
            <p:cNvSpPr txBox="1"/>
            <p:nvPr/>
          </p:nvSpPr>
          <p:spPr>
            <a:xfrm>
              <a:off x="5182301" y="6351572"/>
              <a:ext cx="3596109" cy="28724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 defTabSz="503789">
                <a:defRPr/>
              </a:pPr>
              <a:r>
                <a:rPr lang="en-GB" sz="3085" b="1" kern="0" baseline="30000" dirty="0" err="1">
                  <a:solidFill>
                    <a:srgbClr val="14A19A"/>
                  </a:solidFill>
                  <a:latin typeface="Century Gothic"/>
                  <a:cs typeface="Century Gothic"/>
                </a:rPr>
                <a:t>mylearning.org</a:t>
              </a:r>
              <a:endParaRPr lang="en-GB" sz="3526" b="1" kern="0" baseline="30000" dirty="0">
                <a:solidFill>
                  <a:srgbClr val="14A19A"/>
                </a:solidFill>
                <a:latin typeface="Century Gothic"/>
                <a:cs typeface="Century Gothic"/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4559580" y="3999732"/>
              <a:ext cx="4492060" cy="3168409"/>
              <a:chOff x="181643" y="575007"/>
              <a:chExt cx="9872856" cy="6963675"/>
            </a:xfrm>
          </p:grpSpPr>
          <p:sp>
            <p:nvSpPr>
              <p:cNvPr id="24" name="Hexagon 23"/>
              <p:cNvSpPr/>
              <p:nvPr/>
            </p:nvSpPr>
            <p:spPr>
              <a:xfrm>
                <a:off x="5379163" y="5225602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endParaRPr lang="en-US" sz="1983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5" name="Hexagon 24"/>
              <p:cNvSpPr/>
              <p:nvPr/>
            </p:nvSpPr>
            <p:spPr>
              <a:xfrm>
                <a:off x="6863348" y="4406740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 </a:t>
                </a:r>
              </a:p>
            </p:txBody>
          </p:sp>
          <p:sp>
            <p:nvSpPr>
              <p:cNvPr id="26" name="Hexagon 25"/>
              <p:cNvSpPr/>
              <p:nvPr/>
            </p:nvSpPr>
            <p:spPr>
              <a:xfrm>
                <a:off x="6863348" y="6063546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27" name="Hexagon 26"/>
              <p:cNvSpPr/>
              <p:nvPr/>
            </p:nvSpPr>
            <p:spPr>
              <a:xfrm>
                <a:off x="8333151" y="5225602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endParaRPr lang="en-US" sz="1983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8" name="Hexagon 27"/>
              <p:cNvSpPr/>
              <p:nvPr/>
            </p:nvSpPr>
            <p:spPr>
              <a:xfrm>
                <a:off x="3893316" y="2759368"/>
                <a:ext cx="1711158" cy="1475136"/>
              </a:xfrm>
              <a:prstGeom prst="hexagon">
                <a:avLst/>
              </a:prstGeom>
              <a:noFill/>
              <a:ln w="38100" cap="flat" cmpd="sng" algn="ctr">
                <a:solidFill>
                  <a:srgbClr val="49C5B1">
                    <a:alpha val="1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endParaRPr lang="en-US" sz="1983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9" name="Hexagon 28"/>
              <p:cNvSpPr/>
              <p:nvPr/>
            </p:nvSpPr>
            <p:spPr>
              <a:xfrm>
                <a:off x="6863348" y="2765687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endParaRPr lang="en-US" sz="1983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0" name="Hexagon 29"/>
              <p:cNvSpPr/>
              <p:nvPr/>
            </p:nvSpPr>
            <p:spPr>
              <a:xfrm>
                <a:off x="8343341" y="3581584"/>
                <a:ext cx="1711158" cy="1475136"/>
              </a:xfrm>
              <a:prstGeom prst="hexagon">
                <a:avLst/>
              </a:prstGeom>
              <a:noFill/>
              <a:ln w="38100" cap="flat" cmpd="sng" algn="ctr">
                <a:solidFill>
                  <a:srgbClr val="49C5B1">
                    <a:alpha val="2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 </a:t>
                </a:r>
              </a:p>
            </p:txBody>
          </p:sp>
          <p:sp>
            <p:nvSpPr>
              <p:cNvPr id="31" name="Hexagon 30"/>
              <p:cNvSpPr/>
              <p:nvPr/>
            </p:nvSpPr>
            <p:spPr>
              <a:xfrm>
                <a:off x="7076591" y="1360977"/>
                <a:ext cx="1291389" cy="1113266"/>
              </a:xfrm>
              <a:prstGeom prst="hexagon">
                <a:avLst/>
              </a:prstGeom>
              <a:noFill/>
              <a:ln w="38100" cap="flat" cmpd="sng" algn="ctr">
                <a:solidFill>
                  <a:srgbClr val="49C5B1">
                    <a:alpha val="2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32" name="Hexagon 31"/>
              <p:cNvSpPr/>
              <p:nvPr/>
            </p:nvSpPr>
            <p:spPr>
              <a:xfrm>
                <a:off x="8147782" y="575007"/>
                <a:ext cx="911725" cy="785970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33" name="Hexagon 32"/>
              <p:cNvSpPr/>
              <p:nvPr/>
            </p:nvSpPr>
            <p:spPr>
              <a:xfrm>
                <a:off x="4220151" y="4679154"/>
                <a:ext cx="1291389" cy="1113266"/>
              </a:xfrm>
              <a:prstGeom prst="hexagon">
                <a:avLst/>
              </a:prstGeom>
              <a:solidFill>
                <a:srgbClr val="49C5B1">
                  <a:alpha val="1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34" name="Hexagon 33"/>
              <p:cNvSpPr/>
              <p:nvPr/>
            </p:nvSpPr>
            <p:spPr>
              <a:xfrm>
                <a:off x="788737" y="1834248"/>
                <a:ext cx="607094" cy="523357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35" name="Hexagon 34"/>
              <p:cNvSpPr/>
              <p:nvPr/>
            </p:nvSpPr>
            <p:spPr>
              <a:xfrm>
                <a:off x="2981591" y="4439632"/>
                <a:ext cx="911725" cy="785970"/>
              </a:xfrm>
              <a:prstGeom prst="hexagon">
                <a:avLst/>
              </a:prstGeom>
              <a:solidFill>
                <a:srgbClr val="49C5B1">
                  <a:alpha val="1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36" name="Hexagon 35" hidden="1"/>
              <p:cNvSpPr/>
              <p:nvPr/>
            </p:nvSpPr>
            <p:spPr>
              <a:xfrm>
                <a:off x="5638799" y="2166352"/>
                <a:ext cx="1291389" cy="1113266"/>
              </a:xfrm>
              <a:prstGeom prst="hexagon">
                <a:avLst/>
              </a:prstGeom>
              <a:solidFill>
                <a:srgbClr val="49C5B1">
                  <a:alpha val="1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37" name="Hexagon 36" hidden="1"/>
              <p:cNvSpPr/>
              <p:nvPr/>
            </p:nvSpPr>
            <p:spPr>
              <a:xfrm>
                <a:off x="4837117" y="612926"/>
                <a:ext cx="607094" cy="523357"/>
              </a:xfrm>
              <a:prstGeom prst="hexagon">
                <a:avLst/>
              </a:prstGeom>
              <a:noFill/>
              <a:ln w="38100" cap="flat" cmpd="sng" algn="ctr">
                <a:solidFill>
                  <a:srgbClr val="49C5B1">
                    <a:alpha val="2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38" name="Hexagon 37"/>
              <p:cNvSpPr/>
              <p:nvPr/>
            </p:nvSpPr>
            <p:spPr>
              <a:xfrm>
                <a:off x="181643" y="5185641"/>
                <a:ext cx="607094" cy="523357"/>
              </a:xfrm>
              <a:prstGeom prst="hexagon">
                <a:avLst/>
              </a:prstGeom>
              <a:noFill/>
              <a:ln w="38100" cap="flat" cmpd="sng" algn="ctr">
                <a:solidFill>
                  <a:srgbClr val="49C5B1">
                    <a:alpha val="2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</p:grpSp>
      </p:grpSp>
      <p:sp>
        <p:nvSpPr>
          <p:cNvPr id="39" name="TextBox 38"/>
          <p:cNvSpPr txBox="1"/>
          <p:nvPr/>
        </p:nvSpPr>
        <p:spPr>
          <a:xfrm>
            <a:off x="454094" y="1873250"/>
            <a:ext cx="9757841" cy="5042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447040">
              <a:lnSpc>
                <a:spcPct val="100000"/>
              </a:lnSpc>
            </a:pPr>
            <a:r>
              <a:rPr lang="en-GB" sz="1400" spc="50" dirty="0">
                <a:latin typeface="Century Gothic" panose="020B0502020202020204" pitchFamily="34" charset="0"/>
                <a:cs typeface="Lucida Sans"/>
              </a:rPr>
              <a:t>Go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5" dirty="0">
                <a:latin typeface="Century Gothic" panose="020B0502020202020204" pitchFamily="34" charset="0"/>
                <a:cs typeface="Lucida Sans"/>
              </a:rPr>
              <a:t>back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30" dirty="0">
                <a:latin typeface="Century Gothic" panose="020B0502020202020204" pitchFamily="34" charset="0"/>
                <a:cs typeface="Lucida Sans"/>
              </a:rPr>
              <a:t>to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5" dirty="0">
                <a:latin typeface="Century Gothic" panose="020B0502020202020204" pitchFamily="34" charset="0"/>
                <a:cs typeface="Lucida Sans"/>
              </a:rPr>
              <a:t>your</a:t>
            </a:r>
            <a:r>
              <a:rPr lang="en-GB" sz="1400" spc="-1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list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of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transport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and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dirty="0">
                <a:latin typeface="Century Gothic" panose="020B0502020202020204" pitchFamily="34" charset="0"/>
                <a:cs typeface="Lucida Sans"/>
              </a:rPr>
              <a:t>discuss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40" dirty="0">
                <a:latin typeface="Century Gothic" panose="020B0502020202020204" pitchFamily="34" charset="0"/>
                <a:cs typeface="Lucida Sans"/>
              </a:rPr>
              <a:t>what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the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5" dirty="0">
                <a:latin typeface="Century Gothic" panose="020B0502020202020204" pitchFamily="34" charset="0"/>
                <a:cs typeface="Lucida Sans"/>
              </a:rPr>
              <a:t>different 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modes are </a:t>
            </a:r>
            <a:r>
              <a:rPr lang="en-GB" sz="1400" spc="10" dirty="0">
                <a:latin typeface="Century Gothic" panose="020B0502020202020204" pitchFamily="34" charset="0"/>
                <a:cs typeface="Lucida Sans"/>
              </a:rPr>
              <a:t>used</a:t>
            </a:r>
            <a:r>
              <a:rPr lang="en-GB" sz="1400" spc="-15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for.</a:t>
            </a:r>
            <a:endParaRPr lang="en-GB" sz="1400" dirty="0">
              <a:latin typeface="Century Gothic" panose="020B0502020202020204" pitchFamily="34" charset="0"/>
              <a:cs typeface="Lucida Sans"/>
            </a:endParaRPr>
          </a:p>
          <a:p>
            <a:pPr marL="469900" indent="-228600">
              <a:lnSpc>
                <a:spcPct val="100000"/>
              </a:lnSpc>
              <a:spcBef>
                <a:spcPts val="60"/>
              </a:spcBef>
              <a:buFont typeface="Symbol"/>
              <a:buChar char=""/>
              <a:tabLst>
                <a:tab pos="470534" algn="l"/>
              </a:tabLst>
            </a:pPr>
            <a:r>
              <a:rPr lang="en-GB" sz="1400" spc="35" dirty="0">
                <a:latin typeface="Century Gothic" panose="020B0502020202020204" pitchFamily="34" charset="0"/>
                <a:cs typeface="Lucida Sans"/>
              </a:rPr>
              <a:t>Do they</a:t>
            </a:r>
            <a:r>
              <a:rPr lang="en-GB" sz="1400" spc="-254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transport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people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or </a:t>
            </a:r>
            <a:r>
              <a:rPr lang="en-GB" sz="1400" spc="10" dirty="0">
                <a:latin typeface="Century Gothic" panose="020B0502020202020204" pitchFamily="34" charset="0"/>
                <a:cs typeface="Lucida Sans"/>
              </a:rPr>
              <a:t>produce, or </a:t>
            </a:r>
            <a:r>
              <a:rPr lang="en-GB" sz="1400" spc="45" dirty="0">
                <a:latin typeface="Century Gothic" panose="020B0502020202020204" pitchFamily="34" charset="0"/>
                <a:cs typeface="Lucida Sans"/>
              </a:rPr>
              <a:t>both?</a:t>
            </a:r>
            <a:endParaRPr lang="en-GB" sz="1400" dirty="0">
              <a:latin typeface="Century Gothic" panose="020B0502020202020204" pitchFamily="34" charset="0"/>
              <a:cs typeface="Lucida Sans"/>
            </a:endParaRPr>
          </a:p>
          <a:p>
            <a:pPr marL="469900" marR="379730" indent="-228600">
              <a:lnSpc>
                <a:spcPts val="1430"/>
              </a:lnSpc>
              <a:spcBef>
                <a:spcPts val="114"/>
              </a:spcBef>
              <a:buFont typeface="Symbol"/>
              <a:buChar char=""/>
              <a:tabLst>
                <a:tab pos="470534" algn="l"/>
              </a:tabLst>
            </a:pPr>
            <a:r>
              <a:rPr lang="en-GB" sz="1400" spc="25" dirty="0">
                <a:latin typeface="Century Gothic" panose="020B0502020202020204" pitchFamily="34" charset="0"/>
                <a:cs typeface="Lucida Sans"/>
              </a:rPr>
              <a:t>Can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35" dirty="0">
                <a:latin typeface="Century Gothic" panose="020B0502020202020204" pitchFamily="34" charset="0"/>
                <a:cs typeface="Lucida Sans"/>
              </a:rPr>
              <a:t>they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5" dirty="0">
                <a:latin typeface="Century Gothic" panose="020B0502020202020204" pitchFamily="34" charset="0"/>
                <a:cs typeface="Lucida Sans"/>
              </a:rPr>
              <a:t>travel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5" dirty="0">
                <a:latin typeface="Century Gothic" panose="020B0502020202020204" pitchFamily="34" charset="0"/>
                <a:cs typeface="Lucida Sans"/>
              </a:rPr>
              <a:t>long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0" dirty="0">
                <a:latin typeface="Century Gothic" panose="020B0502020202020204" pitchFamily="34" charset="0"/>
                <a:cs typeface="Lucida Sans"/>
              </a:rPr>
              <a:t>distances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or</a:t>
            </a:r>
            <a:r>
              <a:rPr lang="en-GB" sz="1400" spc="-1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are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30" dirty="0">
                <a:latin typeface="Century Gothic" panose="020B0502020202020204" pitchFamily="34" charset="0"/>
                <a:cs typeface="Lucida Sans"/>
              </a:rPr>
              <a:t>they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5" dirty="0">
                <a:latin typeface="Century Gothic" panose="020B0502020202020204" pitchFamily="34" charset="0"/>
                <a:cs typeface="Lucida Sans"/>
              </a:rPr>
              <a:t>better</a:t>
            </a:r>
            <a:r>
              <a:rPr lang="en-GB" sz="1400" spc="-1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0" dirty="0">
                <a:latin typeface="Century Gothic" panose="020B0502020202020204" pitchFamily="34" charset="0"/>
                <a:cs typeface="Lucida Sans"/>
              </a:rPr>
              <a:t>for</a:t>
            </a:r>
            <a:r>
              <a:rPr lang="en-GB" sz="1400" spc="-1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5" dirty="0">
                <a:latin typeface="Century Gothic" panose="020B0502020202020204" pitchFamily="34" charset="0"/>
                <a:cs typeface="Lucida Sans"/>
              </a:rPr>
              <a:t>short 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journeys?</a:t>
            </a:r>
            <a:endParaRPr lang="en-GB" sz="1400" dirty="0">
              <a:latin typeface="Century Gothic" panose="020B0502020202020204" pitchFamily="34" charset="0"/>
              <a:cs typeface="Lucida Sans"/>
            </a:endParaRPr>
          </a:p>
          <a:p>
            <a:pPr marL="469900" marR="239395" indent="-228600">
              <a:lnSpc>
                <a:spcPct val="100000"/>
              </a:lnSpc>
              <a:spcBef>
                <a:spcPts val="10"/>
              </a:spcBef>
              <a:buFont typeface="Symbol"/>
              <a:buChar char=""/>
              <a:tabLst>
                <a:tab pos="470534" algn="l"/>
              </a:tabLst>
            </a:pPr>
            <a:r>
              <a:rPr lang="en-GB" sz="1400" spc="35" dirty="0">
                <a:latin typeface="Century Gothic" panose="020B0502020202020204" pitchFamily="34" charset="0"/>
                <a:cs typeface="Lucida Sans"/>
              </a:rPr>
              <a:t>Do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35" dirty="0">
                <a:latin typeface="Century Gothic" panose="020B0502020202020204" pitchFamily="34" charset="0"/>
                <a:cs typeface="Lucida Sans"/>
              </a:rPr>
              <a:t>you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-10" dirty="0">
                <a:latin typeface="Century Gothic" panose="020B0502020202020204" pitchFamily="34" charset="0"/>
                <a:cs typeface="Lucida Sans"/>
              </a:rPr>
              <a:t>think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the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Victorians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had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the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same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or</a:t>
            </a:r>
            <a:r>
              <a:rPr lang="en-GB" sz="1400" spc="-15" dirty="0">
                <a:latin typeface="Century Gothic" panose="020B0502020202020204" pitchFamily="34" charset="0"/>
                <a:cs typeface="Lucida Sans"/>
              </a:rPr>
              <a:t> similar </a:t>
            </a:r>
            <a:r>
              <a:rPr lang="en-GB" sz="1400" dirty="0">
                <a:latin typeface="Century Gothic" panose="020B0502020202020204" pitchFamily="34" charset="0"/>
                <a:cs typeface="Lucida Sans"/>
              </a:rPr>
              <a:t>uses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5" dirty="0">
                <a:latin typeface="Century Gothic" panose="020B0502020202020204" pitchFamily="34" charset="0"/>
                <a:cs typeface="Lucida Sans"/>
              </a:rPr>
              <a:t>for  </a:t>
            </a:r>
            <a:r>
              <a:rPr lang="en-GB" sz="1400" spc="25" dirty="0">
                <a:latin typeface="Century Gothic" panose="020B0502020202020204" pitchFamily="34" charset="0"/>
                <a:cs typeface="Lucida Sans"/>
              </a:rPr>
              <a:t>transport?</a:t>
            </a:r>
            <a:endParaRPr lang="en-GB" sz="1400" dirty="0">
              <a:latin typeface="Century Gothic" panose="020B0502020202020204" pitchFamily="34" charset="0"/>
              <a:cs typeface="Lucida Sans"/>
            </a:endParaRPr>
          </a:p>
          <a:p>
            <a:pPr>
              <a:lnSpc>
                <a:spcPct val="100000"/>
              </a:lnSpc>
              <a:spcBef>
                <a:spcPts val="2"/>
              </a:spcBef>
              <a:buFont typeface="Symbol"/>
              <a:buChar char=""/>
            </a:pPr>
            <a:endParaRPr lang="en-GB" sz="1400" dirty="0">
              <a:latin typeface="Century Gothic" panose="020B0502020202020204" pitchFamily="34" charset="0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lang="en-GB" sz="1400" spc="10" dirty="0">
                <a:latin typeface="Century Gothic" panose="020B0502020202020204" pitchFamily="34" charset="0"/>
                <a:cs typeface="Lucida Sans"/>
              </a:rPr>
              <a:t>Display </a:t>
            </a:r>
            <a:r>
              <a:rPr lang="en-GB" sz="1400" spc="45" dirty="0">
                <a:latin typeface="Century Gothic" panose="020B0502020202020204" pitchFamily="34" charset="0"/>
                <a:cs typeface="Lucida Sans"/>
              </a:rPr>
              <a:t>documents </a:t>
            </a:r>
            <a:r>
              <a:rPr lang="en-GB" sz="1400" spc="-40" dirty="0">
                <a:latin typeface="Century Gothic" panose="020B0502020202020204" pitchFamily="34" charset="0"/>
                <a:cs typeface="Lucida Sans"/>
              </a:rPr>
              <a:t>1-9 </a:t>
            </a:r>
            <a:r>
              <a:rPr lang="en-GB" sz="1400" spc="10" dirty="0">
                <a:latin typeface="Century Gothic" panose="020B0502020202020204" pitchFamily="34" charset="0"/>
                <a:cs typeface="Lucida Sans"/>
              </a:rPr>
              <a:t>around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the</a:t>
            </a:r>
            <a:r>
              <a:rPr lang="en-GB" sz="1400" spc="-4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-5" dirty="0">
                <a:latin typeface="Century Gothic" panose="020B0502020202020204" pitchFamily="34" charset="0"/>
                <a:cs typeface="Lucida Sans"/>
              </a:rPr>
              <a:t>room.</a:t>
            </a:r>
            <a:endParaRPr lang="en-GB" sz="1400" dirty="0">
              <a:latin typeface="Century Gothic" panose="020B0502020202020204" pitchFamily="34" charset="0"/>
              <a:cs typeface="Lucida Sans"/>
            </a:endParaRPr>
          </a:p>
          <a:p>
            <a:pPr marL="469900" marR="5080" indent="-228600">
              <a:lnSpc>
                <a:spcPts val="1430"/>
              </a:lnSpc>
              <a:spcBef>
                <a:spcPts val="114"/>
              </a:spcBef>
              <a:buFont typeface="Symbol"/>
              <a:buChar char=""/>
              <a:tabLst>
                <a:tab pos="470534" algn="l"/>
              </a:tabLst>
            </a:pPr>
            <a:r>
              <a:rPr lang="en-GB" sz="1400" spc="5" dirty="0">
                <a:latin typeface="Century Gothic" panose="020B0502020202020204" pitchFamily="34" charset="0"/>
                <a:cs typeface="Lucida Sans"/>
              </a:rPr>
              <a:t>Individually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or</a:t>
            </a:r>
            <a:r>
              <a:rPr lang="en-GB" sz="1400" spc="-1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in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-10" dirty="0">
                <a:latin typeface="Century Gothic" panose="020B0502020202020204" pitchFamily="34" charset="0"/>
                <a:cs typeface="Lucida Sans"/>
              </a:rPr>
              <a:t>pairs,</a:t>
            </a:r>
            <a:r>
              <a:rPr lang="en-GB" sz="1400" spc="-1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-10" dirty="0">
                <a:latin typeface="Century Gothic" panose="020B0502020202020204" pitchFamily="34" charset="0"/>
                <a:cs typeface="Lucida Sans"/>
              </a:rPr>
              <a:t>think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5" dirty="0">
                <a:latin typeface="Century Gothic" panose="020B0502020202020204" pitchFamily="34" charset="0"/>
                <a:cs typeface="Lucida Sans"/>
              </a:rPr>
              <a:t>about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40" dirty="0">
                <a:latin typeface="Century Gothic" panose="020B0502020202020204" pitchFamily="34" charset="0"/>
                <a:cs typeface="Lucida Sans"/>
              </a:rPr>
              <a:t>what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the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30" dirty="0">
                <a:latin typeface="Century Gothic" panose="020B0502020202020204" pitchFamily="34" charset="0"/>
                <a:cs typeface="Lucida Sans"/>
              </a:rPr>
              <a:t>mode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of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transport  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in </a:t>
            </a:r>
            <a:r>
              <a:rPr lang="en-GB" sz="1400" spc="30" dirty="0">
                <a:latin typeface="Century Gothic" panose="020B0502020202020204" pitchFamily="34" charset="0"/>
                <a:cs typeface="Lucida Sans"/>
              </a:rPr>
              <a:t>each </a:t>
            </a:r>
            <a:r>
              <a:rPr lang="en-GB" sz="1400" spc="25" dirty="0">
                <a:latin typeface="Century Gothic" panose="020B0502020202020204" pitchFamily="34" charset="0"/>
                <a:cs typeface="Lucida Sans"/>
              </a:rPr>
              <a:t>document </a:t>
            </a:r>
            <a:r>
              <a:rPr lang="en-GB" sz="1400" spc="-30" dirty="0">
                <a:latin typeface="Century Gothic" panose="020B0502020202020204" pitchFamily="34" charset="0"/>
                <a:cs typeface="Lucida Sans"/>
              </a:rPr>
              <a:t>is </a:t>
            </a:r>
            <a:r>
              <a:rPr lang="en-GB" sz="1400" spc="10" dirty="0">
                <a:latin typeface="Century Gothic" panose="020B0502020202020204" pitchFamily="34" charset="0"/>
                <a:cs typeface="Lucida Sans"/>
              </a:rPr>
              <a:t>being used</a:t>
            </a:r>
            <a:r>
              <a:rPr lang="en-GB" sz="1400" spc="-15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-15" dirty="0">
                <a:latin typeface="Century Gothic" panose="020B0502020202020204" pitchFamily="34" charset="0"/>
                <a:cs typeface="Lucida Sans"/>
              </a:rPr>
              <a:t>for.</a:t>
            </a:r>
            <a:endParaRPr lang="en-GB" sz="1400" dirty="0">
              <a:latin typeface="Century Gothic" panose="020B0502020202020204" pitchFamily="34" charset="0"/>
              <a:cs typeface="Lucida Sans"/>
            </a:endParaRPr>
          </a:p>
          <a:p>
            <a:pPr marL="469900" indent="-228600">
              <a:lnSpc>
                <a:spcPct val="100000"/>
              </a:lnSpc>
              <a:spcBef>
                <a:spcPts val="10"/>
              </a:spcBef>
              <a:buFont typeface="Symbol"/>
              <a:buChar char=""/>
              <a:tabLst>
                <a:tab pos="470534" algn="l"/>
              </a:tabLst>
            </a:pPr>
            <a:r>
              <a:rPr lang="en-GB" sz="1400" spc="65" dirty="0">
                <a:latin typeface="Century Gothic" panose="020B0502020202020204" pitchFamily="34" charset="0"/>
                <a:cs typeface="Lucida Sans"/>
              </a:rPr>
              <a:t>Write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-10" dirty="0">
                <a:latin typeface="Century Gothic" panose="020B0502020202020204" pitchFamily="34" charset="0"/>
                <a:cs typeface="Lucida Sans"/>
              </a:rPr>
              <a:t>this</a:t>
            </a:r>
            <a:r>
              <a:rPr lang="en-GB" sz="1400" spc="-1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on</a:t>
            </a:r>
            <a:r>
              <a:rPr lang="en-GB" sz="1400" spc="-1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30" dirty="0">
                <a:latin typeface="Century Gothic" panose="020B0502020202020204" pitchFamily="34" charset="0"/>
                <a:cs typeface="Lucida Sans"/>
              </a:rPr>
              <a:t>a</a:t>
            </a:r>
            <a:r>
              <a:rPr lang="en-GB" sz="1400" spc="-1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post-it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5" dirty="0">
                <a:latin typeface="Century Gothic" panose="020B0502020202020204" pitchFamily="34" charset="0"/>
                <a:cs typeface="Lucida Sans"/>
              </a:rPr>
              <a:t>note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and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dirty="0">
                <a:latin typeface="Century Gothic" panose="020B0502020202020204" pitchFamily="34" charset="0"/>
                <a:cs typeface="Lucida Sans"/>
              </a:rPr>
              <a:t>stick</a:t>
            </a:r>
            <a:r>
              <a:rPr lang="en-GB" sz="1400" spc="-1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dirty="0">
                <a:latin typeface="Century Gothic" panose="020B0502020202020204" pitchFamily="34" charset="0"/>
                <a:cs typeface="Lucida Sans"/>
              </a:rPr>
              <a:t>it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35" dirty="0">
                <a:latin typeface="Century Gothic" panose="020B0502020202020204" pitchFamily="34" charset="0"/>
                <a:cs typeface="Lucida Sans"/>
              </a:rPr>
              <a:t>to</a:t>
            </a:r>
            <a:r>
              <a:rPr lang="en-GB" sz="1400" spc="-1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the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0" dirty="0">
                <a:latin typeface="Century Gothic" panose="020B0502020202020204" pitchFamily="34" charset="0"/>
                <a:cs typeface="Lucida Sans"/>
              </a:rPr>
              <a:t>document.</a:t>
            </a:r>
            <a:endParaRPr lang="en-GB" sz="1400" dirty="0">
              <a:latin typeface="Century Gothic" panose="020B0502020202020204" pitchFamily="34" charset="0"/>
              <a:cs typeface="Lucida Sans"/>
            </a:endParaRPr>
          </a:p>
          <a:p>
            <a:pPr marL="469900" marR="5715" indent="-228600">
              <a:lnSpc>
                <a:spcPct val="99600"/>
              </a:lnSpc>
              <a:spcBef>
                <a:spcPts val="65"/>
              </a:spcBef>
              <a:buFont typeface="Symbol"/>
              <a:buChar char=""/>
              <a:tabLst>
                <a:tab pos="470534" algn="l"/>
              </a:tabLst>
            </a:pPr>
            <a:r>
              <a:rPr lang="en-GB" sz="1400" spc="30" dirty="0">
                <a:latin typeface="Century Gothic" panose="020B0502020202020204" pitchFamily="34" charset="0"/>
                <a:cs typeface="Lucida Sans"/>
              </a:rPr>
              <a:t>Compare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and </a:t>
            </a:r>
            <a:r>
              <a:rPr lang="en-GB" sz="1400" spc="-5" dirty="0">
                <a:latin typeface="Century Gothic" panose="020B0502020202020204" pitchFamily="34" charset="0"/>
                <a:cs typeface="Lucida Sans"/>
              </a:rPr>
              <a:t>discuss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everyone’s </a:t>
            </a:r>
            <a:r>
              <a:rPr lang="en-GB" sz="1400" dirty="0">
                <a:latin typeface="Century Gothic" panose="020B0502020202020204" pitchFamily="34" charset="0"/>
                <a:cs typeface="Lucida Sans"/>
              </a:rPr>
              <a:t>thoughts. </a:t>
            </a:r>
            <a:r>
              <a:rPr lang="en-GB" sz="1400" spc="50" dirty="0">
                <a:latin typeface="Century Gothic" panose="020B0502020202020204" pitchFamily="34" charset="0"/>
                <a:cs typeface="Lucida Sans"/>
              </a:rPr>
              <a:t>As </a:t>
            </a:r>
            <a:r>
              <a:rPr lang="en-GB" sz="1400" spc="30" dirty="0">
                <a:latin typeface="Century Gothic" panose="020B0502020202020204" pitchFamily="34" charset="0"/>
                <a:cs typeface="Lucida Sans"/>
              </a:rPr>
              <a:t>a </a:t>
            </a:r>
            <a:r>
              <a:rPr lang="en-GB" sz="1400" spc="5" dirty="0">
                <a:latin typeface="Century Gothic" panose="020B0502020202020204" pitchFamily="34" charset="0"/>
                <a:cs typeface="Lucida Sans"/>
              </a:rPr>
              <a:t>class </a:t>
            </a:r>
            <a:r>
              <a:rPr lang="en-GB" sz="1400" spc="40" dirty="0">
                <a:latin typeface="Century Gothic" panose="020B0502020202020204" pitchFamily="34" charset="0"/>
                <a:cs typeface="Lucida Sans"/>
              </a:rPr>
              <a:t>come </a:t>
            </a:r>
            <a:r>
              <a:rPr lang="en-GB" sz="1400" spc="30" dirty="0">
                <a:latin typeface="Century Gothic" panose="020B0502020202020204" pitchFamily="34" charset="0"/>
                <a:cs typeface="Lucida Sans"/>
              </a:rPr>
              <a:t>to  a </a:t>
            </a:r>
            <a:r>
              <a:rPr lang="en-GB" sz="1400" spc="25" dirty="0">
                <a:latin typeface="Century Gothic" panose="020B0502020202020204" pitchFamily="34" charset="0"/>
                <a:cs typeface="Lucida Sans"/>
              </a:rPr>
              <a:t>common agreement about </a:t>
            </a:r>
            <a:r>
              <a:rPr lang="en-GB" sz="1400" spc="40" dirty="0">
                <a:latin typeface="Century Gothic" panose="020B0502020202020204" pitchFamily="34" charset="0"/>
                <a:cs typeface="Lucida Sans"/>
              </a:rPr>
              <a:t>what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the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transport </a:t>
            </a:r>
            <a:r>
              <a:rPr lang="en-GB" sz="1400" spc="-30" dirty="0">
                <a:latin typeface="Century Gothic" panose="020B0502020202020204" pitchFamily="34" charset="0"/>
                <a:cs typeface="Lucida Sans"/>
              </a:rPr>
              <a:t>is </a:t>
            </a:r>
            <a:r>
              <a:rPr lang="en-GB" sz="1400" spc="10" dirty="0">
                <a:latin typeface="Century Gothic" panose="020B0502020202020204" pitchFamily="34" charset="0"/>
                <a:cs typeface="Lucida Sans"/>
              </a:rPr>
              <a:t>being used  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for</a:t>
            </a:r>
            <a:r>
              <a:rPr lang="en-GB" sz="1400" spc="-20" dirty="0" smtClean="0">
                <a:latin typeface="Century Gothic" panose="020B0502020202020204" pitchFamily="34" charset="0"/>
                <a:cs typeface="Lucida Sans"/>
              </a:rPr>
              <a:t>.</a:t>
            </a:r>
          </a:p>
          <a:p>
            <a:pPr marL="469900" marR="5715" indent="-228600">
              <a:lnSpc>
                <a:spcPct val="99600"/>
              </a:lnSpc>
              <a:spcBef>
                <a:spcPts val="65"/>
              </a:spcBef>
              <a:buFont typeface="Symbol"/>
              <a:buChar char=""/>
              <a:tabLst>
                <a:tab pos="470534" algn="l"/>
              </a:tabLst>
            </a:pPr>
            <a:endParaRPr lang="en-GB" sz="1400" spc="-20" dirty="0">
              <a:latin typeface="Century Gothic" panose="020B0502020202020204" pitchFamily="34" charset="0"/>
              <a:cs typeface="Lucida Sans"/>
            </a:endParaRPr>
          </a:p>
          <a:p>
            <a:pPr marL="12700" marR="148590">
              <a:lnSpc>
                <a:spcPct val="100000"/>
              </a:lnSpc>
            </a:pPr>
            <a:r>
              <a:rPr lang="en-GB" sz="1400" spc="30" dirty="0">
                <a:latin typeface="Century Gothic" panose="020B0502020202020204" pitchFamily="34" charset="0"/>
                <a:cs typeface="Lucida Sans"/>
              </a:rPr>
              <a:t>Find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out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5" dirty="0">
                <a:latin typeface="Century Gothic" panose="020B0502020202020204" pitchFamily="34" charset="0"/>
                <a:cs typeface="Lucida Sans"/>
              </a:rPr>
              <a:t>about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transport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5" dirty="0">
                <a:latin typeface="Century Gothic" panose="020B0502020202020204" pitchFamily="34" charset="0"/>
                <a:cs typeface="Lucida Sans"/>
              </a:rPr>
              <a:t>before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the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0" dirty="0">
                <a:latin typeface="Century Gothic" panose="020B0502020202020204" pitchFamily="34" charset="0"/>
                <a:cs typeface="Lucida Sans"/>
              </a:rPr>
              <a:t>onset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of</a:t>
            </a:r>
            <a:r>
              <a:rPr lang="en-GB" sz="1400" spc="-1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-5" dirty="0">
                <a:latin typeface="Century Gothic" panose="020B0502020202020204" pitchFamily="34" charset="0"/>
                <a:cs typeface="Lucida Sans"/>
              </a:rPr>
              <a:t>industrialisation</a:t>
            </a:r>
            <a:r>
              <a:rPr lang="en-GB" sz="1400" spc="-1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-5" dirty="0">
                <a:latin typeface="Century Gothic" panose="020B0502020202020204" pitchFamily="34" charset="0"/>
                <a:cs typeface="Lucida Sans"/>
              </a:rPr>
              <a:t>using 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books </a:t>
            </a:r>
            <a:r>
              <a:rPr lang="en-GB" sz="1400" spc="10" dirty="0">
                <a:latin typeface="Century Gothic" panose="020B0502020202020204" pitchFamily="34" charset="0"/>
                <a:cs typeface="Lucida Sans"/>
              </a:rPr>
              <a:t>or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the</a:t>
            </a:r>
            <a:r>
              <a:rPr lang="en-GB" sz="1400" spc="-14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-5" dirty="0">
                <a:latin typeface="Century Gothic" panose="020B0502020202020204" pitchFamily="34" charset="0"/>
                <a:cs typeface="Lucida Sans"/>
              </a:rPr>
              <a:t>internet.</a:t>
            </a:r>
            <a:endParaRPr lang="en-GB" sz="1400" dirty="0">
              <a:latin typeface="Century Gothic" panose="020B0502020202020204" pitchFamily="34" charset="0"/>
              <a:cs typeface="Lucida Sans"/>
            </a:endParaRPr>
          </a:p>
          <a:p>
            <a:pPr marL="469900" indent="-228600">
              <a:lnSpc>
                <a:spcPct val="100000"/>
              </a:lnSpc>
              <a:spcBef>
                <a:spcPts val="60"/>
              </a:spcBef>
              <a:buFont typeface="Symbol"/>
              <a:buChar char=""/>
              <a:tabLst>
                <a:tab pos="470534" algn="l"/>
              </a:tabLst>
            </a:pPr>
            <a:r>
              <a:rPr lang="en-GB" sz="1400" spc="55" dirty="0">
                <a:latin typeface="Century Gothic" panose="020B0502020202020204" pitchFamily="34" charset="0"/>
                <a:cs typeface="Lucida Sans"/>
              </a:rPr>
              <a:t>How</a:t>
            </a:r>
            <a:r>
              <a:rPr lang="en-GB" sz="1400" spc="-3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0" dirty="0">
                <a:latin typeface="Century Gothic" panose="020B0502020202020204" pitchFamily="34" charset="0"/>
                <a:cs typeface="Lucida Sans"/>
              </a:rPr>
              <a:t>did</a:t>
            </a:r>
            <a:r>
              <a:rPr lang="en-GB" sz="1400" spc="-3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5" dirty="0">
                <a:latin typeface="Century Gothic" panose="020B0502020202020204" pitchFamily="34" charset="0"/>
                <a:cs typeface="Lucida Sans"/>
              </a:rPr>
              <a:t>people</a:t>
            </a:r>
            <a:r>
              <a:rPr lang="en-GB" sz="1400" spc="-3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and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30" dirty="0">
                <a:latin typeface="Century Gothic" panose="020B0502020202020204" pitchFamily="34" charset="0"/>
                <a:cs typeface="Lucida Sans"/>
              </a:rPr>
              <a:t>produce</a:t>
            </a:r>
            <a:r>
              <a:rPr lang="en-GB" sz="1400" spc="-3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35" dirty="0">
                <a:latin typeface="Century Gothic" panose="020B0502020202020204" pitchFamily="34" charset="0"/>
                <a:cs typeface="Lucida Sans"/>
              </a:rPr>
              <a:t>get</a:t>
            </a:r>
            <a:r>
              <a:rPr lang="en-GB" sz="1400" spc="-3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30" dirty="0">
                <a:latin typeface="Century Gothic" panose="020B0502020202020204" pitchFamily="34" charset="0"/>
                <a:cs typeface="Lucida Sans"/>
              </a:rPr>
              <a:t>around?</a:t>
            </a:r>
            <a:endParaRPr lang="en-GB" sz="1400" dirty="0">
              <a:latin typeface="Century Gothic" panose="020B0502020202020204" pitchFamily="34" charset="0"/>
              <a:cs typeface="Lucida Sans"/>
            </a:endParaRPr>
          </a:p>
          <a:p>
            <a:pPr marL="469900" indent="-228600">
              <a:lnSpc>
                <a:spcPct val="100000"/>
              </a:lnSpc>
              <a:spcBef>
                <a:spcPts val="60"/>
              </a:spcBef>
              <a:buFont typeface="Symbol"/>
              <a:buChar char=""/>
              <a:tabLst>
                <a:tab pos="470534" algn="l"/>
              </a:tabLst>
            </a:pPr>
            <a:r>
              <a:rPr lang="en-GB" sz="1400" spc="55" dirty="0">
                <a:latin typeface="Century Gothic" panose="020B0502020202020204" pitchFamily="34" charset="0"/>
                <a:cs typeface="Lucida Sans"/>
              </a:rPr>
              <a:t>How </a:t>
            </a:r>
            <a:r>
              <a:rPr lang="en-GB" sz="1400" spc="5" dirty="0">
                <a:latin typeface="Century Gothic" panose="020B0502020202020204" pitchFamily="34" charset="0"/>
                <a:cs typeface="Lucida Sans"/>
              </a:rPr>
              <a:t>far </a:t>
            </a:r>
            <a:r>
              <a:rPr lang="en-GB" sz="1400" spc="10" dirty="0">
                <a:latin typeface="Century Gothic" panose="020B0502020202020204" pitchFamily="34" charset="0"/>
                <a:cs typeface="Lucida Sans"/>
              </a:rPr>
              <a:t>did </a:t>
            </a:r>
            <a:r>
              <a:rPr lang="en-GB" sz="1400" spc="35" dirty="0">
                <a:latin typeface="Century Gothic" panose="020B0502020202020204" pitchFamily="34" charset="0"/>
                <a:cs typeface="Lucida Sans"/>
              </a:rPr>
              <a:t>they</a:t>
            </a:r>
            <a:r>
              <a:rPr lang="en-GB" sz="1400" spc="-18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35" dirty="0">
                <a:latin typeface="Century Gothic" panose="020B0502020202020204" pitchFamily="34" charset="0"/>
                <a:cs typeface="Lucida Sans"/>
              </a:rPr>
              <a:t>travel?</a:t>
            </a:r>
            <a:endParaRPr lang="en-GB" sz="1400" dirty="0">
              <a:latin typeface="Century Gothic" panose="020B0502020202020204" pitchFamily="34" charset="0"/>
              <a:cs typeface="Lucida Sans"/>
            </a:endParaRPr>
          </a:p>
          <a:p>
            <a:pPr marL="469900" indent="-228600">
              <a:lnSpc>
                <a:spcPct val="100000"/>
              </a:lnSpc>
              <a:spcBef>
                <a:spcPts val="45"/>
              </a:spcBef>
              <a:buFont typeface="Symbol"/>
              <a:buChar char=""/>
              <a:tabLst>
                <a:tab pos="470534" algn="l"/>
              </a:tabLst>
            </a:pPr>
            <a:r>
              <a:rPr lang="en-GB" sz="1400" spc="55" dirty="0">
                <a:latin typeface="Century Gothic" panose="020B0502020202020204" pitchFamily="34" charset="0"/>
                <a:cs typeface="Lucida Sans"/>
              </a:rPr>
              <a:t>How </a:t>
            </a:r>
            <a:r>
              <a:rPr lang="en-GB" sz="1400" spc="5" dirty="0">
                <a:latin typeface="Century Gothic" panose="020B0502020202020204" pitchFamily="34" charset="0"/>
                <a:cs typeface="Lucida Sans"/>
              </a:rPr>
              <a:t>long </a:t>
            </a:r>
            <a:r>
              <a:rPr lang="en-GB" sz="1400" spc="10" dirty="0">
                <a:latin typeface="Century Gothic" panose="020B0502020202020204" pitchFamily="34" charset="0"/>
                <a:cs typeface="Lucida Sans"/>
              </a:rPr>
              <a:t>did </a:t>
            </a:r>
            <a:r>
              <a:rPr lang="en-GB" sz="1400" spc="-5" dirty="0">
                <a:latin typeface="Century Gothic" panose="020B0502020202020204" pitchFamily="34" charset="0"/>
                <a:cs typeface="Lucida Sans"/>
              </a:rPr>
              <a:t>it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take </a:t>
            </a:r>
            <a:r>
              <a:rPr lang="en-GB" sz="1400" spc="30" dirty="0">
                <a:latin typeface="Century Gothic" panose="020B0502020202020204" pitchFamily="34" charset="0"/>
                <a:cs typeface="Lucida Sans"/>
              </a:rPr>
              <a:t>to </a:t>
            </a:r>
            <a:r>
              <a:rPr lang="en-GB" sz="1400" spc="35" dirty="0">
                <a:latin typeface="Century Gothic" panose="020B0502020202020204" pitchFamily="34" charset="0"/>
                <a:cs typeface="Lucida Sans"/>
              </a:rPr>
              <a:t>get</a:t>
            </a:r>
            <a:r>
              <a:rPr lang="en-GB" sz="1400" spc="-26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35" dirty="0">
                <a:latin typeface="Century Gothic" panose="020B0502020202020204" pitchFamily="34" charset="0"/>
                <a:cs typeface="Lucida Sans"/>
              </a:rPr>
              <a:t>there?</a:t>
            </a:r>
            <a:endParaRPr lang="en-GB" sz="1400" dirty="0">
              <a:latin typeface="Century Gothic" panose="020B0502020202020204" pitchFamily="34" charset="0"/>
              <a:cs typeface="Lucida Sans"/>
            </a:endParaRPr>
          </a:p>
          <a:p>
            <a:pPr>
              <a:lnSpc>
                <a:spcPct val="100000"/>
              </a:lnSpc>
              <a:spcBef>
                <a:spcPts val="2"/>
              </a:spcBef>
            </a:pPr>
            <a:endParaRPr lang="en-GB" sz="1400" dirty="0">
              <a:latin typeface="Century Gothic" panose="020B0502020202020204" pitchFamily="34" charset="0"/>
              <a:cs typeface="Times New Roman"/>
            </a:endParaRPr>
          </a:p>
          <a:p>
            <a:pPr marL="12700" marR="65405">
              <a:lnSpc>
                <a:spcPct val="100000"/>
              </a:lnSpc>
            </a:pPr>
            <a:r>
              <a:rPr lang="en-GB" sz="1400" spc="10" dirty="0">
                <a:latin typeface="Century Gothic" panose="020B0502020202020204" pitchFamily="34" charset="0"/>
                <a:cs typeface="Lucida Sans"/>
              </a:rPr>
              <a:t>Establish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that </a:t>
            </a:r>
            <a:r>
              <a:rPr lang="en-GB" sz="1400" spc="25" dirty="0">
                <a:latin typeface="Century Gothic" panose="020B0502020202020204" pitchFamily="34" charset="0"/>
                <a:cs typeface="Lucida Sans"/>
              </a:rPr>
              <a:t>because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of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the </a:t>
            </a:r>
            <a:r>
              <a:rPr lang="en-GB" sz="1400" spc="35" dirty="0">
                <a:latin typeface="Century Gothic" panose="020B0502020202020204" pitchFamily="34" charset="0"/>
                <a:cs typeface="Lucida Sans"/>
              </a:rPr>
              <a:t>growth 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in </a:t>
            </a:r>
            <a:r>
              <a:rPr lang="en-GB" sz="1400" spc="5" dirty="0">
                <a:latin typeface="Century Gothic" panose="020B0502020202020204" pitchFamily="34" charset="0"/>
                <a:cs typeface="Lucida Sans"/>
              </a:rPr>
              <a:t>inventions 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in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the Victorian  era that </a:t>
            </a:r>
            <a:r>
              <a:rPr lang="en-GB" sz="1400" spc="10" dirty="0">
                <a:latin typeface="Century Gothic" panose="020B0502020202020204" pitchFamily="34" charset="0"/>
                <a:cs typeface="Lucida Sans"/>
              </a:rPr>
              <a:t>led </a:t>
            </a:r>
            <a:r>
              <a:rPr lang="en-GB" sz="1400" spc="30" dirty="0">
                <a:latin typeface="Century Gothic" panose="020B0502020202020204" pitchFamily="34" charset="0"/>
                <a:cs typeface="Lucida Sans"/>
              </a:rPr>
              <a:t>to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the </a:t>
            </a:r>
            <a:r>
              <a:rPr lang="en-GB" sz="1400" spc="25" dirty="0">
                <a:latin typeface="Century Gothic" panose="020B0502020202020204" pitchFamily="34" charset="0"/>
                <a:cs typeface="Lucida Sans"/>
              </a:rPr>
              <a:t>development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of </a:t>
            </a:r>
            <a:r>
              <a:rPr lang="en-GB" sz="1400" spc="30" dirty="0">
                <a:latin typeface="Century Gothic" panose="020B0502020202020204" pitchFamily="34" charset="0"/>
                <a:cs typeface="Lucida Sans"/>
              </a:rPr>
              <a:t>a vast </a:t>
            </a:r>
            <a:r>
              <a:rPr lang="en-GB" sz="1400" spc="45" dirty="0">
                <a:latin typeface="Century Gothic" panose="020B0502020202020204" pitchFamily="34" charset="0"/>
                <a:cs typeface="Lucida Sans"/>
              </a:rPr>
              <a:t>new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range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of  </a:t>
            </a:r>
            <a:r>
              <a:rPr lang="en-GB" sz="1400" spc="5" dirty="0">
                <a:latin typeface="Century Gothic" panose="020B0502020202020204" pitchFamily="34" charset="0"/>
                <a:cs typeface="Lucida Sans"/>
              </a:rPr>
              <a:t>transportation,</a:t>
            </a:r>
            <a:r>
              <a:rPr lang="en-GB" sz="1400" spc="-1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people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and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30" dirty="0">
                <a:latin typeface="Century Gothic" panose="020B0502020202020204" pitchFamily="34" charset="0"/>
                <a:cs typeface="Lucida Sans"/>
              </a:rPr>
              <a:t>produce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could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5" dirty="0">
                <a:latin typeface="Century Gothic" panose="020B0502020202020204" pitchFamily="34" charset="0"/>
                <a:cs typeface="Lucida Sans"/>
              </a:rPr>
              <a:t>travel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around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the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5" dirty="0">
                <a:latin typeface="Century Gothic" panose="020B0502020202020204" pitchFamily="34" charset="0"/>
                <a:cs typeface="Lucida Sans"/>
              </a:rPr>
              <a:t>country 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with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30" dirty="0">
                <a:latin typeface="Century Gothic" panose="020B0502020202020204" pitchFamily="34" charset="0"/>
                <a:cs typeface="Lucida Sans"/>
              </a:rPr>
              <a:t>a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5" dirty="0">
                <a:latin typeface="Century Gothic" panose="020B0502020202020204" pitchFamily="34" charset="0"/>
                <a:cs typeface="Lucida Sans"/>
              </a:rPr>
              <a:t>speed</a:t>
            </a:r>
            <a:r>
              <a:rPr lang="en-GB" sz="1400" spc="-3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and</a:t>
            </a:r>
            <a:r>
              <a:rPr lang="en-GB" sz="1400" spc="-3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efficiency</a:t>
            </a:r>
            <a:r>
              <a:rPr lang="en-GB" sz="1400" spc="-3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5" dirty="0">
                <a:latin typeface="Century Gothic" panose="020B0502020202020204" pitchFamily="34" charset="0"/>
                <a:cs typeface="Lucida Sans"/>
              </a:rPr>
              <a:t>never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5" dirty="0">
                <a:latin typeface="Century Gothic" panose="020B0502020202020204" pitchFamily="34" charset="0"/>
                <a:cs typeface="Lucida Sans"/>
              </a:rPr>
              <a:t>before</a:t>
            </a:r>
            <a:r>
              <a:rPr lang="en-GB" sz="1400" spc="-3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dirty="0">
                <a:latin typeface="Century Gothic" panose="020B0502020202020204" pitchFamily="34" charset="0"/>
                <a:cs typeface="Lucida Sans"/>
              </a:rPr>
              <a:t>known.</a:t>
            </a:r>
          </a:p>
          <a:p>
            <a:pPr>
              <a:lnSpc>
                <a:spcPct val="100000"/>
              </a:lnSpc>
              <a:spcBef>
                <a:spcPts val="2"/>
              </a:spcBef>
            </a:pPr>
            <a:endParaRPr lang="en-GB" sz="1400" dirty="0">
              <a:latin typeface="Century Gothic" panose="020B0502020202020204" pitchFamily="34" charset="0"/>
              <a:cs typeface="Times New Roman"/>
            </a:endParaRPr>
          </a:p>
          <a:p>
            <a:pPr marL="12700" marR="268605">
              <a:lnSpc>
                <a:spcPct val="100000"/>
              </a:lnSpc>
            </a:pP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These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45" dirty="0">
                <a:latin typeface="Century Gothic" panose="020B0502020202020204" pitchFamily="34" charset="0"/>
                <a:cs typeface="Lucida Sans"/>
              </a:rPr>
              <a:t>new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5" dirty="0">
                <a:latin typeface="Century Gothic" panose="020B0502020202020204" pitchFamily="34" charset="0"/>
                <a:cs typeface="Lucida Sans"/>
              </a:rPr>
              <a:t>forms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of</a:t>
            </a:r>
            <a:r>
              <a:rPr lang="en-GB" sz="1400" spc="-3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5" dirty="0">
                <a:latin typeface="Century Gothic" panose="020B0502020202020204" pitchFamily="34" charset="0"/>
                <a:cs typeface="Lucida Sans"/>
              </a:rPr>
              <a:t>transport,</a:t>
            </a:r>
            <a:r>
              <a:rPr lang="en-GB" sz="1400" spc="-1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0" dirty="0">
                <a:latin typeface="Century Gothic" panose="020B0502020202020204" pitchFamily="34" charset="0"/>
                <a:cs typeface="Lucida Sans"/>
              </a:rPr>
              <a:t>especially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the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5" dirty="0">
                <a:latin typeface="Century Gothic" panose="020B0502020202020204" pitchFamily="34" charset="0"/>
                <a:cs typeface="Lucida Sans"/>
              </a:rPr>
              <a:t>railways,</a:t>
            </a:r>
            <a:r>
              <a:rPr lang="en-GB" sz="1400" spc="-1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had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30" dirty="0">
                <a:latin typeface="Century Gothic" panose="020B0502020202020204" pitchFamily="34" charset="0"/>
                <a:cs typeface="Lucida Sans"/>
              </a:rPr>
              <a:t>a</a:t>
            </a:r>
            <a:r>
              <a:rPr lang="en-GB" sz="1400" spc="-3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huge 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impact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on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Victorian</a:t>
            </a:r>
            <a:r>
              <a:rPr lang="en-GB" sz="1400" spc="-114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0" dirty="0">
                <a:latin typeface="Century Gothic" panose="020B0502020202020204" pitchFamily="34" charset="0"/>
                <a:cs typeface="Lucida Sans"/>
              </a:rPr>
              <a:t>society.</a:t>
            </a:r>
            <a:endParaRPr lang="en-GB" sz="1400" dirty="0">
              <a:latin typeface="Century Gothic" panose="020B0502020202020204" pitchFamily="34" charset="0"/>
              <a:cs typeface="Lucida Sans"/>
            </a:endParaRPr>
          </a:p>
          <a:p>
            <a:pPr>
              <a:lnSpc>
                <a:spcPct val="100000"/>
              </a:lnSpc>
              <a:spcBef>
                <a:spcPts val="2"/>
              </a:spcBef>
            </a:pPr>
            <a:endParaRPr lang="en-GB" sz="1400" dirty="0">
              <a:latin typeface="Century Gothic" panose="020B0502020202020204" pitchFamily="34" charset="0"/>
              <a:cs typeface="Times New Roman"/>
            </a:endParaRPr>
          </a:p>
          <a:p>
            <a:pPr marL="12700" marR="3522979">
              <a:lnSpc>
                <a:spcPts val="1430"/>
              </a:lnSpc>
              <a:spcBef>
                <a:spcPts val="114"/>
              </a:spcBef>
              <a:tabLst>
                <a:tab pos="470534" algn="l"/>
              </a:tabLst>
            </a:pPr>
            <a:endParaRPr lang="en-GB" sz="1400" dirty="0">
              <a:latin typeface="Century Gothic" panose="020B0502020202020204" pitchFamily="34" charset="0"/>
              <a:cs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245273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5333015" y="4407113"/>
            <a:ext cx="4949585" cy="3491117"/>
            <a:chOff x="4559580" y="3999732"/>
            <a:chExt cx="4492060" cy="3168409"/>
          </a:xfrm>
        </p:grpSpPr>
        <p:sp>
          <p:nvSpPr>
            <p:cNvPr id="22" name="TextBox 21"/>
            <p:cNvSpPr txBox="1"/>
            <p:nvPr/>
          </p:nvSpPr>
          <p:spPr>
            <a:xfrm>
              <a:off x="5182301" y="6351572"/>
              <a:ext cx="3596109" cy="28724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 defTabSz="503789">
                <a:defRPr/>
              </a:pPr>
              <a:r>
                <a:rPr lang="en-GB" sz="3085" b="1" kern="0" baseline="30000" dirty="0" err="1">
                  <a:solidFill>
                    <a:srgbClr val="14A19A"/>
                  </a:solidFill>
                  <a:latin typeface="Century Gothic"/>
                  <a:cs typeface="Century Gothic"/>
                </a:rPr>
                <a:t>mylearning.org</a:t>
              </a:r>
              <a:endParaRPr lang="en-GB" sz="3526" b="1" kern="0" baseline="30000" dirty="0">
                <a:solidFill>
                  <a:srgbClr val="14A19A"/>
                </a:solidFill>
                <a:latin typeface="Century Gothic"/>
                <a:cs typeface="Century Gothic"/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4559580" y="3999732"/>
              <a:ext cx="4492060" cy="3168409"/>
              <a:chOff x="181643" y="575007"/>
              <a:chExt cx="9872856" cy="6963675"/>
            </a:xfrm>
          </p:grpSpPr>
          <p:sp>
            <p:nvSpPr>
              <p:cNvPr id="24" name="Hexagon 23"/>
              <p:cNvSpPr/>
              <p:nvPr/>
            </p:nvSpPr>
            <p:spPr>
              <a:xfrm>
                <a:off x="5379163" y="5225602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endParaRPr lang="en-US" sz="1983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5" name="Hexagon 24"/>
              <p:cNvSpPr/>
              <p:nvPr/>
            </p:nvSpPr>
            <p:spPr>
              <a:xfrm>
                <a:off x="6863348" y="4406740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 </a:t>
                </a:r>
              </a:p>
            </p:txBody>
          </p:sp>
          <p:sp>
            <p:nvSpPr>
              <p:cNvPr id="26" name="Hexagon 25"/>
              <p:cNvSpPr/>
              <p:nvPr/>
            </p:nvSpPr>
            <p:spPr>
              <a:xfrm>
                <a:off x="6863348" y="6063546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27" name="Hexagon 26"/>
              <p:cNvSpPr/>
              <p:nvPr/>
            </p:nvSpPr>
            <p:spPr>
              <a:xfrm>
                <a:off x="8333151" y="5225602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endParaRPr lang="en-US" sz="1983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8" name="Hexagon 27"/>
              <p:cNvSpPr/>
              <p:nvPr/>
            </p:nvSpPr>
            <p:spPr>
              <a:xfrm>
                <a:off x="3893316" y="2759368"/>
                <a:ext cx="1711158" cy="1475136"/>
              </a:xfrm>
              <a:prstGeom prst="hexagon">
                <a:avLst/>
              </a:prstGeom>
              <a:noFill/>
              <a:ln w="38100" cap="flat" cmpd="sng" algn="ctr">
                <a:solidFill>
                  <a:srgbClr val="49C5B1">
                    <a:alpha val="1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endParaRPr lang="en-US" sz="1983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9" name="Hexagon 28"/>
              <p:cNvSpPr/>
              <p:nvPr/>
            </p:nvSpPr>
            <p:spPr>
              <a:xfrm>
                <a:off x="6863348" y="2765687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endParaRPr lang="en-US" sz="1983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0" name="Hexagon 29"/>
              <p:cNvSpPr/>
              <p:nvPr/>
            </p:nvSpPr>
            <p:spPr>
              <a:xfrm>
                <a:off x="8343341" y="3581584"/>
                <a:ext cx="1711158" cy="1475136"/>
              </a:xfrm>
              <a:prstGeom prst="hexagon">
                <a:avLst/>
              </a:prstGeom>
              <a:noFill/>
              <a:ln w="38100" cap="flat" cmpd="sng" algn="ctr">
                <a:solidFill>
                  <a:srgbClr val="49C5B1">
                    <a:alpha val="2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 </a:t>
                </a:r>
              </a:p>
            </p:txBody>
          </p:sp>
          <p:sp>
            <p:nvSpPr>
              <p:cNvPr id="31" name="Hexagon 30"/>
              <p:cNvSpPr/>
              <p:nvPr/>
            </p:nvSpPr>
            <p:spPr>
              <a:xfrm>
                <a:off x="7076591" y="1360977"/>
                <a:ext cx="1291389" cy="1113266"/>
              </a:xfrm>
              <a:prstGeom prst="hexagon">
                <a:avLst/>
              </a:prstGeom>
              <a:noFill/>
              <a:ln w="38100" cap="flat" cmpd="sng" algn="ctr">
                <a:solidFill>
                  <a:srgbClr val="49C5B1">
                    <a:alpha val="2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32" name="Hexagon 31"/>
              <p:cNvSpPr/>
              <p:nvPr/>
            </p:nvSpPr>
            <p:spPr>
              <a:xfrm>
                <a:off x="8147782" y="575007"/>
                <a:ext cx="911725" cy="785970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33" name="Hexagon 32"/>
              <p:cNvSpPr/>
              <p:nvPr/>
            </p:nvSpPr>
            <p:spPr>
              <a:xfrm>
                <a:off x="4220151" y="4679154"/>
                <a:ext cx="1291389" cy="1113266"/>
              </a:xfrm>
              <a:prstGeom prst="hexagon">
                <a:avLst/>
              </a:prstGeom>
              <a:solidFill>
                <a:srgbClr val="49C5B1">
                  <a:alpha val="1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34" name="Hexagon 33"/>
              <p:cNvSpPr/>
              <p:nvPr/>
            </p:nvSpPr>
            <p:spPr>
              <a:xfrm>
                <a:off x="788737" y="1834248"/>
                <a:ext cx="607094" cy="523357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35" name="Hexagon 34"/>
              <p:cNvSpPr/>
              <p:nvPr/>
            </p:nvSpPr>
            <p:spPr>
              <a:xfrm>
                <a:off x="2981591" y="4439632"/>
                <a:ext cx="911725" cy="785970"/>
              </a:xfrm>
              <a:prstGeom prst="hexagon">
                <a:avLst/>
              </a:prstGeom>
              <a:solidFill>
                <a:srgbClr val="49C5B1">
                  <a:alpha val="1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36" name="Hexagon 35" hidden="1"/>
              <p:cNvSpPr/>
              <p:nvPr/>
            </p:nvSpPr>
            <p:spPr>
              <a:xfrm>
                <a:off x="5638799" y="2166352"/>
                <a:ext cx="1291389" cy="1113266"/>
              </a:xfrm>
              <a:prstGeom prst="hexagon">
                <a:avLst/>
              </a:prstGeom>
              <a:solidFill>
                <a:srgbClr val="49C5B1">
                  <a:alpha val="1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37" name="Hexagon 36" hidden="1"/>
              <p:cNvSpPr/>
              <p:nvPr/>
            </p:nvSpPr>
            <p:spPr>
              <a:xfrm>
                <a:off x="4837117" y="612926"/>
                <a:ext cx="607094" cy="523357"/>
              </a:xfrm>
              <a:prstGeom prst="hexagon">
                <a:avLst/>
              </a:prstGeom>
              <a:noFill/>
              <a:ln w="38100" cap="flat" cmpd="sng" algn="ctr">
                <a:solidFill>
                  <a:srgbClr val="49C5B1">
                    <a:alpha val="2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38" name="Hexagon 37"/>
              <p:cNvSpPr/>
              <p:nvPr/>
            </p:nvSpPr>
            <p:spPr>
              <a:xfrm>
                <a:off x="181643" y="5185641"/>
                <a:ext cx="607094" cy="523357"/>
              </a:xfrm>
              <a:prstGeom prst="hexagon">
                <a:avLst/>
              </a:prstGeom>
              <a:noFill/>
              <a:ln w="38100" cap="flat" cmpd="sng" algn="ctr">
                <a:solidFill>
                  <a:srgbClr val="49C5B1">
                    <a:alpha val="2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</p:grpSp>
      </p:grpSp>
      <p:sp>
        <p:nvSpPr>
          <p:cNvPr id="39" name="TextBox 38"/>
          <p:cNvSpPr txBox="1"/>
          <p:nvPr/>
        </p:nvSpPr>
        <p:spPr>
          <a:xfrm>
            <a:off x="247029" y="1520532"/>
            <a:ext cx="9757841" cy="6255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GB" sz="1400" u="sng" spc="25" dirty="0">
                <a:latin typeface="Century Gothic" panose="020B0502020202020204" pitchFamily="34" charset="0"/>
                <a:cs typeface="Lucida Sans"/>
              </a:rPr>
              <a:t>Discuss</a:t>
            </a:r>
            <a:r>
              <a:rPr lang="en-GB" sz="1400" u="sng" spc="-1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u="sng" spc="5" dirty="0">
                <a:latin typeface="Century Gothic" panose="020B0502020202020204" pitchFamily="34" charset="0"/>
                <a:cs typeface="Lucida Sans"/>
              </a:rPr>
              <a:t>It:</a:t>
            </a:r>
            <a:endParaRPr lang="en-GB" sz="1400" dirty="0">
              <a:latin typeface="Century Gothic" panose="020B0502020202020204" pitchFamily="34" charset="0"/>
              <a:cs typeface="Lucida Sans"/>
            </a:endParaRPr>
          </a:p>
          <a:p>
            <a:pPr marL="12700" marR="69215">
              <a:lnSpc>
                <a:spcPct val="100000"/>
              </a:lnSpc>
            </a:pPr>
            <a:r>
              <a:rPr lang="en-GB" sz="1400" spc="25" dirty="0">
                <a:latin typeface="Century Gothic" panose="020B0502020202020204" pitchFamily="34" charset="0"/>
                <a:cs typeface="Lucida Sans"/>
              </a:rPr>
              <a:t>Cut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up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the statement cards </a:t>
            </a:r>
            <a:r>
              <a:rPr lang="en-GB" sz="1400" spc="55" dirty="0">
                <a:latin typeface="Century Gothic" panose="020B0502020202020204" pitchFamily="34" charset="0"/>
                <a:cs typeface="Lucida Sans"/>
              </a:rPr>
              <a:t>(resource </a:t>
            </a:r>
            <a:r>
              <a:rPr lang="en-GB" sz="1400" spc="60" dirty="0" smtClean="0">
                <a:latin typeface="Century Gothic" panose="020B0502020202020204" pitchFamily="34" charset="0"/>
                <a:cs typeface="Lucida Sans"/>
              </a:rPr>
              <a:t>2, slide 11)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and put them 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in </a:t>
            </a:r>
            <a:r>
              <a:rPr lang="en-GB" sz="1400" spc="30" dirty="0">
                <a:latin typeface="Century Gothic" panose="020B0502020202020204" pitchFamily="34" charset="0"/>
                <a:cs typeface="Lucida Sans"/>
              </a:rPr>
              <a:t>a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hat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or  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box.</a:t>
            </a:r>
            <a:r>
              <a:rPr lang="en-GB" sz="1400" spc="-1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50" dirty="0">
                <a:latin typeface="Century Gothic" panose="020B0502020202020204" pitchFamily="34" charset="0"/>
                <a:cs typeface="Lucida Sans"/>
              </a:rPr>
              <a:t>As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30" dirty="0">
                <a:latin typeface="Century Gothic" panose="020B0502020202020204" pitchFamily="34" charset="0"/>
                <a:cs typeface="Lucida Sans"/>
              </a:rPr>
              <a:t>a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-10" dirty="0">
                <a:latin typeface="Century Gothic" panose="020B0502020202020204" pitchFamily="34" charset="0"/>
                <a:cs typeface="Lucida Sans"/>
              </a:rPr>
              <a:t>class,</a:t>
            </a:r>
            <a:r>
              <a:rPr lang="en-GB" sz="1400" spc="-15" dirty="0">
                <a:latin typeface="Century Gothic" panose="020B0502020202020204" pitchFamily="34" charset="0"/>
                <a:cs typeface="Lucida Sans"/>
              </a:rPr>
              <a:t> pull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out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one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30" dirty="0">
                <a:latin typeface="Century Gothic" panose="020B0502020202020204" pitchFamily="34" charset="0"/>
                <a:cs typeface="Lucida Sans"/>
              </a:rPr>
              <a:t>at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30" dirty="0">
                <a:latin typeface="Century Gothic" panose="020B0502020202020204" pitchFamily="34" charset="0"/>
                <a:cs typeface="Lucida Sans"/>
              </a:rPr>
              <a:t>a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0" dirty="0">
                <a:latin typeface="Century Gothic" panose="020B0502020202020204" pitchFamily="34" charset="0"/>
                <a:cs typeface="Lucida Sans"/>
              </a:rPr>
              <a:t>time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and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dirty="0">
                <a:latin typeface="Century Gothic" panose="020B0502020202020204" pitchFamily="34" charset="0"/>
                <a:cs typeface="Lucida Sans"/>
              </a:rPr>
              <a:t>discuss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-5" dirty="0">
                <a:latin typeface="Century Gothic" panose="020B0502020202020204" pitchFamily="34" charset="0"/>
                <a:cs typeface="Lucida Sans"/>
              </a:rPr>
              <a:t>it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55" dirty="0">
                <a:latin typeface="Century Gothic" panose="020B0502020202020204" pitchFamily="34" charset="0"/>
                <a:cs typeface="Lucida Sans"/>
              </a:rPr>
              <a:t>(maybe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5" dirty="0">
                <a:latin typeface="Century Gothic" panose="020B0502020202020204" pitchFamily="34" charset="0"/>
                <a:cs typeface="Lucida Sans"/>
              </a:rPr>
              <a:t>choose  </a:t>
            </a:r>
            <a:r>
              <a:rPr lang="en-GB" sz="1400" spc="-15" dirty="0">
                <a:latin typeface="Century Gothic" panose="020B0502020202020204" pitchFamily="34" charset="0"/>
                <a:cs typeface="Lucida Sans"/>
              </a:rPr>
              <a:t>just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three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or </a:t>
            </a:r>
            <a:r>
              <a:rPr lang="en-GB" sz="1400" dirty="0">
                <a:latin typeface="Century Gothic" panose="020B0502020202020204" pitchFamily="34" charset="0"/>
                <a:cs typeface="Lucida Sans"/>
              </a:rPr>
              <a:t>four </a:t>
            </a:r>
            <a:r>
              <a:rPr lang="en-GB" sz="1400" spc="30" dirty="0">
                <a:latin typeface="Century Gothic" panose="020B0502020202020204" pitchFamily="34" charset="0"/>
                <a:cs typeface="Lucida Sans"/>
              </a:rPr>
              <a:t>to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focus on). </a:t>
            </a:r>
            <a:r>
              <a:rPr lang="en-GB" sz="1400" spc="35" dirty="0">
                <a:latin typeface="Century Gothic" panose="020B0502020202020204" pitchFamily="34" charset="0"/>
                <a:cs typeface="Lucida Sans"/>
              </a:rPr>
              <a:t>Encourage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the </a:t>
            </a:r>
            <a:r>
              <a:rPr lang="en-GB" sz="1400" spc="5" dirty="0">
                <a:latin typeface="Century Gothic" panose="020B0502020202020204" pitchFamily="34" charset="0"/>
                <a:cs typeface="Lucida Sans"/>
              </a:rPr>
              <a:t>children </a:t>
            </a:r>
            <a:r>
              <a:rPr lang="en-GB" sz="1400" spc="30" dirty="0">
                <a:latin typeface="Century Gothic" panose="020B0502020202020204" pitchFamily="34" charset="0"/>
                <a:cs typeface="Lucida Sans"/>
              </a:rPr>
              <a:t>to </a:t>
            </a:r>
            <a:r>
              <a:rPr lang="en-GB" sz="1400" spc="5" dirty="0">
                <a:latin typeface="Century Gothic" panose="020B0502020202020204" pitchFamily="34" charset="0"/>
                <a:cs typeface="Lucida Sans"/>
              </a:rPr>
              <a:t>imagine 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themselves 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in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the </a:t>
            </a:r>
            <a:r>
              <a:rPr lang="en-GB" sz="1400" spc="-10" dirty="0">
                <a:latin typeface="Century Gothic" panose="020B0502020202020204" pitchFamily="34" charset="0"/>
                <a:cs typeface="Lucida Sans"/>
              </a:rPr>
              <a:t>situation, thinking </a:t>
            </a:r>
            <a:r>
              <a:rPr lang="en-GB" sz="1400" spc="25" dirty="0">
                <a:latin typeface="Century Gothic" panose="020B0502020202020204" pitchFamily="34" charset="0"/>
                <a:cs typeface="Lucida Sans"/>
              </a:rPr>
              <a:t>about </a:t>
            </a:r>
            <a:r>
              <a:rPr lang="en-GB" sz="1400" spc="40" dirty="0">
                <a:latin typeface="Century Gothic" panose="020B0502020202020204" pitchFamily="34" charset="0"/>
                <a:cs typeface="Lucida Sans"/>
              </a:rPr>
              <a:t>what </a:t>
            </a:r>
            <a:r>
              <a:rPr lang="en-GB" sz="1400" spc="35" dirty="0">
                <a:latin typeface="Century Gothic" panose="020B0502020202020204" pitchFamily="34" charset="0"/>
                <a:cs typeface="Lucida Sans"/>
              </a:rPr>
              <a:t>they </a:t>
            </a:r>
            <a:r>
              <a:rPr lang="en-GB" sz="1400" spc="30" dirty="0">
                <a:latin typeface="Century Gothic" panose="020B0502020202020204" pitchFamily="34" charset="0"/>
                <a:cs typeface="Lucida Sans"/>
              </a:rPr>
              <a:t>know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about  </a:t>
            </a:r>
            <a:r>
              <a:rPr lang="en-GB" sz="1400" spc="40" dirty="0">
                <a:latin typeface="Century Gothic" panose="020B0502020202020204" pitchFamily="34" charset="0"/>
                <a:cs typeface="Lucida Sans"/>
              </a:rPr>
              <a:t>what </a:t>
            </a:r>
            <a:r>
              <a:rPr lang="en-GB" sz="1400" spc="-15" dirty="0">
                <a:latin typeface="Century Gothic" panose="020B0502020202020204" pitchFamily="34" charset="0"/>
                <a:cs typeface="Lucida Sans"/>
              </a:rPr>
              <a:t>life </a:t>
            </a:r>
            <a:r>
              <a:rPr lang="en-GB" sz="1400" spc="40" dirty="0">
                <a:latin typeface="Century Gothic" panose="020B0502020202020204" pitchFamily="34" charset="0"/>
                <a:cs typeface="Lucida Sans"/>
              </a:rPr>
              <a:t>was 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like </a:t>
            </a:r>
            <a:r>
              <a:rPr lang="en-GB" sz="1400" spc="25" dirty="0">
                <a:latin typeface="Century Gothic" panose="020B0502020202020204" pitchFamily="34" charset="0"/>
                <a:cs typeface="Lucida Sans"/>
              </a:rPr>
              <a:t>before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the </a:t>
            </a:r>
            <a:r>
              <a:rPr lang="en-GB" sz="1400" spc="30" dirty="0">
                <a:latin typeface="Century Gothic" panose="020B0502020202020204" pitchFamily="34" charset="0"/>
                <a:cs typeface="Lucida Sans"/>
              </a:rPr>
              <a:t>growth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of </a:t>
            </a:r>
            <a:r>
              <a:rPr lang="en-GB" sz="1400" spc="-5" dirty="0">
                <a:latin typeface="Century Gothic" panose="020B0502020202020204" pitchFamily="34" charset="0"/>
                <a:cs typeface="Lucida Sans"/>
              </a:rPr>
              <a:t>industrialised</a:t>
            </a:r>
            <a:r>
              <a:rPr lang="en-GB" sz="1400" spc="-24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5" dirty="0">
                <a:latin typeface="Century Gothic" panose="020B0502020202020204" pitchFamily="34" charset="0"/>
                <a:cs typeface="Lucida Sans"/>
              </a:rPr>
              <a:t>transportation, 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and the impact the </a:t>
            </a:r>
            <a:r>
              <a:rPr lang="en-GB" sz="1400" spc="-15" dirty="0">
                <a:latin typeface="Century Gothic" panose="020B0502020202020204" pitchFamily="34" charset="0"/>
                <a:cs typeface="Lucida Sans"/>
              </a:rPr>
              <a:t>trains, </a:t>
            </a:r>
            <a:r>
              <a:rPr lang="en-GB" sz="1400" spc="10" dirty="0">
                <a:latin typeface="Century Gothic" panose="020B0502020202020204" pitchFamily="34" charset="0"/>
                <a:cs typeface="Lucida Sans"/>
              </a:rPr>
              <a:t>trams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and boats </a:t>
            </a:r>
            <a:r>
              <a:rPr lang="en-GB" sz="1400" spc="25" dirty="0">
                <a:latin typeface="Century Gothic" panose="020B0502020202020204" pitchFamily="34" charset="0"/>
                <a:cs typeface="Lucida Sans"/>
              </a:rPr>
              <a:t>would </a:t>
            </a:r>
            <a:r>
              <a:rPr lang="en-GB" sz="1400" spc="35" dirty="0">
                <a:latin typeface="Century Gothic" panose="020B0502020202020204" pitchFamily="34" charset="0"/>
                <a:cs typeface="Lucida Sans"/>
              </a:rPr>
              <a:t>have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had </a:t>
            </a:r>
            <a:r>
              <a:rPr lang="en-GB" sz="1400" spc="10" dirty="0">
                <a:latin typeface="Century Gothic" panose="020B0502020202020204" pitchFamily="34" charset="0"/>
                <a:cs typeface="Lucida Sans"/>
              </a:rPr>
              <a:t>on </a:t>
            </a:r>
            <a:r>
              <a:rPr lang="en-GB" sz="1400" dirty="0">
                <a:latin typeface="Century Gothic" panose="020B0502020202020204" pitchFamily="34" charset="0"/>
                <a:cs typeface="Lucida Sans"/>
              </a:rPr>
              <a:t>their  </a:t>
            </a:r>
            <a:r>
              <a:rPr lang="en-GB" sz="1400" spc="-15" dirty="0">
                <a:latin typeface="Century Gothic" panose="020B0502020202020204" pitchFamily="34" charset="0"/>
                <a:cs typeface="Lucida Sans"/>
              </a:rPr>
              <a:t>lives.</a:t>
            </a:r>
            <a:endParaRPr lang="en-GB" sz="1400" dirty="0">
              <a:latin typeface="Century Gothic" panose="020B0502020202020204" pitchFamily="34" charset="0"/>
              <a:cs typeface="Lucida Sans"/>
            </a:endParaRPr>
          </a:p>
          <a:p>
            <a:pPr>
              <a:lnSpc>
                <a:spcPct val="100000"/>
              </a:lnSpc>
              <a:spcBef>
                <a:spcPts val="2"/>
              </a:spcBef>
            </a:pPr>
            <a:endParaRPr lang="en-GB" sz="1400" dirty="0">
              <a:latin typeface="Century Gothic" panose="020B0502020202020204" pitchFamily="34" charset="0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lang="en-GB" sz="1400" spc="55" dirty="0">
                <a:latin typeface="Century Gothic" panose="020B0502020202020204" pitchFamily="34" charset="0"/>
                <a:cs typeface="Lucida Sans"/>
              </a:rPr>
              <a:t>How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35" dirty="0">
                <a:latin typeface="Century Gothic" panose="020B0502020202020204" pitchFamily="34" charset="0"/>
                <a:cs typeface="Lucida Sans"/>
              </a:rPr>
              <a:t>do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35" dirty="0">
                <a:latin typeface="Century Gothic" panose="020B0502020202020204" pitchFamily="34" charset="0"/>
                <a:cs typeface="Lucida Sans"/>
              </a:rPr>
              <a:t>they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-10" dirty="0">
                <a:latin typeface="Century Gothic" panose="020B0502020202020204" pitchFamily="34" charset="0"/>
                <a:cs typeface="Lucida Sans"/>
              </a:rPr>
              <a:t>think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people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5" dirty="0">
                <a:latin typeface="Century Gothic" panose="020B0502020202020204" pitchFamily="34" charset="0"/>
                <a:cs typeface="Lucida Sans"/>
              </a:rPr>
              <a:t>felt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5" dirty="0">
                <a:latin typeface="Century Gothic" panose="020B0502020202020204" pitchFamily="34" charset="0"/>
                <a:cs typeface="Lucida Sans"/>
              </a:rPr>
              <a:t>about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these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35" dirty="0">
                <a:latin typeface="Century Gothic" panose="020B0502020202020204" pitchFamily="34" charset="0"/>
                <a:cs typeface="Lucida Sans"/>
              </a:rPr>
              <a:t>changes</a:t>
            </a:r>
            <a:r>
              <a:rPr lang="en-GB" sz="1400" spc="35" dirty="0" smtClean="0">
                <a:latin typeface="Century Gothic" panose="020B0502020202020204" pitchFamily="34" charset="0"/>
                <a:cs typeface="Lucida Sans"/>
              </a:rPr>
              <a:t>?</a:t>
            </a:r>
          </a:p>
          <a:p>
            <a:pPr marL="12700">
              <a:lnSpc>
                <a:spcPct val="100000"/>
              </a:lnSpc>
            </a:pPr>
            <a:endParaRPr lang="en-GB" sz="1400" spc="35" dirty="0">
              <a:latin typeface="Century Gothic" panose="020B0502020202020204" pitchFamily="34" charset="0"/>
              <a:cs typeface="Lucida Sans"/>
            </a:endParaRPr>
          </a:p>
          <a:p>
            <a:pPr marL="12700">
              <a:lnSpc>
                <a:spcPct val="100000"/>
              </a:lnSpc>
            </a:pPr>
            <a:r>
              <a:rPr lang="en-GB" sz="1400" u="sng" spc="40" dirty="0">
                <a:latin typeface="Century Gothic" panose="020B0502020202020204" pitchFamily="34" charset="0"/>
                <a:cs typeface="Lucida Sans"/>
              </a:rPr>
              <a:t>Take </a:t>
            </a:r>
            <a:r>
              <a:rPr lang="en-GB" sz="1400" u="sng" spc="15" dirty="0">
                <a:latin typeface="Century Gothic" panose="020B0502020202020204" pitchFamily="34" charset="0"/>
                <a:cs typeface="Lucida Sans"/>
              </a:rPr>
              <a:t>it</a:t>
            </a:r>
            <a:r>
              <a:rPr lang="en-GB" sz="1400" u="sng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u="sng" spc="35" dirty="0">
                <a:latin typeface="Century Gothic" panose="020B0502020202020204" pitchFamily="34" charset="0"/>
                <a:cs typeface="Lucida Sans"/>
              </a:rPr>
              <a:t>Further:</a:t>
            </a:r>
            <a:endParaRPr lang="en-GB" sz="1400" dirty="0">
              <a:latin typeface="Century Gothic" panose="020B0502020202020204" pitchFamily="34" charset="0"/>
              <a:cs typeface="Lucida Sans"/>
            </a:endParaRPr>
          </a:p>
          <a:p>
            <a:pPr marL="12700" marR="388620">
              <a:lnSpc>
                <a:spcPct val="100000"/>
              </a:lnSpc>
            </a:pPr>
            <a:r>
              <a:rPr lang="en-GB" sz="1400" spc="35" dirty="0">
                <a:latin typeface="Century Gothic" panose="020B0502020202020204" pitchFamily="34" charset="0"/>
                <a:cs typeface="Lucida Sans"/>
              </a:rPr>
              <a:t>After </a:t>
            </a:r>
            <a:r>
              <a:rPr lang="en-GB" sz="1400" dirty="0">
                <a:latin typeface="Century Gothic" panose="020B0502020202020204" pitchFamily="34" charset="0"/>
                <a:cs typeface="Lucida Sans"/>
              </a:rPr>
              <a:t>discussing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the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statements </a:t>
            </a:r>
            <a:r>
              <a:rPr lang="en-GB" sz="1400" spc="25" dirty="0">
                <a:latin typeface="Century Gothic" panose="020B0502020202020204" pitchFamily="34" charset="0"/>
                <a:cs typeface="Lucida Sans"/>
              </a:rPr>
              <a:t>write </a:t>
            </a:r>
            <a:r>
              <a:rPr lang="en-GB" sz="1400" spc="30" dirty="0">
                <a:latin typeface="Century Gothic" panose="020B0502020202020204" pitchFamily="34" charset="0"/>
                <a:cs typeface="Lucida Sans"/>
              </a:rPr>
              <a:t>a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letter </a:t>
            </a:r>
            <a:r>
              <a:rPr lang="en-GB" sz="1400" spc="30" dirty="0">
                <a:latin typeface="Century Gothic" panose="020B0502020202020204" pitchFamily="34" charset="0"/>
                <a:cs typeface="Lucida Sans"/>
              </a:rPr>
              <a:t>to a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Victorian  </a:t>
            </a:r>
            <a:r>
              <a:rPr lang="en-GB" sz="1400" spc="25" dirty="0">
                <a:latin typeface="Century Gothic" panose="020B0502020202020204" pitchFamily="34" charset="0"/>
                <a:cs typeface="Lucida Sans"/>
              </a:rPr>
              <a:t>newspaper </a:t>
            </a:r>
            <a:r>
              <a:rPr lang="en-GB" sz="1400" spc="-5" dirty="0">
                <a:latin typeface="Century Gothic" panose="020B0502020202020204" pitchFamily="34" charset="0"/>
                <a:cs typeface="Lucida Sans"/>
              </a:rPr>
              <a:t>explaining </a:t>
            </a:r>
            <a:r>
              <a:rPr lang="en-GB" sz="1400" spc="60" dirty="0">
                <a:latin typeface="Century Gothic" panose="020B0502020202020204" pitchFamily="34" charset="0"/>
                <a:cs typeface="Lucida Sans"/>
              </a:rPr>
              <a:t>why</a:t>
            </a:r>
            <a:r>
              <a:rPr lang="en-GB" sz="1400" spc="-24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35" dirty="0">
                <a:latin typeface="Century Gothic" panose="020B0502020202020204" pitchFamily="34" charset="0"/>
                <a:cs typeface="Lucida Sans"/>
              </a:rPr>
              <a:t>you 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like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or </a:t>
            </a:r>
            <a:r>
              <a:rPr lang="en-GB" sz="1400" spc="-15" dirty="0">
                <a:latin typeface="Century Gothic" panose="020B0502020202020204" pitchFamily="34" charset="0"/>
                <a:cs typeface="Lucida Sans"/>
              </a:rPr>
              <a:t>dislike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the </a:t>
            </a:r>
            <a:r>
              <a:rPr lang="en-GB" sz="1400" spc="45" dirty="0">
                <a:latin typeface="Century Gothic" panose="020B0502020202020204" pitchFamily="34" charset="0"/>
                <a:cs typeface="Lucida Sans"/>
              </a:rPr>
              <a:t>new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modes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of  </a:t>
            </a:r>
            <a:r>
              <a:rPr lang="en-GB" sz="1400" spc="5" dirty="0">
                <a:latin typeface="Century Gothic" panose="020B0502020202020204" pitchFamily="34" charset="0"/>
                <a:cs typeface="Lucida Sans"/>
              </a:rPr>
              <a:t>transport.</a:t>
            </a:r>
            <a:endParaRPr lang="en-GB" sz="1400" dirty="0">
              <a:latin typeface="Century Gothic" panose="020B0502020202020204" pitchFamily="34" charset="0"/>
              <a:cs typeface="Lucida Sans"/>
            </a:endParaRPr>
          </a:p>
          <a:p>
            <a:pPr>
              <a:lnSpc>
                <a:spcPct val="100000"/>
              </a:lnSpc>
              <a:spcBef>
                <a:spcPts val="2"/>
              </a:spcBef>
            </a:pPr>
            <a:endParaRPr lang="en-GB" sz="1400" dirty="0">
              <a:latin typeface="Century Gothic" panose="020B0502020202020204" pitchFamily="34" charset="0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The transport 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in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documents </a:t>
            </a:r>
            <a:r>
              <a:rPr lang="en-GB" sz="1400" spc="-75" dirty="0">
                <a:latin typeface="Century Gothic" panose="020B0502020202020204" pitchFamily="34" charset="0"/>
                <a:cs typeface="Lucida Sans"/>
              </a:rPr>
              <a:t>1-9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are </a:t>
            </a:r>
            <a:r>
              <a:rPr lang="en-GB" sz="1400" spc="10" dirty="0">
                <a:latin typeface="Century Gothic" panose="020B0502020202020204" pitchFamily="34" charset="0"/>
                <a:cs typeface="Lucida Sans"/>
              </a:rPr>
              <a:t>being used </a:t>
            </a:r>
            <a:r>
              <a:rPr lang="en-GB" sz="1400" spc="30" dirty="0">
                <a:latin typeface="Century Gothic" panose="020B0502020202020204" pitchFamily="34" charset="0"/>
                <a:cs typeface="Lucida Sans"/>
              </a:rPr>
              <a:t>to </a:t>
            </a:r>
            <a:r>
              <a:rPr lang="en-GB" sz="1400" spc="15" dirty="0" smtClean="0">
                <a:latin typeface="Century Gothic" panose="020B0502020202020204" pitchFamily="34" charset="0"/>
                <a:cs typeface="Lucida Sans"/>
              </a:rPr>
              <a:t>transport </a:t>
            </a:r>
            <a:r>
              <a:rPr lang="en-GB" sz="1400" spc="-215" dirty="0" smtClean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30" dirty="0" smtClean="0">
                <a:latin typeface="Century Gothic" panose="020B0502020202020204" pitchFamily="34" charset="0"/>
                <a:cs typeface="Lucida Sans"/>
              </a:rPr>
              <a:t>produce </a:t>
            </a:r>
            <a:r>
              <a:rPr lang="en-GB" sz="1400" spc="30" dirty="0">
                <a:latin typeface="Century Gothic" panose="020B0502020202020204" pitchFamily="34" charset="0"/>
                <a:cs typeface="Lucida Sans"/>
              </a:rPr>
              <a:t>to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and </a:t>
            </a:r>
            <a:r>
              <a:rPr lang="en-GB" sz="1400" spc="10" dirty="0">
                <a:latin typeface="Century Gothic" panose="020B0502020202020204" pitchFamily="34" charset="0"/>
                <a:cs typeface="Lucida Sans"/>
              </a:rPr>
              <a:t>from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warehouses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and </a:t>
            </a:r>
            <a:r>
              <a:rPr lang="en-GB" sz="1400" spc="-10" dirty="0">
                <a:latin typeface="Century Gothic" panose="020B0502020202020204" pitchFamily="34" charset="0"/>
                <a:cs typeface="Lucida Sans"/>
              </a:rPr>
              <a:t>shops, </a:t>
            </a:r>
            <a:r>
              <a:rPr lang="en-GB" sz="1400" spc="5" dirty="0">
                <a:latin typeface="Century Gothic" panose="020B0502020202020204" pitchFamily="34" charset="0"/>
                <a:cs typeface="Lucida Sans"/>
              </a:rPr>
              <a:t>importing limestone into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the  </a:t>
            </a:r>
            <a:r>
              <a:rPr lang="en-GB" sz="1400" spc="5" dirty="0">
                <a:latin typeface="Century Gothic" panose="020B0502020202020204" pitchFamily="34" charset="0"/>
                <a:cs typeface="Lucida Sans"/>
              </a:rPr>
              <a:t>dock,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home </a:t>
            </a:r>
            <a:r>
              <a:rPr lang="en-GB" sz="1400" dirty="0">
                <a:latin typeface="Century Gothic" panose="020B0502020202020204" pitchFamily="34" charset="0"/>
                <a:cs typeface="Lucida Sans"/>
              </a:rPr>
              <a:t>removals, </a:t>
            </a:r>
            <a:r>
              <a:rPr lang="en-GB" sz="1400" spc="10" dirty="0">
                <a:latin typeface="Century Gothic" panose="020B0502020202020204" pitchFamily="34" charset="0"/>
                <a:cs typeface="Lucida Sans"/>
              </a:rPr>
              <a:t>emergencies, </a:t>
            </a:r>
            <a:r>
              <a:rPr lang="en-GB" sz="1400" spc="5" dirty="0">
                <a:latin typeface="Century Gothic" panose="020B0502020202020204" pitchFamily="34" charset="0"/>
                <a:cs typeface="Lucida Sans"/>
              </a:rPr>
              <a:t>personal transportation, public 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transport </a:t>
            </a:r>
            <a:r>
              <a:rPr lang="en-GB" sz="1400" spc="10" dirty="0">
                <a:latin typeface="Century Gothic" panose="020B0502020202020204" pitchFamily="34" charset="0"/>
                <a:cs typeface="Lucida Sans"/>
              </a:rPr>
              <a:t>around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the</a:t>
            </a:r>
            <a:r>
              <a:rPr lang="en-GB" sz="1400" spc="-15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-35" dirty="0">
                <a:latin typeface="Century Gothic" panose="020B0502020202020204" pitchFamily="34" charset="0"/>
                <a:cs typeface="Lucida Sans"/>
              </a:rPr>
              <a:t>town…</a:t>
            </a:r>
            <a:endParaRPr lang="en-GB" sz="1400" dirty="0">
              <a:latin typeface="Century Gothic" panose="020B0502020202020204" pitchFamily="34" charset="0"/>
              <a:cs typeface="Lucida Sans"/>
            </a:endParaRPr>
          </a:p>
          <a:p>
            <a:pPr marL="12700">
              <a:lnSpc>
                <a:spcPct val="100000"/>
              </a:lnSpc>
            </a:pPr>
            <a:r>
              <a:rPr lang="en-GB" sz="1400" spc="30" dirty="0">
                <a:latin typeface="Century Gothic" panose="020B0502020202020204" pitchFamily="34" charset="0"/>
                <a:cs typeface="Lucida Sans"/>
              </a:rPr>
              <a:t>Impact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on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people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and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5" dirty="0">
                <a:latin typeface="Century Gothic" panose="020B0502020202020204" pitchFamily="34" charset="0"/>
                <a:cs typeface="Lucida Sans"/>
              </a:rPr>
              <a:t>society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30" dirty="0">
                <a:latin typeface="Century Gothic" panose="020B0502020202020204" pitchFamily="34" charset="0"/>
                <a:cs typeface="Lucida Sans"/>
              </a:rPr>
              <a:t>–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35" dirty="0">
                <a:latin typeface="Century Gothic" panose="020B0502020202020204" pitchFamily="34" charset="0"/>
                <a:cs typeface="Lucida Sans"/>
              </a:rPr>
              <a:t>good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and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35" dirty="0" smtClean="0">
                <a:latin typeface="Century Gothic" panose="020B0502020202020204" pitchFamily="34" charset="0"/>
                <a:cs typeface="Lucida Sans"/>
              </a:rPr>
              <a:t>bad</a:t>
            </a:r>
            <a:endParaRPr lang="en-GB" sz="1400" dirty="0" smtClean="0">
              <a:latin typeface="Century Gothic" panose="020B0502020202020204" pitchFamily="34" charset="0"/>
              <a:cs typeface="Lucida Sans"/>
            </a:endParaRPr>
          </a:p>
          <a:p>
            <a:pPr marL="12700">
              <a:lnSpc>
                <a:spcPct val="100000"/>
              </a:lnSpc>
            </a:pPr>
            <a:endParaRPr lang="en-GB" sz="1400" u="sng" spc="80" dirty="0">
              <a:latin typeface="Century Gothic" panose="020B0502020202020204" pitchFamily="34" charset="0"/>
              <a:cs typeface="Lucida Sans"/>
            </a:endParaRPr>
          </a:p>
          <a:p>
            <a:pPr marL="12700">
              <a:lnSpc>
                <a:spcPct val="100000"/>
              </a:lnSpc>
            </a:pPr>
            <a:r>
              <a:rPr lang="en-GB" sz="1400" u="sng" spc="80" dirty="0" smtClean="0">
                <a:latin typeface="Century Gothic" panose="020B0502020202020204" pitchFamily="34" charset="0"/>
                <a:cs typeface="Lucida Sans"/>
              </a:rPr>
              <a:t>Power</a:t>
            </a:r>
            <a:endParaRPr lang="en-GB" sz="1400" dirty="0">
              <a:latin typeface="Century Gothic" panose="020B0502020202020204" pitchFamily="34" charset="0"/>
              <a:cs typeface="Lucida Sans"/>
            </a:endParaRPr>
          </a:p>
          <a:p>
            <a:pPr>
              <a:lnSpc>
                <a:spcPct val="100000"/>
              </a:lnSpc>
              <a:spcBef>
                <a:spcPts val="2"/>
              </a:spcBef>
            </a:pPr>
            <a:endParaRPr lang="en-GB" sz="1400" dirty="0">
              <a:latin typeface="Century Gothic" panose="020B0502020202020204" pitchFamily="34" charset="0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lang="en-GB" sz="1400" dirty="0">
                <a:latin typeface="Century Gothic" panose="020B0502020202020204" pitchFamily="34" charset="0"/>
                <a:cs typeface="Lucida Sans"/>
              </a:rPr>
              <a:t>Links </a:t>
            </a:r>
            <a:r>
              <a:rPr lang="en-GB" sz="1400" spc="30" dirty="0">
                <a:latin typeface="Century Gothic" panose="020B0502020202020204" pitchFamily="34" charset="0"/>
                <a:cs typeface="Lucida Sans"/>
              </a:rPr>
              <a:t>to </a:t>
            </a:r>
            <a:r>
              <a:rPr lang="en-GB" sz="1400" spc="40" dirty="0">
                <a:latin typeface="Century Gothic" panose="020B0502020202020204" pitchFamily="34" charset="0"/>
                <a:cs typeface="Lucida Sans"/>
              </a:rPr>
              <a:t>Science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and</a:t>
            </a:r>
            <a:r>
              <a:rPr lang="en-GB" sz="1400" spc="-21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5" dirty="0" smtClean="0">
                <a:latin typeface="Century Gothic" panose="020B0502020202020204" pitchFamily="34" charset="0"/>
                <a:cs typeface="Lucida Sans"/>
              </a:rPr>
              <a:t>DT</a:t>
            </a:r>
            <a:endParaRPr lang="en-GB" sz="1400" dirty="0">
              <a:latin typeface="Century Gothic" panose="020B0502020202020204" pitchFamily="34" charset="0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lang="en-GB" sz="1400" spc="35" dirty="0">
                <a:latin typeface="Century Gothic" panose="020B0502020202020204" pitchFamily="34" charset="0"/>
                <a:cs typeface="Lucida Sans"/>
              </a:rPr>
              <a:t>Look</a:t>
            </a:r>
            <a:r>
              <a:rPr lang="en-GB" sz="1400" spc="-1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30" dirty="0">
                <a:latin typeface="Century Gothic" panose="020B0502020202020204" pitchFamily="34" charset="0"/>
                <a:cs typeface="Lucida Sans"/>
              </a:rPr>
              <a:t>at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the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documents</a:t>
            </a:r>
            <a:r>
              <a:rPr lang="en-GB" sz="1400" spc="-1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30" dirty="0">
                <a:latin typeface="Century Gothic" panose="020B0502020202020204" pitchFamily="34" charset="0"/>
                <a:cs typeface="Lucida Sans"/>
              </a:rPr>
              <a:t>–</a:t>
            </a:r>
            <a:r>
              <a:rPr lang="en-GB" sz="1400" spc="-1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30" dirty="0">
                <a:latin typeface="Century Gothic" panose="020B0502020202020204" pitchFamily="34" charset="0"/>
                <a:cs typeface="Lucida Sans"/>
              </a:rPr>
              <a:t>can</a:t>
            </a:r>
            <a:r>
              <a:rPr lang="en-GB" sz="1400" spc="-1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35" dirty="0">
                <a:latin typeface="Century Gothic" panose="020B0502020202020204" pitchFamily="34" charset="0"/>
                <a:cs typeface="Lucida Sans"/>
              </a:rPr>
              <a:t>you</a:t>
            </a:r>
            <a:r>
              <a:rPr lang="en-GB" sz="1400" spc="-3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see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40" dirty="0">
                <a:latin typeface="Century Gothic" panose="020B0502020202020204" pitchFamily="34" charset="0"/>
                <a:cs typeface="Lucida Sans"/>
              </a:rPr>
              <a:t>how</a:t>
            </a:r>
            <a:r>
              <a:rPr lang="en-GB" sz="1400" spc="-1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35" dirty="0">
                <a:latin typeface="Century Gothic" panose="020B0502020202020204" pitchFamily="34" charset="0"/>
                <a:cs typeface="Lucida Sans"/>
              </a:rPr>
              <a:t>they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are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0" dirty="0">
                <a:latin typeface="Century Gothic" panose="020B0502020202020204" pitchFamily="34" charset="0"/>
                <a:cs typeface="Lucida Sans"/>
              </a:rPr>
              <a:t>being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50" dirty="0">
                <a:latin typeface="Century Gothic" panose="020B0502020202020204" pitchFamily="34" charset="0"/>
                <a:cs typeface="Lucida Sans"/>
              </a:rPr>
              <a:t>powered</a:t>
            </a:r>
            <a:r>
              <a:rPr lang="en-GB" sz="1400" spc="50" dirty="0" smtClean="0">
                <a:latin typeface="Century Gothic" panose="020B0502020202020204" pitchFamily="34" charset="0"/>
                <a:cs typeface="Lucida Sans"/>
              </a:rPr>
              <a:t>?</a:t>
            </a:r>
            <a:endParaRPr lang="en-GB" sz="1400" dirty="0">
              <a:latin typeface="Century Gothic" panose="020B0502020202020204" pitchFamily="34" charset="0"/>
              <a:cs typeface="Times New Roman"/>
            </a:endParaRPr>
          </a:p>
          <a:p>
            <a:pPr marL="12700" marR="248285">
              <a:lnSpc>
                <a:spcPct val="100000"/>
              </a:lnSpc>
            </a:pPr>
            <a:r>
              <a:rPr lang="en-GB" sz="1400" spc="-5" dirty="0">
                <a:latin typeface="Century Gothic" panose="020B0502020202020204" pitchFamily="34" charset="0"/>
                <a:cs typeface="Lucida Sans"/>
              </a:rPr>
              <a:t>Talk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5" dirty="0">
                <a:latin typeface="Century Gothic" panose="020B0502020202020204" pitchFamily="34" charset="0"/>
                <a:cs typeface="Lucida Sans"/>
              </a:rPr>
              <a:t>about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the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5" dirty="0">
                <a:latin typeface="Century Gothic" panose="020B0502020202020204" pitchFamily="34" charset="0"/>
                <a:cs typeface="Lucida Sans"/>
              </a:rPr>
              <a:t>invention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of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steam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40" dirty="0">
                <a:latin typeface="Century Gothic" panose="020B0502020202020204" pitchFamily="34" charset="0"/>
                <a:cs typeface="Lucida Sans"/>
              </a:rPr>
              <a:t>power</a:t>
            </a:r>
            <a:r>
              <a:rPr lang="en-GB" sz="1400" spc="-3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55" dirty="0">
                <a:latin typeface="Century Gothic" panose="020B0502020202020204" pitchFamily="34" charset="0"/>
                <a:cs typeface="Lucida Sans"/>
              </a:rPr>
              <a:t>by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dirty="0">
                <a:latin typeface="Century Gothic" panose="020B0502020202020204" pitchFamily="34" charset="0"/>
                <a:cs typeface="Lucida Sans"/>
              </a:rPr>
              <a:t>burning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5" dirty="0">
                <a:latin typeface="Century Gothic" panose="020B0502020202020204" pitchFamily="34" charset="0"/>
                <a:cs typeface="Lucida Sans"/>
              </a:rPr>
              <a:t>coal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and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the 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combustion </a:t>
            </a:r>
            <a:r>
              <a:rPr lang="en-GB" sz="1400" spc="10" dirty="0">
                <a:latin typeface="Century Gothic" panose="020B0502020202020204" pitchFamily="34" charset="0"/>
                <a:cs typeface="Lucida Sans"/>
              </a:rPr>
              <a:t>engine 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in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the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late </a:t>
            </a:r>
            <a:r>
              <a:rPr lang="en-GB" sz="1400" spc="10" dirty="0">
                <a:latin typeface="Century Gothic" panose="020B0502020202020204" pitchFamily="34" charset="0"/>
                <a:cs typeface="Lucida Sans"/>
              </a:rPr>
              <a:t>nineteenth </a:t>
            </a:r>
            <a:r>
              <a:rPr lang="en-GB" sz="1400" spc="25" dirty="0">
                <a:latin typeface="Century Gothic" panose="020B0502020202020204" pitchFamily="34" charset="0"/>
                <a:cs typeface="Lucida Sans"/>
              </a:rPr>
              <a:t>century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that </a:t>
            </a:r>
            <a:r>
              <a:rPr lang="en-GB" sz="1400" spc="10" dirty="0">
                <a:latin typeface="Century Gothic" panose="020B0502020202020204" pitchFamily="34" charset="0"/>
                <a:cs typeface="Lucida Sans"/>
              </a:rPr>
              <a:t>led </a:t>
            </a:r>
            <a:r>
              <a:rPr lang="en-GB" sz="1400" spc="30" dirty="0">
                <a:latin typeface="Century Gothic" panose="020B0502020202020204" pitchFamily="34" charset="0"/>
                <a:cs typeface="Lucida Sans"/>
              </a:rPr>
              <a:t>to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the  </a:t>
            </a:r>
            <a:r>
              <a:rPr lang="en-GB" sz="1400" spc="5" dirty="0">
                <a:latin typeface="Century Gothic" panose="020B0502020202020204" pitchFamily="34" charset="0"/>
                <a:cs typeface="Lucida Sans"/>
              </a:rPr>
              <a:t>invention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of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the</a:t>
            </a:r>
            <a:r>
              <a:rPr lang="en-GB" sz="1400" spc="-10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-5" dirty="0">
                <a:latin typeface="Century Gothic" panose="020B0502020202020204" pitchFamily="34" charset="0"/>
                <a:cs typeface="Lucida Sans"/>
              </a:rPr>
              <a:t>car</a:t>
            </a:r>
            <a:r>
              <a:rPr lang="en-GB" sz="1400" spc="-5" dirty="0" smtClean="0">
                <a:latin typeface="Century Gothic" panose="020B0502020202020204" pitchFamily="34" charset="0"/>
                <a:cs typeface="Lucida Sans"/>
              </a:rPr>
              <a:t>.</a:t>
            </a:r>
            <a:endParaRPr lang="en-GB" sz="1400" dirty="0">
              <a:latin typeface="Lucida Sans"/>
              <a:cs typeface="Lucida Sans"/>
            </a:endParaRPr>
          </a:p>
          <a:p>
            <a:pPr marL="12700" marR="1626870">
              <a:lnSpc>
                <a:spcPct val="200000"/>
              </a:lnSpc>
            </a:pPr>
            <a:endParaRPr lang="en-GB" sz="1400" dirty="0">
              <a:latin typeface="Century Gothic" panose="020B0502020202020204" pitchFamily="34" charset="0"/>
              <a:cs typeface="Lucida Sans"/>
            </a:endParaRPr>
          </a:p>
          <a:p>
            <a:pPr>
              <a:lnSpc>
                <a:spcPct val="100000"/>
              </a:lnSpc>
              <a:spcBef>
                <a:spcPts val="2"/>
              </a:spcBef>
              <a:buFont typeface="Symbol"/>
              <a:buChar char=""/>
            </a:pPr>
            <a:endParaRPr lang="en-GB" sz="2000" dirty="0">
              <a:latin typeface="Times New Roman"/>
              <a:cs typeface="Times New Roman"/>
            </a:endParaRPr>
          </a:p>
          <a:p>
            <a:pPr marL="12700" marR="3522979" indent="228600">
              <a:lnSpc>
                <a:spcPts val="1430"/>
              </a:lnSpc>
              <a:spcBef>
                <a:spcPts val="114"/>
              </a:spcBef>
              <a:buFont typeface="Symbol"/>
              <a:buChar char=""/>
              <a:tabLst>
                <a:tab pos="470534" algn="l"/>
              </a:tabLst>
            </a:pPr>
            <a:endParaRPr lang="en-GB" dirty="0">
              <a:latin typeface="Lucida Sans"/>
              <a:cs typeface="Lucida Sans"/>
            </a:endParaRPr>
          </a:p>
          <a:p>
            <a:pPr marL="12700" marR="129539">
              <a:lnSpc>
                <a:spcPct val="100000"/>
              </a:lnSpc>
            </a:pPr>
            <a:endParaRPr lang="en-GB" dirty="0">
              <a:latin typeface="Lucida Sans"/>
              <a:cs typeface="Lucida San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47029" y="273050"/>
            <a:ext cx="10281271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503789"/>
            <a:r>
              <a:rPr lang="en-GB" sz="4000" b="1" dirty="0" smtClean="0">
                <a:solidFill>
                  <a:srgbClr val="14A19A"/>
                </a:solidFill>
                <a:latin typeface="Century Gothic" panose="020B0502020202020204" pitchFamily="34" charset="0"/>
              </a:rPr>
              <a:t>Suggested </a:t>
            </a:r>
            <a:r>
              <a:rPr lang="en-GB" sz="4000" b="1" dirty="0" smtClean="0">
                <a:solidFill>
                  <a:srgbClr val="14A19A"/>
                </a:solidFill>
                <a:latin typeface="Century Gothic" panose="020B0502020202020204" pitchFamily="34" charset="0"/>
              </a:rPr>
              <a:t>activities: </a:t>
            </a:r>
          </a:p>
          <a:p>
            <a:pPr defTabSz="503789"/>
            <a:r>
              <a:rPr lang="en-GB" sz="4000" b="1" dirty="0" smtClean="0">
                <a:solidFill>
                  <a:srgbClr val="14A19A"/>
                </a:solidFill>
                <a:latin typeface="Century Gothic" panose="020B0502020202020204" pitchFamily="34" charset="0"/>
              </a:rPr>
              <a:t>Use </a:t>
            </a:r>
            <a:r>
              <a:rPr lang="en-GB" sz="4000" b="1" dirty="0" smtClean="0">
                <a:solidFill>
                  <a:srgbClr val="14A19A"/>
                </a:solidFill>
                <a:latin typeface="Century Gothic" panose="020B0502020202020204" pitchFamily="34" charset="0"/>
              </a:rPr>
              <a:t>and Impact of Victorian Transport</a:t>
            </a:r>
            <a:endParaRPr lang="en-US" sz="4000" b="1" dirty="0">
              <a:solidFill>
                <a:srgbClr val="14A1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09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47029" y="273050"/>
            <a:ext cx="7385671" cy="7460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503789"/>
            <a:r>
              <a:rPr lang="en-GB" sz="4848" b="1" dirty="0" smtClean="0">
                <a:solidFill>
                  <a:srgbClr val="14A19A"/>
                </a:solidFill>
                <a:latin typeface="Century Gothic" panose="020B0502020202020204" pitchFamily="34" charset="0"/>
              </a:rPr>
              <a:t>Resource 1:  What am I?</a:t>
            </a:r>
            <a:endParaRPr lang="en-US" sz="4848" b="1" dirty="0">
              <a:solidFill>
                <a:srgbClr val="14A19A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333015" y="4407113"/>
            <a:ext cx="4949585" cy="3491117"/>
            <a:chOff x="4559580" y="3999732"/>
            <a:chExt cx="4492060" cy="3168409"/>
          </a:xfrm>
        </p:grpSpPr>
        <p:sp>
          <p:nvSpPr>
            <p:cNvPr id="22" name="TextBox 21"/>
            <p:cNvSpPr txBox="1"/>
            <p:nvPr/>
          </p:nvSpPr>
          <p:spPr>
            <a:xfrm>
              <a:off x="5182301" y="6351572"/>
              <a:ext cx="3596109" cy="28724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 defTabSz="503789">
                <a:defRPr/>
              </a:pPr>
              <a:r>
                <a:rPr lang="en-GB" sz="3085" b="1" kern="0" baseline="30000" dirty="0" err="1">
                  <a:solidFill>
                    <a:srgbClr val="14A19A"/>
                  </a:solidFill>
                  <a:latin typeface="Century Gothic"/>
                  <a:cs typeface="Century Gothic"/>
                </a:rPr>
                <a:t>mylearning.org</a:t>
              </a:r>
              <a:endParaRPr lang="en-GB" sz="3526" b="1" kern="0" baseline="30000" dirty="0">
                <a:solidFill>
                  <a:srgbClr val="14A19A"/>
                </a:solidFill>
                <a:latin typeface="Century Gothic"/>
                <a:cs typeface="Century Gothic"/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4559580" y="3999732"/>
              <a:ext cx="4492060" cy="3168409"/>
              <a:chOff x="181643" y="575007"/>
              <a:chExt cx="9872856" cy="6963675"/>
            </a:xfrm>
          </p:grpSpPr>
          <p:sp>
            <p:nvSpPr>
              <p:cNvPr id="24" name="Hexagon 23"/>
              <p:cNvSpPr/>
              <p:nvPr/>
            </p:nvSpPr>
            <p:spPr>
              <a:xfrm>
                <a:off x="5379163" y="5225602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endParaRPr lang="en-US" sz="1983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5" name="Hexagon 24"/>
              <p:cNvSpPr/>
              <p:nvPr/>
            </p:nvSpPr>
            <p:spPr>
              <a:xfrm>
                <a:off x="6863348" y="4406740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 </a:t>
                </a:r>
              </a:p>
            </p:txBody>
          </p:sp>
          <p:sp>
            <p:nvSpPr>
              <p:cNvPr id="26" name="Hexagon 25"/>
              <p:cNvSpPr/>
              <p:nvPr/>
            </p:nvSpPr>
            <p:spPr>
              <a:xfrm>
                <a:off x="6863348" y="6063546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27" name="Hexagon 26"/>
              <p:cNvSpPr/>
              <p:nvPr/>
            </p:nvSpPr>
            <p:spPr>
              <a:xfrm>
                <a:off x="8333151" y="5225602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endParaRPr lang="en-US" sz="1983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8" name="Hexagon 27"/>
              <p:cNvSpPr/>
              <p:nvPr/>
            </p:nvSpPr>
            <p:spPr>
              <a:xfrm>
                <a:off x="3893316" y="2759368"/>
                <a:ext cx="1711158" cy="1475136"/>
              </a:xfrm>
              <a:prstGeom prst="hexagon">
                <a:avLst/>
              </a:prstGeom>
              <a:noFill/>
              <a:ln w="38100" cap="flat" cmpd="sng" algn="ctr">
                <a:solidFill>
                  <a:srgbClr val="49C5B1">
                    <a:alpha val="1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endParaRPr lang="en-US" sz="1983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9" name="Hexagon 28"/>
              <p:cNvSpPr/>
              <p:nvPr/>
            </p:nvSpPr>
            <p:spPr>
              <a:xfrm>
                <a:off x="6863348" y="2765687"/>
                <a:ext cx="1711158" cy="1475136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endParaRPr lang="en-US" sz="1983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0" name="Hexagon 29"/>
              <p:cNvSpPr/>
              <p:nvPr/>
            </p:nvSpPr>
            <p:spPr>
              <a:xfrm>
                <a:off x="8343341" y="3581584"/>
                <a:ext cx="1711158" cy="1475136"/>
              </a:xfrm>
              <a:prstGeom prst="hexagon">
                <a:avLst/>
              </a:prstGeom>
              <a:noFill/>
              <a:ln w="38100" cap="flat" cmpd="sng" algn="ctr">
                <a:solidFill>
                  <a:srgbClr val="49C5B1">
                    <a:alpha val="2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 </a:t>
                </a:r>
              </a:p>
            </p:txBody>
          </p:sp>
          <p:sp>
            <p:nvSpPr>
              <p:cNvPr id="31" name="Hexagon 30"/>
              <p:cNvSpPr/>
              <p:nvPr/>
            </p:nvSpPr>
            <p:spPr>
              <a:xfrm>
                <a:off x="7076591" y="1360977"/>
                <a:ext cx="1291389" cy="1113266"/>
              </a:xfrm>
              <a:prstGeom prst="hexagon">
                <a:avLst/>
              </a:prstGeom>
              <a:noFill/>
              <a:ln w="38100" cap="flat" cmpd="sng" algn="ctr">
                <a:solidFill>
                  <a:srgbClr val="49C5B1">
                    <a:alpha val="2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32" name="Hexagon 31"/>
              <p:cNvSpPr/>
              <p:nvPr/>
            </p:nvSpPr>
            <p:spPr>
              <a:xfrm>
                <a:off x="8147782" y="575007"/>
                <a:ext cx="911725" cy="785970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33" name="Hexagon 32"/>
              <p:cNvSpPr/>
              <p:nvPr/>
            </p:nvSpPr>
            <p:spPr>
              <a:xfrm>
                <a:off x="4220151" y="4679154"/>
                <a:ext cx="1291389" cy="1113266"/>
              </a:xfrm>
              <a:prstGeom prst="hexagon">
                <a:avLst/>
              </a:prstGeom>
              <a:solidFill>
                <a:srgbClr val="49C5B1">
                  <a:alpha val="1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34" name="Hexagon 33"/>
              <p:cNvSpPr/>
              <p:nvPr/>
            </p:nvSpPr>
            <p:spPr>
              <a:xfrm>
                <a:off x="788737" y="1834248"/>
                <a:ext cx="607094" cy="523357"/>
              </a:xfrm>
              <a:prstGeom prst="hexagon">
                <a:avLst/>
              </a:prstGeom>
              <a:solidFill>
                <a:srgbClr val="49C5B1">
                  <a:alpha val="2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35" name="Hexagon 34"/>
              <p:cNvSpPr/>
              <p:nvPr/>
            </p:nvSpPr>
            <p:spPr>
              <a:xfrm>
                <a:off x="2981591" y="4439632"/>
                <a:ext cx="911725" cy="785970"/>
              </a:xfrm>
              <a:prstGeom prst="hexagon">
                <a:avLst/>
              </a:prstGeom>
              <a:solidFill>
                <a:srgbClr val="49C5B1">
                  <a:alpha val="1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36" name="Hexagon 35" hidden="1"/>
              <p:cNvSpPr/>
              <p:nvPr/>
            </p:nvSpPr>
            <p:spPr>
              <a:xfrm>
                <a:off x="5638799" y="2166352"/>
                <a:ext cx="1291389" cy="1113266"/>
              </a:xfrm>
              <a:prstGeom prst="hexagon">
                <a:avLst/>
              </a:prstGeom>
              <a:solidFill>
                <a:srgbClr val="49C5B1">
                  <a:alpha val="1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37" name="Hexagon 36" hidden="1"/>
              <p:cNvSpPr/>
              <p:nvPr/>
            </p:nvSpPr>
            <p:spPr>
              <a:xfrm>
                <a:off x="4837117" y="612926"/>
                <a:ext cx="607094" cy="523357"/>
              </a:xfrm>
              <a:prstGeom prst="hexagon">
                <a:avLst/>
              </a:prstGeom>
              <a:noFill/>
              <a:ln w="38100" cap="flat" cmpd="sng" algn="ctr">
                <a:solidFill>
                  <a:srgbClr val="49C5B1">
                    <a:alpha val="2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  <p:sp>
            <p:nvSpPr>
              <p:cNvPr id="38" name="Hexagon 37"/>
              <p:cNvSpPr/>
              <p:nvPr/>
            </p:nvSpPr>
            <p:spPr>
              <a:xfrm>
                <a:off x="181643" y="5185641"/>
                <a:ext cx="607094" cy="523357"/>
              </a:xfrm>
              <a:prstGeom prst="hexagon">
                <a:avLst/>
              </a:prstGeom>
              <a:noFill/>
              <a:ln w="38100" cap="flat" cmpd="sng" algn="ctr">
                <a:solidFill>
                  <a:srgbClr val="49C5B1">
                    <a:alpha val="2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503789">
                  <a:defRPr/>
                </a:pPr>
                <a:r>
                  <a:rPr lang="en-US" sz="1983" kern="0" dirty="0">
                    <a:solidFill>
                      <a:prstClr val="white"/>
                    </a:solidFill>
                    <a:latin typeface="Calibri"/>
                  </a:rPr>
                  <a:t> </a:t>
                </a:r>
              </a:p>
            </p:txBody>
          </p:sp>
        </p:grpSp>
      </p:grpSp>
      <p:sp>
        <p:nvSpPr>
          <p:cNvPr id="39" name="TextBox 38"/>
          <p:cNvSpPr txBox="1"/>
          <p:nvPr/>
        </p:nvSpPr>
        <p:spPr>
          <a:xfrm>
            <a:off x="389458" y="1422010"/>
            <a:ext cx="9757841" cy="6694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lang="en-GB" sz="1400" spc="50" dirty="0">
                <a:latin typeface="Century Gothic" panose="020B0502020202020204" pitchFamily="34" charset="0"/>
                <a:cs typeface="Lucida Sans"/>
              </a:rPr>
              <a:t>Read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out the </a:t>
            </a:r>
            <a:r>
              <a:rPr lang="en-GB" sz="1400" spc="10" dirty="0">
                <a:latin typeface="Century Gothic" panose="020B0502020202020204" pitchFamily="34" charset="0"/>
                <a:cs typeface="Lucida Sans"/>
              </a:rPr>
              <a:t>following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statements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and </a:t>
            </a:r>
            <a:r>
              <a:rPr lang="en-GB" sz="1400" dirty="0">
                <a:latin typeface="Century Gothic" panose="020B0502020202020204" pitchFamily="34" charset="0"/>
                <a:cs typeface="Lucida Sans"/>
              </a:rPr>
              <a:t>ask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the </a:t>
            </a:r>
            <a:r>
              <a:rPr lang="en-GB" sz="1400" spc="5" dirty="0">
                <a:latin typeface="Century Gothic" panose="020B0502020202020204" pitchFamily="34" charset="0"/>
                <a:cs typeface="Lucida Sans"/>
              </a:rPr>
              <a:t>children </a:t>
            </a:r>
            <a:r>
              <a:rPr lang="en-GB" sz="1400" spc="30" dirty="0">
                <a:latin typeface="Century Gothic" panose="020B0502020202020204" pitchFamily="34" charset="0"/>
                <a:cs typeface="Lucida Sans"/>
              </a:rPr>
              <a:t>to </a:t>
            </a:r>
            <a:r>
              <a:rPr lang="en-GB" sz="1400" spc="5" dirty="0">
                <a:latin typeface="Century Gothic" panose="020B0502020202020204" pitchFamily="34" charset="0"/>
                <a:cs typeface="Lucida Sans"/>
              </a:rPr>
              <a:t>hold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up 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the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picture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showing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the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30" dirty="0">
                <a:latin typeface="Century Gothic" panose="020B0502020202020204" pitchFamily="34" charset="0"/>
                <a:cs typeface="Lucida Sans"/>
              </a:rPr>
              <a:t>mode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of</a:t>
            </a:r>
            <a:r>
              <a:rPr lang="en-GB" sz="1400" spc="-1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transport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35" dirty="0">
                <a:latin typeface="Century Gothic" panose="020B0502020202020204" pitchFamily="34" charset="0"/>
                <a:cs typeface="Lucida Sans"/>
              </a:rPr>
              <a:t>they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-10" dirty="0">
                <a:latin typeface="Century Gothic" panose="020B0502020202020204" pitchFamily="34" charset="0"/>
                <a:cs typeface="Lucida Sans"/>
              </a:rPr>
              <a:t>think</a:t>
            </a:r>
            <a:r>
              <a:rPr lang="en-GB" sz="1400" spc="-1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-5" dirty="0">
                <a:latin typeface="Century Gothic" panose="020B0502020202020204" pitchFamily="34" charset="0"/>
                <a:cs typeface="Lucida Sans"/>
              </a:rPr>
              <a:t>it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-30" dirty="0">
                <a:latin typeface="Century Gothic" panose="020B0502020202020204" pitchFamily="34" charset="0"/>
                <a:cs typeface="Lucida Sans"/>
              </a:rPr>
              <a:t>is</a:t>
            </a:r>
            <a:r>
              <a:rPr lang="en-GB" sz="1400" spc="-1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dirty="0">
                <a:latin typeface="Century Gothic" panose="020B0502020202020204" pitchFamily="34" charset="0"/>
                <a:cs typeface="Lucida Sans"/>
              </a:rPr>
              <a:t>describing.</a:t>
            </a:r>
          </a:p>
          <a:p>
            <a:pPr>
              <a:lnSpc>
                <a:spcPct val="100000"/>
              </a:lnSpc>
              <a:spcBef>
                <a:spcPts val="2"/>
              </a:spcBef>
            </a:pPr>
            <a:endParaRPr lang="en-GB" sz="1400" dirty="0">
              <a:latin typeface="Century Gothic" panose="020B0502020202020204" pitchFamily="34" charset="0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lang="en-GB" sz="1400" b="1" spc="40" dirty="0">
                <a:latin typeface="Century Gothic" panose="020B0502020202020204" pitchFamily="34" charset="0"/>
                <a:cs typeface="Lucida Sans"/>
              </a:rPr>
              <a:t>Horse and </a:t>
            </a:r>
            <a:r>
              <a:rPr lang="en-GB" sz="1400" b="1" spc="50" dirty="0">
                <a:latin typeface="Century Gothic" panose="020B0502020202020204" pitchFamily="34" charset="0"/>
                <a:cs typeface="Lucida Sans"/>
              </a:rPr>
              <a:t>cart </a:t>
            </a:r>
            <a:r>
              <a:rPr lang="en-GB" sz="1400" b="1" spc="30" dirty="0">
                <a:latin typeface="Century Gothic" panose="020B0502020202020204" pitchFamily="34" charset="0"/>
                <a:cs typeface="Lucida Sans"/>
              </a:rPr>
              <a:t>– </a:t>
            </a:r>
            <a:r>
              <a:rPr lang="en-GB" sz="1400" b="1" spc="40" dirty="0">
                <a:latin typeface="Century Gothic" panose="020B0502020202020204" pitchFamily="34" charset="0"/>
                <a:cs typeface="Lucida Sans"/>
              </a:rPr>
              <a:t>corn merchants </a:t>
            </a:r>
            <a:r>
              <a:rPr lang="en-GB" sz="1400" b="1" spc="60" dirty="0">
                <a:latin typeface="Century Gothic" panose="020B0502020202020204" pitchFamily="34" charset="0"/>
                <a:cs typeface="Lucida Sans"/>
              </a:rPr>
              <a:t>(document</a:t>
            </a:r>
            <a:r>
              <a:rPr lang="en-GB" sz="1400" b="1" spc="11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b="1" spc="-70" dirty="0">
                <a:latin typeface="Century Gothic" panose="020B0502020202020204" pitchFamily="34" charset="0"/>
                <a:cs typeface="Lucida Sans"/>
              </a:rPr>
              <a:t>1)</a:t>
            </a:r>
            <a:endParaRPr lang="en-GB" sz="1400" b="1" dirty="0">
              <a:latin typeface="Century Gothic" panose="020B0502020202020204" pitchFamily="34" charset="0"/>
              <a:cs typeface="Lucida Sans"/>
            </a:endParaRPr>
          </a:p>
          <a:p>
            <a:pPr marL="298450" indent="-285750">
              <a:lnSpc>
                <a:spcPct val="100000"/>
              </a:lnSpc>
              <a:spcBef>
                <a:spcPts val="60"/>
              </a:spcBef>
              <a:buFont typeface="Arial" panose="020B0604020202020204" pitchFamily="34" charset="0"/>
              <a:buChar char="•"/>
              <a:tabLst>
                <a:tab pos="469900" algn="l"/>
              </a:tabLst>
            </a:pPr>
            <a:r>
              <a:rPr lang="en-GB" sz="1400" dirty="0">
                <a:latin typeface="Century Gothic" panose="020B0502020202020204" pitchFamily="34" charset="0"/>
                <a:cs typeface="Lucida Sans"/>
              </a:rPr>
              <a:t>I </a:t>
            </a:r>
            <a:r>
              <a:rPr lang="en-GB" sz="1400" spc="25" dirty="0">
                <a:latin typeface="Century Gothic" panose="020B0502020202020204" pitchFamily="34" charset="0"/>
                <a:cs typeface="Lucida Sans"/>
              </a:rPr>
              <a:t>am </a:t>
            </a:r>
            <a:r>
              <a:rPr lang="en-GB" sz="1400" dirty="0">
                <a:latin typeface="Century Gothic" panose="020B0502020202020204" pitchFamily="34" charset="0"/>
                <a:cs typeface="Lucida Sans"/>
              </a:rPr>
              <a:t>pulled </a:t>
            </a:r>
            <a:r>
              <a:rPr lang="en-GB" sz="1400" spc="55" dirty="0">
                <a:latin typeface="Century Gothic" panose="020B0502020202020204" pitchFamily="34" charset="0"/>
                <a:cs typeface="Lucida Sans"/>
              </a:rPr>
              <a:t>by two</a:t>
            </a:r>
            <a:r>
              <a:rPr lang="en-GB" sz="1400" spc="-21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5" dirty="0" smtClean="0">
                <a:latin typeface="Century Gothic" panose="020B0502020202020204" pitchFamily="34" charset="0"/>
                <a:cs typeface="Lucida Sans"/>
              </a:rPr>
              <a:t>horses</a:t>
            </a:r>
            <a:endParaRPr lang="en-GB" sz="1400" dirty="0" smtClean="0">
              <a:latin typeface="Century Gothic" panose="020B0502020202020204" pitchFamily="34" charset="0"/>
              <a:cs typeface="Lucida Sans"/>
            </a:endParaRPr>
          </a:p>
          <a:p>
            <a:pPr marL="298450" indent="-285750">
              <a:lnSpc>
                <a:spcPct val="100000"/>
              </a:lnSpc>
              <a:spcBef>
                <a:spcPts val="60"/>
              </a:spcBef>
              <a:buFont typeface="Arial" panose="020B0604020202020204" pitchFamily="34" charset="0"/>
              <a:buChar char="•"/>
              <a:tabLst>
                <a:tab pos="469900" algn="l"/>
              </a:tabLst>
            </a:pPr>
            <a:r>
              <a:rPr lang="en-GB" sz="1400" dirty="0" smtClean="0">
                <a:latin typeface="Century Gothic" panose="020B0502020202020204" pitchFamily="34" charset="0"/>
                <a:cs typeface="Lucida Sans"/>
              </a:rPr>
              <a:t>I </a:t>
            </a:r>
            <a:r>
              <a:rPr lang="en-GB" sz="1400" spc="35" dirty="0">
                <a:latin typeface="Century Gothic" panose="020B0502020202020204" pitchFamily="34" charset="0"/>
                <a:cs typeface="Lucida Sans"/>
              </a:rPr>
              <a:t>have</a:t>
            </a:r>
            <a:r>
              <a:rPr lang="en-GB" sz="1400" spc="-10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5" dirty="0" smtClean="0">
                <a:latin typeface="Century Gothic" panose="020B0502020202020204" pitchFamily="34" charset="0"/>
                <a:cs typeface="Lucida Sans"/>
              </a:rPr>
              <a:t>wheels</a:t>
            </a:r>
            <a:endParaRPr lang="en-GB" sz="1400" dirty="0" smtClean="0">
              <a:latin typeface="Century Gothic" panose="020B0502020202020204" pitchFamily="34" charset="0"/>
              <a:cs typeface="Lucida Sans"/>
            </a:endParaRPr>
          </a:p>
          <a:p>
            <a:pPr marL="298450" indent="-285750">
              <a:lnSpc>
                <a:spcPct val="100000"/>
              </a:lnSpc>
              <a:spcBef>
                <a:spcPts val="60"/>
              </a:spcBef>
              <a:buFont typeface="Arial" panose="020B0604020202020204" pitchFamily="34" charset="0"/>
              <a:buChar char="•"/>
              <a:tabLst>
                <a:tab pos="469900" algn="l"/>
              </a:tabLst>
            </a:pPr>
            <a:r>
              <a:rPr lang="en-GB" sz="1400" dirty="0" smtClean="0">
                <a:latin typeface="Century Gothic" panose="020B0502020202020204" pitchFamily="34" charset="0"/>
                <a:cs typeface="Lucida Sans"/>
              </a:rPr>
              <a:t>I </a:t>
            </a:r>
            <a:r>
              <a:rPr lang="en-GB" sz="1400" spc="25" dirty="0">
                <a:latin typeface="Century Gothic" panose="020B0502020202020204" pitchFamily="34" charset="0"/>
                <a:cs typeface="Lucida Sans"/>
              </a:rPr>
              <a:t>am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loaded </a:t>
            </a:r>
            <a:r>
              <a:rPr lang="en-GB" sz="1400" spc="10" dirty="0">
                <a:latin typeface="Century Gothic" panose="020B0502020202020204" pitchFamily="34" charset="0"/>
                <a:cs typeface="Lucida Sans"/>
              </a:rPr>
              <a:t>from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the </a:t>
            </a:r>
            <a:r>
              <a:rPr lang="en-GB" sz="1400" spc="5" dirty="0">
                <a:latin typeface="Century Gothic" panose="020B0502020202020204" pitchFamily="34" charset="0"/>
                <a:cs typeface="Lucida Sans"/>
              </a:rPr>
              <a:t>side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of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the</a:t>
            </a:r>
            <a:r>
              <a:rPr lang="en-GB" sz="1400" spc="-26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-5" dirty="0">
                <a:latin typeface="Century Gothic" panose="020B0502020202020204" pitchFamily="34" charset="0"/>
                <a:cs typeface="Lucida Sans"/>
              </a:rPr>
              <a:t>building</a:t>
            </a:r>
            <a:endParaRPr lang="en-GB" sz="1400" dirty="0">
              <a:latin typeface="Century Gothic" panose="020B0502020202020204" pitchFamily="34" charset="0"/>
              <a:cs typeface="Lucida Sans"/>
            </a:endParaRPr>
          </a:p>
          <a:p>
            <a:pPr marL="298450" marR="3579495" indent="-285750">
              <a:lnSpc>
                <a:spcPts val="1430"/>
              </a:lnSpc>
              <a:spcBef>
                <a:spcPts val="114"/>
              </a:spcBef>
              <a:buFont typeface="Arial" panose="020B0604020202020204" pitchFamily="34" charset="0"/>
              <a:buChar char="•"/>
              <a:tabLst>
                <a:tab pos="469900" algn="l"/>
              </a:tabLst>
            </a:pPr>
            <a:r>
              <a:rPr lang="en-GB" sz="1400" dirty="0">
                <a:latin typeface="Century Gothic" panose="020B0502020202020204" pitchFamily="34" charset="0"/>
                <a:cs typeface="Lucida Sans"/>
              </a:rPr>
              <a:t>I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transport</a:t>
            </a:r>
            <a:r>
              <a:rPr lang="en-GB" sz="1400" spc="-1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corn  </a:t>
            </a:r>
            <a:r>
              <a:rPr lang="en-GB" sz="1400" spc="90" dirty="0">
                <a:latin typeface="Century Gothic" panose="020B0502020202020204" pitchFamily="34" charset="0"/>
                <a:cs typeface="Lucida Sans"/>
              </a:rPr>
              <a:t>What </a:t>
            </a:r>
            <a:r>
              <a:rPr lang="en-GB" sz="1400" spc="25" dirty="0">
                <a:latin typeface="Century Gothic" panose="020B0502020202020204" pitchFamily="34" charset="0"/>
                <a:cs typeface="Lucida Sans"/>
              </a:rPr>
              <a:t>am</a:t>
            </a:r>
            <a:r>
              <a:rPr lang="en-GB" sz="1400" spc="-2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65" dirty="0">
                <a:latin typeface="Century Gothic" panose="020B0502020202020204" pitchFamily="34" charset="0"/>
                <a:cs typeface="Lucida Sans"/>
              </a:rPr>
              <a:t>I?</a:t>
            </a:r>
            <a:endParaRPr lang="en-GB" sz="1400" dirty="0">
              <a:latin typeface="Century Gothic" panose="020B0502020202020204" pitchFamily="34" charset="0"/>
              <a:cs typeface="Lucida Sans"/>
            </a:endParaRPr>
          </a:p>
          <a:p>
            <a:pPr>
              <a:lnSpc>
                <a:spcPct val="100000"/>
              </a:lnSpc>
              <a:spcBef>
                <a:spcPts val="14"/>
              </a:spcBef>
              <a:buFont typeface="Symbol"/>
              <a:buChar char=""/>
            </a:pPr>
            <a:endParaRPr lang="en-GB" sz="1400" dirty="0">
              <a:latin typeface="Century Gothic" panose="020B0502020202020204" pitchFamily="34" charset="0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lang="en-GB" sz="1400" b="1" spc="75" dirty="0">
                <a:latin typeface="Century Gothic" panose="020B0502020202020204" pitchFamily="34" charset="0"/>
                <a:cs typeface="Lucida Sans"/>
              </a:rPr>
              <a:t>Barge </a:t>
            </a:r>
            <a:r>
              <a:rPr lang="en-GB" sz="1400" b="1" spc="60" dirty="0">
                <a:latin typeface="Century Gothic" panose="020B0502020202020204" pitchFamily="34" charset="0"/>
                <a:cs typeface="Lucida Sans"/>
              </a:rPr>
              <a:t>(document</a:t>
            </a:r>
            <a:r>
              <a:rPr lang="en-GB" sz="1400" b="1" spc="1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b="1" spc="55" dirty="0" smtClean="0">
                <a:latin typeface="Century Gothic" panose="020B0502020202020204" pitchFamily="34" charset="0"/>
                <a:cs typeface="Lucida Sans"/>
              </a:rPr>
              <a:t>2)</a:t>
            </a:r>
            <a:endParaRPr lang="en-GB" sz="1400" b="1" dirty="0">
              <a:latin typeface="Century Gothic" panose="020B0502020202020204" pitchFamily="34" charset="0"/>
              <a:cs typeface="Lucida Sans"/>
            </a:endParaRP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Century Gothic" panose="020B0502020202020204" pitchFamily="34" charset="0"/>
                <a:cs typeface="Lucida Sans"/>
              </a:rPr>
              <a:t>I</a:t>
            </a:r>
            <a:r>
              <a:rPr lang="en-GB" sz="1400" spc="-30" dirty="0" smtClean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35" dirty="0">
                <a:latin typeface="Century Gothic" panose="020B0502020202020204" pitchFamily="34" charset="0"/>
                <a:cs typeface="Lucida Sans"/>
              </a:rPr>
              <a:t>carry</a:t>
            </a:r>
            <a:r>
              <a:rPr lang="en-GB" sz="1400" spc="-3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5" dirty="0">
                <a:latin typeface="Century Gothic" panose="020B0502020202020204" pitchFamily="34" charset="0"/>
                <a:cs typeface="Lucida Sans"/>
              </a:rPr>
              <a:t>goods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in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and</a:t>
            </a:r>
            <a:r>
              <a:rPr lang="en-GB" sz="1400" spc="-3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out</a:t>
            </a:r>
            <a:r>
              <a:rPr lang="en-GB" sz="1400" spc="-3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of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30" dirty="0">
                <a:latin typeface="Century Gothic" panose="020B0502020202020204" pitchFamily="34" charset="0"/>
                <a:cs typeface="Lucida Sans"/>
              </a:rPr>
              <a:t>Preston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5" dirty="0">
                <a:latin typeface="Century Gothic" panose="020B0502020202020204" pitchFamily="34" charset="0"/>
                <a:cs typeface="Lucida Sans"/>
              </a:rPr>
              <a:t>Dock</a:t>
            </a:r>
            <a:endParaRPr lang="en-GB" sz="1400" dirty="0">
              <a:latin typeface="Century Gothic" panose="020B0502020202020204" pitchFamily="34" charset="0"/>
              <a:cs typeface="Lucida Sans"/>
            </a:endParaRPr>
          </a:p>
          <a:p>
            <a:pPr marL="298450" marR="3522979" indent="-285750">
              <a:lnSpc>
                <a:spcPts val="1430"/>
              </a:lnSpc>
              <a:spcBef>
                <a:spcPts val="114"/>
              </a:spcBef>
              <a:buFont typeface="Arial" panose="020B0604020202020204" pitchFamily="34" charset="0"/>
              <a:buChar char="•"/>
              <a:tabLst>
                <a:tab pos="470534" algn="l"/>
              </a:tabLst>
            </a:pPr>
            <a:r>
              <a:rPr lang="en-GB" sz="1400" dirty="0" smtClean="0">
                <a:latin typeface="Century Gothic" panose="020B0502020202020204" pitchFamily="34" charset="0"/>
                <a:cs typeface="Lucida Sans"/>
              </a:rPr>
              <a:t>I </a:t>
            </a:r>
            <a:r>
              <a:rPr lang="en-GB" sz="1400" spc="25" dirty="0">
                <a:latin typeface="Century Gothic" panose="020B0502020202020204" pitchFamily="34" charset="0"/>
                <a:cs typeface="Lucida Sans"/>
              </a:rPr>
              <a:t>travel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on</a:t>
            </a:r>
            <a:r>
              <a:rPr lang="en-GB" sz="1400" spc="-19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40" dirty="0">
                <a:latin typeface="Century Gothic" panose="020B0502020202020204" pitchFamily="34" charset="0"/>
                <a:cs typeface="Lucida Sans"/>
              </a:rPr>
              <a:t>water  </a:t>
            </a:r>
            <a:r>
              <a:rPr lang="en-GB" sz="1400" spc="90" dirty="0">
                <a:latin typeface="Century Gothic" panose="020B0502020202020204" pitchFamily="34" charset="0"/>
                <a:cs typeface="Lucida Sans"/>
              </a:rPr>
              <a:t>What </a:t>
            </a:r>
            <a:r>
              <a:rPr lang="en-GB" sz="1400" spc="25" dirty="0">
                <a:latin typeface="Century Gothic" panose="020B0502020202020204" pitchFamily="34" charset="0"/>
                <a:cs typeface="Lucida Sans"/>
              </a:rPr>
              <a:t>am</a:t>
            </a:r>
            <a:r>
              <a:rPr lang="en-GB" sz="1400" spc="-2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65" dirty="0">
                <a:latin typeface="Century Gothic" panose="020B0502020202020204" pitchFamily="34" charset="0"/>
                <a:cs typeface="Lucida Sans"/>
              </a:rPr>
              <a:t>I</a:t>
            </a:r>
            <a:r>
              <a:rPr lang="en-GB" sz="1400" spc="65" dirty="0" smtClean="0">
                <a:latin typeface="Century Gothic" panose="020B0502020202020204" pitchFamily="34" charset="0"/>
                <a:cs typeface="Lucida Sans"/>
              </a:rPr>
              <a:t>?</a:t>
            </a:r>
          </a:p>
          <a:p>
            <a:pPr marL="12700" marR="3522979" indent="228600">
              <a:lnSpc>
                <a:spcPts val="1430"/>
              </a:lnSpc>
              <a:spcBef>
                <a:spcPts val="114"/>
              </a:spcBef>
              <a:buFont typeface="Symbol"/>
              <a:buChar char=""/>
              <a:tabLst>
                <a:tab pos="470534" algn="l"/>
              </a:tabLst>
            </a:pPr>
            <a:endParaRPr lang="en-GB" sz="1400" b="1" spc="65" dirty="0">
              <a:latin typeface="Century Gothic" panose="020B0502020202020204" pitchFamily="34" charset="0"/>
              <a:cs typeface="Lucida Sans"/>
            </a:endParaRPr>
          </a:p>
          <a:p>
            <a:pPr marL="12700">
              <a:lnSpc>
                <a:spcPct val="100000"/>
              </a:lnSpc>
            </a:pPr>
            <a:r>
              <a:rPr lang="en-GB" sz="1400" b="1" spc="65" dirty="0">
                <a:latin typeface="Century Gothic" panose="020B0502020202020204" pitchFamily="34" charset="0"/>
                <a:cs typeface="Lucida Sans"/>
              </a:rPr>
              <a:t>Locomotive </a:t>
            </a:r>
            <a:r>
              <a:rPr lang="en-GB" sz="1400" b="1" spc="60" dirty="0">
                <a:latin typeface="Century Gothic" panose="020B0502020202020204" pitchFamily="34" charset="0"/>
                <a:cs typeface="Lucida Sans"/>
              </a:rPr>
              <a:t>(document</a:t>
            </a:r>
            <a:r>
              <a:rPr lang="en-GB" sz="1400" b="1" spc="4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b="1" spc="65" dirty="0" smtClean="0">
                <a:latin typeface="Century Gothic" panose="020B0502020202020204" pitchFamily="34" charset="0"/>
                <a:cs typeface="Lucida Sans"/>
              </a:rPr>
              <a:t>3)</a:t>
            </a:r>
            <a:endParaRPr lang="en-GB" sz="1400" b="1" dirty="0" smtClean="0">
              <a:latin typeface="Century Gothic" panose="020B0502020202020204" pitchFamily="34" charset="0"/>
              <a:cs typeface="Lucida Sans"/>
            </a:endParaRP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Century Gothic" panose="020B0502020202020204" pitchFamily="34" charset="0"/>
                <a:cs typeface="Lucida Sans"/>
              </a:rPr>
              <a:t>I </a:t>
            </a:r>
            <a:r>
              <a:rPr lang="en-GB" sz="1400" spc="35" dirty="0">
                <a:latin typeface="Century Gothic" panose="020B0502020202020204" pitchFamily="34" charset="0"/>
                <a:cs typeface="Lucida Sans"/>
              </a:rPr>
              <a:t>have</a:t>
            </a:r>
            <a:r>
              <a:rPr lang="en-GB" sz="1400" spc="-10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5" dirty="0" smtClean="0">
                <a:latin typeface="Century Gothic" panose="020B0502020202020204" pitchFamily="34" charset="0"/>
                <a:cs typeface="Lucida Sans"/>
              </a:rPr>
              <a:t>wheels</a:t>
            </a:r>
            <a:endParaRPr lang="en-GB" sz="1400" dirty="0" smtClean="0">
              <a:latin typeface="Century Gothic" panose="020B0502020202020204" pitchFamily="34" charset="0"/>
              <a:cs typeface="Lucida Sans"/>
            </a:endParaRP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Century Gothic" panose="020B0502020202020204" pitchFamily="34" charset="0"/>
                <a:cs typeface="Lucida Sans"/>
              </a:rPr>
              <a:t>I </a:t>
            </a:r>
            <a:r>
              <a:rPr lang="en-GB" sz="1400" spc="25" dirty="0">
                <a:latin typeface="Century Gothic" panose="020B0502020202020204" pitchFamily="34" charset="0"/>
                <a:cs typeface="Lucida Sans"/>
              </a:rPr>
              <a:t>travel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on</a:t>
            </a:r>
            <a:r>
              <a:rPr lang="en-GB" sz="1400" spc="-19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5" dirty="0" smtClean="0">
                <a:latin typeface="Century Gothic" panose="020B0502020202020204" pitchFamily="34" charset="0"/>
                <a:cs typeface="Lucida Sans"/>
              </a:rPr>
              <a:t>tracks</a:t>
            </a:r>
            <a:endParaRPr lang="en-GB" sz="1400" dirty="0" smtClean="0">
              <a:latin typeface="Century Gothic" panose="020B0502020202020204" pitchFamily="34" charset="0"/>
              <a:cs typeface="Lucida Sans"/>
            </a:endParaRP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Century Gothic" panose="020B0502020202020204" pitchFamily="34" charset="0"/>
                <a:cs typeface="Lucida Sans"/>
              </a:rPr>
              <a:t>I </a:t>
            </a:r>
            <a:r>
              <a:rPr lang="en-GB" sz="1400" spc="25" dirty="0">
                <a:latin typeface="Century Gothic" panose="020B0502020202020204" pitchFamily="34" charset="0"/>
                <a:cs typeface="Lucida Sans"/>
              </a:rPr>
              <a:t>am </a:t>
            </a:r>
            <a:r>
              <a:rPr lang="en-GB" sz="1400" spc="40" dirty="0">
                <a:latin typeface="Century Gothic" panose="020B0502020202020204" pitchFamily="34" charset="0"/>
                <a:cs typeface="Lucida Sans"/>
              </a:rPr>
              <a:t>powered </a:t>
            </a:r>
            <a:r>
              <a:rPr lang="en-GB" sz="1400" spc="55" dirty="0">
                <a:latin typeface="Century Gothic" panose="020B0502020202020204" pitchFamily="34" charset="0"/>
                <a:cs typeface="Lucida Sans"/>
              </a:rPr>
              <a:t>by</a:t>
            </a:r>
            <a:r>
              <a:rPr lang="en-GB" sz="1400" spc="-21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5" dirty="0" smtClean="0">
                <a:latin typeface="Century Gothic" panose="020B0502020202020204" pitchFamily="34" charset="0"/>
                <a:cs typeface="Lucida Sans"/>
              </a:rPr>
              <a:t>coal</a:t>
            </a:r>
            <a:endParaRPr lang="en-GB" sz="1400" dirty="0" smtClean="0">
              <a:latin typeface="Century Gothic" panose="020B0502020202020204" pitchFamily="34" charset="0"/>
              <a:cs typeface="Lucida Sans"/>
            </a:endParaRP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Century Gothic" panose="020B0502020202020204" pitchFamily="34" charset="0"/>
                <a:cs typeface="Lucida Sans"/>
              </a:rPr>
              <a:t>I </a:t>
            </a:r>
            <a:r>
              <a:rPr lang="en-GB" sz="1400" spc="30" dirty="0">
                <a:latin typeface="Century Gothic" panose="020B0502020202020204" pitchFamily="34" charset="0"/>
                <a:cs typeface="Lucida Sans"/>
              </a:rPr>
              <a:t>produce</a:t>
            </a:r>
            <a:r>
              <a:rPr lang="en-GB" sz="1400" spc="-14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0" dirty="0" smtClean="0">
                <a:latin typeface="Century Gothic" panose="020B0502020202020204" pitchFamily="34" charset="0"/>
                <a:cs typeface="Lucida Sans"/>
              </a:rPr>
              <a:t>steam</a:t>
            </a:r>
            <a:endParaRPr lang="en-GB" sz="1400" dirty="0" smtClean="0">
              <a:latin typeface="Century Gothic" panose="020B0502020202020204" pitchFamily="34" charset="0"/>
              <a:cs typeface="Lucida Sans"/>
            </a:endParaRP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Century Gothic" panose="020B0502020202020204" pitchFamily="34" charset="0"/>
                <a:cs typeface="Lucida Sans"/>
              </a:rPr>
              <a:t>I</a:t>
            </a:r>
            <a:r>
              <a:rPr lang="en-GB" sz="1400" spc="-25" dirty="0" smtClean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30" dirty="0">
                <a:latin typeface="Century Gothic" panose="020B0502020202020204" pitchFamily="34" charset="0"/>
                <a:cs typeface="Lucida Sans"/>
              </a:rPr>
              <a:t>can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transport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5" dirty="0">
                <a:latin typeface="Century Gothic" panose="020B0502020202020204" pitchFamily="34" charset="0"/>
                <a:cs typeface="Lucida Sans"/>
              </a:rPr>
              <a:t>goods</a:t>
            </a:r>
            <a:r>
              <a:rPr lang="en-GB" sz="1400" spc="-2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or</a:t>
            </a:r>
            <a:r>
              <a:rPr lang="en-GB" sz="1400" spc="-1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people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0" dirty="0">
                <a:latin typeface="Century Gothic" panose="020B0502020202020204" pitchFamily="34" charset="0"/>
                <a:cs typeface="Lucida Sans"/>
              </a:rPr>
              <a:t>around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the</a:t>
            </a:r>
            <a:r>
              <a:rPr lang="en-GB" sz="1400" spc="-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5" dirty="0">
                <a:latin typeface="Century Gothic" panose="020B0502020202020204" pitchFamily="34" charset="0"/>
                <a:cs typeface="Lucida Sans"/>
              </a:rPr>
              <a:t>country  </a:t>
            </a:r>
            <a:r>
              <a:rPr lang="en-GB" sz="1400" spc="90" dirty="0">
                <a:latin typeface="Century Gothic" panose="020B0502020202020204" pitchFamily="34" charset="0"/>
                <a:cs typeface="Lucida Sans"/>
              </a:rPr>
              <a:t>What </a:t>
            </a:r>
            <a:r>
              <a:rPr lang="en-GB" sz="1400" spc="25" dirty="0">
                <a:latin typeface="Century Gothic" panose="020B0502020202020204" pitchFamily="34" charset="0"/>
                <a:cs typeface="Lucida Sans"/>
              </a:rPr>
              <a:t>am</a:t>
            </a:r>
            <a:r>
              <a:rPr lang="en-GB" sz="1400" spc="-2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65" dirty="0">
                <a:latin typeface="Century Gothic" panose="020B0502020202020204" pitchFamily="34" charset="0"/>
                <a:cs typeface="Lucida Sans"/>
              </a:rPr>
              <a:t>I</a:t>
            </a:r>
            <a:r>
              <a:rPr lang="en-GB" sz="1400" spc="65" dirty="0" smtClean="0">
                <a:latin typeface="Century Gothic" panose="020B0502020202020204" pitchFamily="34" charset="0"/>
                <a:cs typeface="Lucida Sans"/>
              </a:rPr>
              <a:t>?</a:t>
            </a: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GB" sz="1400" spc="65" dirty="0">
              <a:latin typeface="Century Gothic" panose="020B0502020202020204" pitchFamily="34" charset="0"/>
              <a:cs typeface="Lucida Sans"/>
            </a:endParaRPr>
          </a:p>
          <a:p>
            <a:pPr marL="12700">
              <a:lnSpc>
                <a:spcPct val="100000"/>
              </a:lnSpc>
            </a:pPr>
            <a:r>
              <a:rPr lang="en-GB" sz="1400" b="1" spc="60" dirty="0">
                <a:latin typeface="Century Gothic" panose="020B0502020202020204" pitchFamily="34" charset="0"/>
                <a:cs typeface="Lucida Sans"/>
              </a:rPr>
              <a:t>Removal </a:t>
            </a:r>
            <a:r>
              <a:rPr lang="en-GB" sz="1400" b="1" spc="50" dirty="0">
                <a:latin typeface="Century Gothic" panose="020B0502020202020204" pitchFamily="34" charset="0"/>
                <a:cs typeface="Lucida Sans"/>
              </a:rPr>
              <a:t>cart </a:t>
            </a:r>
            <a:r>
              <a:rPr lang="en-GB" sz="1400" b="1" spc="60" dirty="0">
                <a:latin typeface="Century Gothic" panose="020B0502020202020204" pitchFamily="34" charset="0"/>
                <a:cs typeface="Lucida Sans"/>
              </a:rPr>
              <a:t>(document</a:t>
            </a:r>
            <a:r>
              <a:rPr lang="en-GB" sz="1400" b="1" spc="5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b="1" spc="100" dirty="0" smtClean="0">
                <a:latin typeface="Century Gothic" panose="020B0502020202020204" pitchFamily="34" charset="0"/>
                <a:cs typeface="Lucida Sans"/>
              </a:rPr>
              <a:t>4)</a:t>
            </a:r>
            <a:endParaRPr lang="en-GB" sz="1400" b="1" dirty="0" smtClean="0">
              <a:latin typeface="Century Gothic" panose="020B0502020202020204" pitchFamily="34" charset="0"/>
              <a:cs typeface="Lucida Sans"/>
            </a:endParaRP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Century Gothic" panose="020B0502020202020204" pitchFamily="34" charset="0"/>
                <a:cs typeface="Lucida Sans"/>
              </a:rPr>
              <a:t>I </a:t>
            </a:r>
            <a:r>
              <a:rPr lang="en-GB" sz="1400" spc="25" dirty="0">
                <a:latin typeface="Century Gothic" panose="020B0502020202020204" pitchFamily="34" charset="0"/>
                <a:cs typeface="Lucida Sans"/>
              </a:rPr>
              <a:t>am </a:t>
            </a:r>
            <a:r>
              <a:rPr lang="en-GB" sz="1400" dirty="0">
                <a:latin typeface="Century Gothic" panose="020B0502020202020204" pitchFamily="34" charset="0"/>
                <a:cs typeface="Lucida Sans"/>
              </a:rPr>
              <a:t>pulled </a:t>
            </a:r>
            <a:r>
              <a:rPr lang="en-GB" sz="1400" spc="55" dirty="0">
                <a:latin typeface="Century Gothic" panose="020B0502020202020204" pitchFamily="34" charset="0"/>
                <a:cs typeface="Lucida Sans"/>
              </a:rPr>
              <a:t>by two</a:t>
            </a:r>
            <a:r>
              <a:rPr lang="en-GB" sz="1400" spc="-21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5" dirty="0" smtClean="0">
                <a:latin typeface="Century Gothic" panose="020B0502020202020204" pitchFamily="34" charset="0"/>
                <a:cs typeface="Lucida Sans"/>
              </a:rPr>
              <a:t>horses</a:t>
            </a:r>
            <a:endParaRPr lang="en-GB" sz="1400" dirty="0" smtClean="0">
              <a:latin typeface="Century Gothic" panose="020B0502020202020204" pitchFamily="34" charset="0"/>
              <a:cs typeface="Lucida Sans"/>
            </a:endParaRP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Century Gothic" panose="020B0502020202020204" pitchFamily="34" charset="0"/>
                <a:cs typeface="Lucida Sans"/>
              </a:rPr>
              <a:t>I </a:t>
            </a:r>
            <a:r>
              <a:rPr lang="en-GB" sz="1400" spc="35" dirty="0">
                <a:latin typeface="Century Gothic" panose="020B0502020202020204" pitchFamily="34" charset="0"/>
                <a:cs typeface="Lucida Sans"/>
              </a:rPr>
              <a:t>have</a:t>
            </a:r>
            <a:r>
              <a:rPr lang="en-GB" sz="1400" spc="-10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15" dirty="0" smtClean="0">
                <a:latin typeface="Century Gothic" panose="020B0502020202020204" pitchFamily="34" charset="0"/>
                <a:cs typeface="Lucida Sans"/>
              </a:rPr>
              <a:t>wheels</a:t>
            </a:r>
            <a:endParaRPr lang="en-GB" sz="1400" dirty="0" smtClean="0">
              <a:latin typeface="Century Gothic" panose="020B0502020202020204" pitchFamily="34" charset="0"/>
              <a:cs typeface="Lucida Sans"/>
            </a:endParaRP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Century Gothic" panose="020B0502020202020204" pitchFamily="34" charset="0"/>
                <a:cs typeface="Lucida Sans"/>
              </a:rPr>
              <a:t>I </a:t>
            </a:r>
            <a:r>
              <a:rPr lang="en-GB" sz="1400" spc="25" dirty="0">
                <a:latin typeface="Century Gothic" panose="020B0502020202020204" pitchFamily="34" charset="0"/>
                <a:cs typeface="Lucida Sans"/>
              </a:rPr>
              <a:t>travel </a:t>
            </a:r>
            <a:r>
              <a:rPr lang="en-GB" sz="1400" spc="10" dirty="0">
                <a:latin typeface="Century Gothic" panose="020B0502020202020204" pitchFamily="34" charset="0"/>
                <a:cs typeface="Lucida Sans"/>
              </a:rPr>
              <a:t>along </a:t>
            </a:r>
            <a:r>
              <a:rPr lang="en-GB" sz="1400" spc="20" dirty="0">
                <a:latin typeface="Century Gothic" panose="020B0502020202020204" pitchFamily="34" charset="0"/>
                <a:cs typeface="Lucida Sans"/>
              </a:rPr>
              <a:t>the</a:t>
            </a:r>
            <a:r>
              <a:rPr lang="en-GB" sz="1400" spc="-204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5" dirty="0" smtClean="0">
                <a:latin typeface="Century Gothic" panose="020B0502020202020204" pitchFamily="34" charset="0"/>
                <a:cs typeface="Lucida Sans"/>
              </a:rPr>
              <a:t>road</a:t>
            </a:r>
            <a:endParaRPr lang="en-GB" sz="1400" dirty="0" smtClean="0">
              <a:latin typeface="Century Gothic" panose="020B0502020202020204" pitchFamily="34" charset="0"/>
              <a:cs typeface="Lucida Sans"/>
            </a:endParaRP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400" spc="50" dirty="0" smtClean="0">
                <a:latin typeface="Century Gothic" panose="020B0502020202020204" pitchFamily="34" charset="0"/>
                <a:cs typeface="Lucida Sans"/>
              </a:rPr>
              <a:t>Two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men </a:t>
            </a:r>
            <a:r>
              <a:rPr lang="en-GB" sz="1400" spc="30" dirty="0">
                <a:latin typeface="Century Gothic" panose="020B0502020202020204" pitchFamily="34" charset="0"/>
                <a:cs typeface="Lucida Sans"/>
              </a:rPr>
              <a:t>work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on</a:t>
            </a:r>
            <a:r>
              <a:rPr lang="en-GB" sz="1400" spc="-26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20" dirty="0" smtClean="0">
                <a:latin typeface="Century Gothic" panose="020B0502020202020204" pitchFamily="34" charset="0"/>
                <a:cs typeface="Lucida Sans"/>
              </a:rPr>
              <a:t>me</a:t>
            </a:r>
            <a:endParaRPr lang="en-GB" sz="1400" dirty="0" smtClean="0">
              <a:latin typeface="Century Gothic" panose="020B0502020202020204" pitchFamily="34" charset="0"/>
              <a:cs typeface="Lucida Sans"/>
            </a:endParaRP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Century Gothic" panose="020B0502020202020204" pitchFamily="34" charset="0"/>
                <a:cs typeface="Lucida Sans"/>
              </a:rPr>
              <a:t>I </a:t>
            </a:r>
            <a:r>
              <a:rPr lang="en-GB" sz="1400" spc="25" dirty="0">
                <a:latin typeface="Century Gothic" panose="020B0502020202020204" pitchFamily="34" charset="0"/>
                <a:cs typeface="Lucida Sans"/>
              </a:rPr>
              <a:t>am </a:t>
            </a:r>
            <a:r>
              <a:rPr lang="en-GB" sz="1400" spc="10" dirty="0">
                <a:latin typeface="Century Gothic" panose="020B0502020202020204" pitchFamily="34" charset="0"/>
                <a:cs typeface="Lucida Sans"/>
              </a:rPr>
              <a:t>used </a:t>
            </a:r>
            <a:r>
              <a:rPr lang="en-GB" sz="1400" spc="30" dirty="0">
                <a:latin typeface="Century Gothic" panose="020B0502020202020204" pitchFamily="34" charset="0"/>
                <a:cs typeface="Lucida Sans"/>
              </a:rPr>
              <a:t>to </a:t>
            </a:r>
            <a:r>
              <a:rPr lang="en-GB" sz="1400" spc="45" dirty="0">
                <a:latin typeface="Century Gothic" panose="020B0502020202020204" pitchFamily="34" charset="0"/>
                <a:cs typeface="Lucida Sans"/>
              </a:rPr>
              <a:t>move </a:t>
            </a:r>
            <a:r>
              <a:rPr lang="en-GB" sz="1400" spc="5" dirty="0">
                <a:latin typeface="Century Gothic" panose="020B0502020202020204" pitchFamily="34" charset="0"/>
                <a:cs typeface="Lucida Sans"/>
              </a:rPr>
              <a:t>people’s </a:t>
            </a:r>
            <a:r>
              <a:rPr lang="en-GB" sz="1400" spc="-5" dirty="0">
                <a:latin typeface="Century Gothic" panose="020B0502020202020204" pitchFamily="34" charset="0"/>
                <a:cs typeface="Lucida Sans"/>
              </a:rPr>
              <a:t>furniture </a:t>
            </a:r>
            <a:r>
              <a:rPr lang="en-GB" sz="1400" spc="15" dirty="0">
                <a:latin typeface="Century Gothic" panose="020B0502020202020204" pitchFamily="34" charset="0"/>
                <a:cs typeface="Lucida Sans"/>
              </a:rPr>
              <a:t>and</a:t>
            </a:r>
            <a:r>
              <a:rPr lang="en-GB" sz="1400" spc="-250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5" dirty="0">
                <a:latin typeface="Century Gothic" panose="020B0502020202020204" pitchFamily="34" charset="0"/>
                <a:cs typeface="Lucida Sans"/>
              </a:rPr>
              <a:t>belongings  </a:t>
            </a:r>
            <a:r>
              <a:rPr lang="en-GB" sz="1400" spc="90" dirty="0">
                <a:latin typeface="Century Gothic" panose="020B0502020202020204" pitchFamily="34" charset="0"/>
                <a:cs typeface="Lucida Sans"/>
              </a:rPr>
              <a:t>What </a:t>
            </a:r>
            <a:r>
              <a:rPr lang="en-GB" sz="1400" spc="25" dirty="0">
                <a:latin typeface="Century Gothic" panose="020B0502020202020204" pitchFamily="34" charset="0"/>
                <a:cs typeface="Lucida Sans"/>
              </a:rPr>
              <a:t>am</a:t>
            </a:r>
            <a:r>
              <a:rPr lang="en-GB" sz="1400" spc="-225" dirty="0">
                <a:latin typeface="Century Gothic" panose="020B0502020202020204" pitchFamily="34" charset="0"/>
                <a:cs typeface="Lucida Sans"/>
              </a:rPr>
              <a:t> </a:t>
            </a:r>
            <a:r>
              <a:rPr lang="en-GB" sz="1400" spc="65" dirty="0">
                <a:latin typeface="Century Gothic" panose="020B0502020202020204" pitchFamily="34" charset="0"/>
                <a:cs typeface="Lucida Sans"/>
              </a:rPr>
              <a:t>I?</a:t>
            </a:r>
            <a:endParaRPr lang="en-GB" sz="1400" dirty="0">
              <a:latin typeface="Century Gothic" panose="020B0502020202020204" pitchFamily="34" charset="0"/>
              <a:cs typeface="Lucida Sans"/>
            </a:endParaRP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GB" sz="1400" dirty="0">
              <a:latin typeface="Century Gothic" panose="020B0502020202020204" pitchFamily="34" charset="0"/>
              <a:cs typeface="Lucida Sans"/>
            </a:endParaRPr>
          </a:p>
          <a:p>
            <a:pPr>
              <a:lnSpc>
                <a:spcPct val="100000"/>
              </a:lnSpc>
              <a:spcBef>
                <a:spcPts val="2"/>
              </a:spcBef>
              <a:buFont typeface="Symbol"/>
              <a:buChar char=""/>
            </a:pPr>
            <a:endParaRPr lang="en-GB" sz="2000" dirty="0">
              <a:latin typeface="Times New Roman"/>
              <a:cs typeface="Times New Roman"/>
            </a:endParaRPr>
          </a:p>
          <a:p>
            <a:pPr marL="12700" marR="3522979" indent="228600">
              <a:lnSpc>
                <a:spcPts val="1430"/>
              </a:lnSpc>
              <a:spcBef>
                <a:spcPts val="114"/>
              </a:spcBef>
              <a:buFont typeface="Symbol"/>
              <a:buChar char=""/>
              <a:tabLst>
                <a:tab pos="470534" algn="l"/>
              </a:tabLst>
            </a:pPr>
            <a:endParaRPr lang="en-GB" dirty="0">
              <a:latin typeface="Lucida Sans"/>
              <a:cs typeface="Lucida Sans"/>
            </a:endParaRPr>
          </a:p>
          <a:p>
            <a:pPr marL="12700" marR="129539">
              <a:lnSpc>
                <a:spcPct val="100000"/>
              </a:lnSpc>
            </a:pPr>
            <a:endParaRPr lang="en-GB" dirty="0">
              <a:latin typeface="Lucida Sans"/>
              <a:cs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46160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</TotalTime>
  <Words>2218</Words>
  <Application>Microsoft Office PowerPoint</Application>
  <PresentationFormat>Custom</PresentationFormat>
  <Paragraphs>369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Century Gothic</vt:lpstr>
      <vt:lpstr>Lucida Sans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 Word - transport documents.doc</dc:title>
  <dc:creator>g.hunt</dc:creator>
  <cp:lastModifiedBy>Bartley, Izzy</cp:lastModifiedBy>
  <cp:revision>15</cp:revision>
  <dcterms:created xsi:type="dcterms:W3CDTF">2018-01-23T16:33:10Z</dcterms:created>
  <dcterms:modified xsi:type="dcterms:W3CDTF">2018-01-25T09:33:31Z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2010-04-26T00:00:00Z</vt:filetime>
  </property>
  <property fmtid="{D5CDD505-2E9C-101B-9397-08002B2CF9AE}" pid="3" name="Creator">
    <vt:lpwstr>PScript5.dll Version 5.2.2</vt:lpwstr>
  </property>
  <property fmtid="{D5CDD505-2E9C-101B-9397-08002B2CF9AE}" pid="4" name="LastSaved">
    <vt:filetime>2018-01-23T00:00:00Z</vt:filetime>
  </property>
</Properties>
</file>