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83" r:id="rId6"/>
    <p:sldId id="284" r:id="rId7"/>
    <p:sldId id="285" r:id="rId8"/>
    <p:sldId id="258" r:id="rId9"/>
    <p:sldId id="272" r:id="rId10"/>
    <p:sldId id="275" r:id="rId11"/>
    <p:sldId id="259" r:id="rId12"/>
    <p:sldId id="269" r:id="rId13"/>
    <p:sldId id="286" r:id="rId14"/>
    <p:sldId id="273" r:id="rId15"/>
    <p:sldId id="260" r:id="rId16"/>
    <p:sldId id="268" r:id="rId17"/>
    <p:sldId id="261" r:id="rId18"/>
    <p:sldId id="264" r:id="rId19"/>
    <p:sldId id="265" r:id="rId20"/>
    <p:sldId id="266" r:id="rId21"/>
    <p:sldId id="262" r:id="rId22"/>
    <p:sldId id="263" r:id="rId23"/>
    <p:sldId id="270" r:id="rId24"/>
    <p:sldId id="271" r:id="rId25"/>
    <p:sldId id="276" r:id="rId26"/>
    <p:sldId id="277" r:id="rId27"/>
    <p:sldId id="278" r:id="rId28"/>
    <p:sldId id="287" r:id="rId29"/>
    <p:sldId id="280" r:id="rId30"/>
    <p:sldId id="281" r:id="rId31"/>
    <p:sldId id="28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F3EF"/>
    <a:srgbClr val="1FA8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B4376-1461-A6D9-19EC-0AC647ECDD5A}" v="81" dt="2025-03-31T14:38:5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nby, Sarah" userId="S::sarah.hornby2@leeds.gov.uk::92e12ce9-820f-4e8f-8398-50f074ee91a9" providerId="AD" clId="Web-{0421F30D-B9C3-CD2C-4B22-BE21C6EDBBE1}"/>
    <pc:docChg chg="addSld modSld">
      <pc:chgData name="Hornby, Sarah" userId="S::sarah.hornby2@leeds.gov.uk::92e12ce9-820f-4e8f-8398-50f074ee91a9" providerId="AD" clId="Web-{0421F30D-B9C3-CD2C-4B22-BE21C6EDBBE1}" dt="2025-03-11T12:46:24.896" v="25"/>
      <pc:docMkLst>
        <pc:docMk/>
      </pc:docMkLst>
      <pc:sldChg chg="addSp delSp modSp new">
        <pc:chgData name="Hornby, Sarah" userId="S::sarah.hornby2@leeds.gov.uk::92e12ce9-820f-4e8f-8398-50f074ee91a9" providerId="AD" clId="Web-{0421F30D-B9C3-CD2C-4B22-BE21C6EDBBE1}" dt="2025-03-11T12:46:24.896" v="25"/>
        <pc:sldMkLst>
          <pc:docMk/>
          <pc:sldMk cId="811360569" sldId="287"/>
        </pc:sldMkLst>
        <pc:spChg chg="del">
          <ac:chgData name="Hornby, Sarah" userId="S::sarah.hornby2@leeds.gov.uk::92e12ce9-820f-4e8f-8398-50f074ee91a9" providerId="AD" clId="Web-{0421F30D-B9C3-CD2C-4B22-BE21C6EDBBE1}" dt="2025-03-11T12:36:54.270" v="16"/>
          <ac:spMkLst>
            <pc:docMk/>
            <pc:sldMk cId="811360569" sldId="287"/>
            <ac:spMk id="2" creationId="{56D952B6-9AE0-3BDE-0F3B-0D8ADD72F667}"/>
          </ac:spMkLst>
        </pc:spChg>
        <pc:spChg chg="del">
          <ac:chgData name="Hornby, Sarah" userId="S::sarah.hornby2@leeds.gov.uk::92e12ce9-820f-4e8f-8398-50f074ee91a9" providerId="AD" clId="Web-{0421F30D-B9C3-CD2C-4B22-BE21C6EDBBE1}" dt="2025-03-11T12:34:08.276" v="1"/>
          <ac:spMkLst>
            <pc:docMk/>
            <pc:sldMk cId="811360569" sldId="287"/>
            <ac:spMk id="3" creationId="{C05B741E-2412-FE51-3D88-E04095139E4C}"/>
          </ac:spMkLst>
        </pc:spChg>
        <pc:spChg chg="add del mod">
          <ac:chgData name="Hornby, Sarah" userId="S::sarah.hornby2@leeds.gov.uk::92e12ce9-820f-4e8f-8398-50f074ee91a9" providerId="AD" clId="Web-{0421F30D-B9C3-CD2C-4B22-BE21C6EDBBE1}" dt="2025-03-11T12:37:48.976" v="22"/>
          <ac:spMkLst>
            <pc:docMk/>
            <pc:sldMk cId="811360569" sldId="287"/>
            <ac:spMk id="10" creationId="{AA93473E-00C6-8FE2-2A07-072D18C444F1}"/>
          </ac:spMkLst>
        </pc:spChg>
        <pc:spChg chg="add">
          <ac:chgData name="Hornby, Sarah" userId="S::sarah.hornby2@leeds.gov.uk::92e12ce9-820f-4e8f-8398-50f074ee91a9" providerId="AD" clId="Web-{0421F30D-B9C3-CD2C-4B22-BE21C6EDBBE1}" dt="2025-03-11T12:37:49.570" v="23"/>
          <ac:spMkLst>
            <pc:docMk/>
            <pc:sldMk cId="811360569" sldId="287"/>
            <ac:spMk id="12" creationId="{0923EBAA-6D59-E10B-514E-6AB0E77D7BFF}"/>
          </ac:spMkLst>
        </pc:spChg>
        <pc:spChg chg="add">
          <ac:chgData name="Hornby, Sarah" userId="S::sarah.hornby2@leeds.gov.uk::92e12ce9-820f-4e8f-8398-50f074ee91a9" providerId="AD" clId="Web-{0421F30D-B9C3-CD2C-4B22-BE21C6EDBBE1}" dt="2025-03-11T12:46:21.381" v="24"/>
          <ac:spMkLst>
            <pc:docMk/>
            <pc:sldMk cId="811360569" sldId="287"/>
            <ac:spMk id="13" creationId="{011F266D-D582-3C37-ADBB-D51748041C4A}"/>
          </ac:spMkLst>
        </pc:spChg>
        <pc:spChg chg="add mod">
          <ac:chgData name="Hornby, Sarah" userId="S::sarah.hornby2@leeds.gov.uk::92e12ce9-820f-4e8f-8398-50f074ee91a9" providerId="AD" clId="Web-{0421F30D-B9C3-CD2C-4B22-BE21C6EDBBE1}" dt="2025-03-11T12:46:24.896" v="25"/>
          <ac:spMkLst>
            <pc:docMk/>
            <pc:sldMk cId="811360569" sldId="287"/>
            <ac:spMk id="15" creationId="{0392E2EF-3BCA-729E-8D44-905C6A07D417}"/>
          </ac:spMkLst>
        </pc:spChg>
        <pc:picChg chg="add del mod ord">
          <ac:chgData name="Hornby, Sarah" userId="S::sarah.hornby2@leeds.gov.uk::92e12ce9-820f-4e8f-8398-50f074ee91a9" providerId="AD" clId="Web-{0421F30D-B9C3-CD2C-4B22-BE21C6EDBBE1}" dt="2025-03-11T12:46:24.896" v="25"/>
          <ac:picMkLst>
            <pc:docMk/>
            <pc:sldMk cId="811360569" sldId="287"/>
            <ac:picMk id="4" creationId="{5727B016-652C-EF76-5D64-F5BCD862CAC7}"/>
          </ac:picMkLst>
        </pc:picChg>
        <pc:picChg chg="add mod">
          <ac:chgData name="Hornby, Sarah" userId="S::sarah.hornby2@leeds.gov.uk::92e12ce9-820f-4e8f-8398-50f074ee91a9" providerId="AD" clId="Web-{0421F30D-B9C3-CD2C-4B22-BE21C6EDBBE1}" dt="2025-03-11T12:37:00.786" v="18" actId="1076"/>
          <ac:picMkLst>
            <pc:docMk/>
            <pc:sldMk cId="811360569" sldId="287"/>
            <ac:picMk id="5" creationId="{0E98E81B-BB24-E720-19CB-D31A97B51ED0}"/>
          </ac:picMkLst>
        </pc:picChg>
        <pc:picChg chg="add mod">
          <ac:chgData name="Hornby, Sarah" userId="S::sarah.hornby2@leeds.gov.uk::92e12ce9-820f-4e8f-8398-50f074ee91a9" providerId="AD" clId="Web-{0421F30D-B9C3-CD2C-4B22-BE21C6EDBBE1}" dt="2025-03-11T12:35:34.547" v="14" actId="1076"/>
          <ac:picMkLst>
            <pc:docMk/>
            <pc:sldMk cId="811360569" sldId="287"/>
            <ac:picMk id="6" creationId="{E2329892-C92A-9EB8-E438-9B0B17C0D1E4}"/>
          </ac:picMkLst>
        </pc:picChg>
        <pc:picChg chg="add mod">
          <ac:chgData name="Hornby, Sarah" userId="S::sarah.hornby2@leeds.gov.uk::92e12ce9-820f-4e8f-8398-50f074ee91a9" providerId="AD" clId="Web-{0421F30D-B9C3-CD2C-4B22-BE21C6EDBBE1}" dt="2025-03-11T12:35:38.406" v="15" actId="1076"/>
          <ac:picMkLst>
            <pc:docMk/>
            <pc:sldMk cId="811360569" sldId="287"/>
            <ac:picMk id="7" creationId="{832A930B-0958-4D19-F27A-FF25A2F9E71D}"/>
          </ac:picMkLst>
        </pc:picChg>
        <pc:picChg chg="add mod">
          <ac:chgData name="Hornby, Sarah" userId="S::sarah.hornby2@leeds.gov.uk::92e12ce9-820f-4e8f-8398-50f074ee91a9" providerId="AD" clId="Web-{0421F30D-B9C3-CD2C-4B22-BE21C6EDBBE1}" dt="2025-03-11T12:37:02.427" v="19" actId="1076"/>
          <ac:picMkLst>
            <pc:docMk/>
            <pc:sldMk cId="811360569" sldId="287"/>
            <ac:picMk id="8" creationId="{8EDB0DF4-84B6-A01E-E316-69E4053D9B91}"/>
          </ac:picMkLst>
        </pc:picChg>
      </pc:sldChg>
    </pc:docChg>
  </pc:docChgLst>
  <pc:docChgLst>
    <pc:chgData name="Hornby, Sarah" userId="S::sarah.hornby2@leeds.gov.uk::92e12ce9-820f-4e8f-8398-50f074ee91a9" providerId="AD" clId="Web-{32EA968A-5527-4E87-4FF9-D7510C82EB8F}"/>
    <pc:docChg chg="addSld">
      <pc:chgData name="Hornby, Sarah" userId="S::sarah.hornby2@leeds.gov.uk::92e12ce9-820f-4e8f-8398-50f074ee91a9" providerId="AD" clId="Web-{32EA968A-5527-4E87-4FF9-D7510C82EB8F}" dt="2025-02-28T14:33:27.949" v="0"/>
      <pc:docMkLst>
        <pc:docMk/>
      </pc:docMkLst>
      <pc:sldChg chg="new">
        <pc:chgData name="Hornby, Sarah" userId="S::sarah.hornby2@leeds.gov.uk::92e12ce9-820f-4e8f-8398-50f074ee91a9" providerId="AD" clId="Web-{32EA968A-5527-4E87-4FF9-D7510C82EB8F}" dt="2025-02-28T14:33:27.949" v="0"/>
        <pc:sldMkLst>
          <pc:docMk/>
          <pc:sldMk cId="3759127941" sldId="286"/>
        </pc:sldMkLst>
      </pc:sldChg>
    </pc:docChg>
  </pc:docChgLst>
  <pc:docChgLst>
    <pc:chgData name="Hornby, Sarah" userId="S::sarah.hornby2@leeds.gov.uk::92e12ce9-820f-4e8f-8398-50f074ee91a9" providerId="AD" clId="Web-{CB662E13-AE10-645D-A3D8-34945F0B28FD}"/>
    <pc:docChg chg="modSld">
      <pc:chgData name="Hornby, Sarah" userId="S::sarah.hornby2@leeds.gov.uk::92e12ce9-820f-4e8f-8398-50f074ee91a9" providerId="AD" clId="Web-{CB662E13-AE10-645D-A3D8-34945F0B28FD}" dt="2025-03-18T15:52:29.365" v="62" actId="20577"/>
      <pc:docMkLst>
        <pc:docMk/>
      </pc:docMkLst>
      <pc:sldChg chg="modSp">
        <pc:chgData name="Hornby, Sarah" userId="S::sarah.hornby2@leeds.gov.uk::92e12ce9-820f-4e8f-8398-50f074ee91a9" providerId="AD" clId="Web-{CB662E13-AE10-645D-A3D8-34945F0B28FD}" dt="2025-03-18T15:17:20.233" v="26" actId="20577"/>
        <pc:sldMkLst>
          <pc:docMk/>
          <pc:sldMk cId="19261979" sldId="258"/>
        </pc:sldMkLst>
        <pc:spChg chg="mod">
          <ac:chgData name="Hornby, Sarah" userId="S::sarah.hornby2@leeds.gov.uk::92e12ce9-820f-4e8f-8398-50f074ee91a9" providerId="AD" clId="Web-{CB662E13-AE10-645D-A3D8-34945F0B28FD}" dt="2025-03-18T15:17:20.233" v="26" actId="20577"/>
          <ac:spMkLst>
            <pc:docMk/>
            <pc:sldMk cId="19261979" sldId="258"/>
            <ac:spMk id="3" creationId="{31DEC555-AEB2-10EB-B9AB-A740A3EA7E5D}"/>
          </ac:spMkLst>
        </pc:spChg>
      </pc:sldChg>
      <pc:sldChg chg="modSp">
        <pc:chgData name="Hornby, Sarah" userId="S::sarah.hornby2@leeds.gov.uk::92e12ce9-820f-4e8f-8398-50f074ee91a9" providerId="AD" clId="Web-{CB662E13-AE10-645D-A3D8-34945F0B28FD}" dt="2025-03-18T15:52:29.365" v="62" actId="20577"/>
        <pc:sldMkLst>
          <pc:docMk/>
          <pc:sldMk cId="1009490709" sldId="285"/>
        </pc:sldMkLst>
        <pc:spChg chg="mod">
          <ac:chgData name="Hornby, Sarah" userId="S::sarah.hornby2@leeds.gov.uk::92e12ce9-820f-4e8f-8398-50f074ee91a9" providerId="AD" clId="Web-{CB662E13-AE10-645D-A3D8-34945F0B28FD}" dt="2025-03-18T15:52:29.365" v="62" actId="20577"/>
          <ac:spMkLst>
            <pc:docMk/>
            <pc:sldMk cId="1009490709" sldId="285"/>
            <ac:spMk id="3" creationId="{87326BB7-9769-9A9C-002E-D423247A860E}"/>
          </ac:spMkLst>
        </pc:spChg>
      </pc:sldChg>
    </pc:docChg>
  </pc:docChgLst>
  <pc:docChgLst>
    <pc:chgData name="Munro, Jonathan" userId="S::jonathan.munro@leeds.gov.uk::cd080125-e18b-4c72-8387-99d3cfb2b2b7" providerId="AD" clId="Web-{B9921623-B3A1-6F0A-D861-90ADFF815F9A}"/>
    <pc:docChg chg="modSld">
      <pc:chgData name="Munro, Jonathan" userId="S::jonathan.munro@leeds.gov.uk::cd080125-e18b-4c72-8387-99d3cfb2b2b7" providerId="AD" clId="Web-{B9921623-B3A1-6F0A-D861-90ADFF815F9A}" dt="2025-03-18T15:17:31.580" v="21" actId="20577"/>
      <pc:docMkLst>
        <pc:docMk/>
      </pc:docMkLst>
      <pc:sldChg chg="modSp">
        <pc:chgData name="Munro, Jonathan" userId="S::jonathan.munro@leeds.gov.uk::cd080125-e18b-4c72-8387-99d3cfb2b2b7" providerId="AD" clId="Web-{B9921623-B3A1-6F0A-D861-90ADFF815F9A}" dt="2025-03-18T15:17:31.580" v="21" actId="20577"/>
        <pc:sldMkLst>
          <pc:docMk/>
          <pc:sldMk cId="1009490709" sldId="285"/>
        </pc:sldMkLst>
        <pc:spChg chg="mod">
          <ac:chgData name="Munro, Jonathan" userId="S::jonathan.munro@leeds.gov.uk::cd080125-e18b-4c72-8387-99d3cfb2b2b7" providerId="AD" clId="Web-{B9921623-B3A1-6F0A-D861-90ADFF815F9A}" dt="2025-03-18T15:17:31.580" v="21" actId="20577"/>
          <ac:spMkLst>
            <pc:docMk/>
            <pc:sldMk cId="1009490709" sldId="285"/>
            <ac:spMk id="3" creationId="{87326BB7-9769-9A9C-002E-D423247A860E}"/>
          </ac:spMkLst>
        </pc:spChg>
      </pc:sldChg>
    </pc:docChg>
  </pc:docChgLst>
  <pc:docChgLst>
    <pc:chgData name="Hornby, Sarah" userId="92e12ce9-820f-4e8f-8398-50f074ee91a9" providerId="ADAL" clId="{80FE76D3-A704-47CD-806B-DA084CE84D1A}"/>
    <pc:docChg chg="undo custSel modSld sldOrd">
      <pc:chgData name="Hornby, Sarah" userId="92e12ce9-820f-4e8f-8398-50f074ee91a9" providerId="ADAL" clId="{80FE76D3-A704-47CD-806B-DA084CE84D1A}" dt="2025-03-11T12:58:20.970" v="66" actId="207"/>
      <pc:docMkLst>
        <pc:docMk/>
      </pc:docMkLst>
      <pc:sldChg chg="ord">
        <pc:chgData name="Hornby, Sarah" userId="92e12ce9-820f-4e8f-8398-50f074ee91a9" providerId="ADAL" clId="{80FE76D3-A704-47CD-806B-DA084CE84D1A}" dt="2025-03-11T12:48:32.164" v="0" actId="20578"/>
        <pc:sldMkLst>
          <pc:docMk/>
          <pc:sldMk cId="2312054179" sldId="286"/>
        </pc:sldMkLst>
      </pc:sldChg>
      <pc:sldChg chg="addSp delSp modSp mod">
        <pc:chgData name="Hornby, Sarah" userId="92e12ce9-820f-4e8f-8398-50f074ee91a9" providerId="ADAL" clId="{80FE76D3-A704-47CD-806B-DA084CE84D1A}" dt="2025-03-11T12:58:20.970" v="66" actId="207"/>
        <pc:sldMkLst>
          <pc:docMk/>
          <pc:sldMk cId="811360569" sldId="287"/>
        </pc:sldMkLst>
        <pc:spChg chg="add del">
          <ac:chgData name="Hornby, Sarah" userId="92e12ce9-820f-4e8f-8398-50f074ee91a9" providerId="ADAL" clId="{80FE76D3-A704-47CD-806B-DA084CE84D1A}" dt="2025-03-11T12:49:15.098" v="3" actId="22"/>
          <ac:spMkLst>
            <pc:docMk/>
            <pc:sldMk cId="811360569" sldId="287"/>
            <ac:spMk id="3" creationId="{8EFC0E1A-92D3-6D6D-446D-E23D4257049C}"/>
          </ac:spMkLst>
        </pc:spChg>
        <pc:spChg chg="add del mod">
          <ac:chgData name="Hornby, Sarah" userId="92e12ce9-820f-4e8f-8398-50f074ee91a9" providerId="ADAL" clId="{80FE76D3-A704-47CD-806B-DA084CE84D1A}" dt="2025-03-11T12:54:32.023" v="31" actId="478"/>
          <ac:spMkLst>
            <pc:docMk/>
            <pc:sldMk cId="811360569" sldId="287"/>
            <ac:spMk id="11" creationId="{73A47EDF-DD18-C70B-330C-9E3CA75AE62F}"/>
          </ac:spMkLst>
        </pc:spChg>
        <pc:spChg chg="del mod">
          <ac:chgData name="Hornby, Sarah" userId="92e12ce9-820f-4e8f-8398-50f074ee91a9" providerId="ADAL" clId="{80FE76D3-A704-47CD-806B-DA084CE84D1A}" dt="2025-03-11T12:50:10.558" v="8" actId="478"/>
          <ac:spMkLst>
            <pc:docMk/>
            <pc:sldMk cId="811360569" sldId="287"/>
            <ac:spMk id="12" creationId="{0923EBAA-6D59-E10B-514E-6AB0E77D7BFF}"/>
          </ac:spMkLst>
        </pc:spChg>
        <pc:spChg chg="add del mod">
          <ac:chgData name="Hornby, Sarah" userId="92e12ce9-820f-4e8f-8398-50f074ee91a9" providerId="ADAL" clId="{80FE76D3-A704-47CD-806B-DA084CE84D1A}" dt="2025-03-11T12:57:38.769" v="63" actId="1076"/>
          <ac:spMkLst>
            <pc:docMk/>
            <pc:sldMk cId="811360569" sldId="287"/>
            <ac:spMk id="13" creationId="{011F266D-D582-3C37-ADBB-D51748041C4A}"/>
          </ac:spMkLst>
        </pc:spChg>
        <pc:spChg chg="add mod">
          <ac:chgData name="Hornby, Sarah" userId="92e12ce9-820f-4e8f-8398-50f074ee91a9" providerId="ADAL" clId="{80FE76D3-A704-47CD-806B-DA084CE84D1A}" dt="2025-03-11T12:57:41.260" v="64" actId="1076"/>
          <ac:spMkLst>
            <pc:docMk/>
            <pc:sldMk cId="811360569" sldId="287"/>
            <ac:spMk id="14" creationId="{05D7FC5E-BDFC-72FC-1646-4CF5B90C1F67}"/>
          </ac:spMkLst>
        </pc:spChg>
        <pc:spChg chg="del">
          <ac:chgData name="Hornby, Sarah" userId="92e12ce9-820f-4e8f-8398-50f074ee91a9" providerId="ADAL" clId="{80FE76D3-A704-47CD-806B-DA084CE84D1A}" dt="2025-03-11T12:49:08.027" v="1" actId="478"/>
          <ac:spMkLst>
            <pc:docMk/>
            <pc:sldMk cId="811360569" sldId="287"/>
            <ac:spMk id="15" creationId="{0392E2EF-3BCA-729E-8D44-905C6A07D417}"/>
          </ac:spMkLst>
        </pc:spChg>
        <pc:spChg chg="add mod">
          <ac:chgData name="Hornby, Sarah" userId="92e12ce9-820f-4e8f-8398-50f074ee91a9" providerId="ADAL" clId="{80FE76D3-A704-47CD-806B-DA084CE84D1A}" dt="2025-03-11T12:58:20.970" v="66" actId="207"/>
          <ac:spMkLst>
            <pc:docMk/>
            <pc:sldMk cId="811360569" sldId="287"/>
            <ac:spMk id="16" creationId="{1583081A-FE20-5C54-BE92-B524F38FDECD}"/>
          </ac:spMkLst>
        </pc:spChg>
        <pc:picChg chg="del mod">
          <ac:chgData name="Hornby, Sarah" userId="92e12ce9-820f-4e8f-8398-50f074ee91a9" providerId="ADAL" clId="{80FE76D3-A704-47CD-806B-DA084CE84D1A}" dt="2025-03-11T12:56:20.548" v="38" actId="478"/>
          <ac:picMkLst>
            <pc:docMk/>
            <pc:sldMk cId="811360569" sldId="287"/>
            <ac:picMk id="5" creationId="{0E98E81B-BB24-E720-19CB-D31A97B51ED0}"/>
          </ac:picMkLst>
        </pc:picChg>
        <pc:picChg chg="del">
          <ac:chgData name="Hornby, Sarah" userId="92e12ce9-820f-4e8f-8398-50f074ee91a9" providerId="ADAL" clId="{80FE76D3-A704-47CD-806B-DA084CE84D1A}" dt="2025-03-11T12:56:21.431" v="39" actId="478"/>
          <ac:picMkLst>
            <pc:docMk/>
            <pc:sldMk cId="811360569" sldId="287"/>
            <ac:picMk id="6" creationId="{E2329892-C92A-9EB8-E438-9B0B17C0D1E4}"/>
          </ac:picMkLst>
        </pc:picChg>
        <pc:picChg chg="del">
          <ac:chgData name="Hornby, Sarah" userId="92e12ce9-820f-4e8f-8398-50f074ee91a9" providerId="ADAL" clId="{80FE76D3-A704-47CD-806B-DA084CE84D1A}" dt="2025-03-11T12:56:22.400" v="40" actId="478"/>
          <ac:picMkLst>
            <pc:docMk/>
            <pc:sldMk cId="811360569" sldId="287"/>
            <ac:picMk id="7" creationId="{832A930B-0958-4D19-F27A-FF25A2F9E71D}"/>
          </ac:picMkLst>
        </pc:picChg>
        <pc:picChg chg="del">
          <ac:chgData name="Hornby, Sarah" userId="92e12ce9-820f-4e8f-8398-50f074ee91a9" providerId="ADAL" clId="{80FE76D3-A704-47CD-806B-DA084CE84D1A}" dt="2025-03-11T12:56:52.613" v="49" actId="478"/>
          <ac:picMkLst>
            <pc:docMk/>
            <pc:sldMk cId="811360569" sldId="287"/>
            <ac:picMk id="8" creationId="{8EDB0DF4-84B6-A01E-E316-69E4053D9B91}"/>
          </ac:picMkLst>
        </pc:picChg>
        <pc:picChg chg="add del mod">
          <ac:chgData name="Hornby, Sarah" userId="92e12ce9-820f-4e8f-8398-50f074ee91a9" providerId="ADAL" clId="{80FE76D3-A704-47CD-806B-DA084CE84D1A}" dt="2025-03-11T12:49:27.172" v="5" actId="21"/>
          <ac:picMkLst>
            <pc:docMk/>
            <pc:sldMk cId="811360569" sldId="287"/>
            <ac:picMk id="9" creationId="{F9613F87-94DC-A982-0E0F-E8A5AC302194}"/>
          </ac:picMkLst>
        </pc:picChg>
        <pc:picChg chg="add del mod modCrop">
          <ac:chgData name="Hornby, Sarah" userId="92e12ce9-820f-4e8f-8398-50f074ee91a9" providerId="ADAL" clId="{80FE76D3-A704-47CD-806B-DA084CE84D1A}" dt="2025-03-11T12:54:00.423" v="27" actId="478"/>
          <ac:picMkLst>
            <pc:docMk/>
            <pc:sldMk cId="811360569" sldId="287"/>
            <ac:picMk id="10" creationId="{F9613F87-94DC-A982-0E0F-E8A5AC302194}"/>
          </ac:picMkLst>
        </pc:picChg>
      </pc:sldChg>
    </pc:docChg>
  </pc:docChgLst>
  <pc:docChgLst>
    <pc:chgData name="Hornby, Sarah" userId="S::sarah.hornby2@leeds.gov.uk::92e12ce9-820f-4e8f-8398-50f074ee91a9" providerId="AD" clId="Web-{B1DB4376-1461-A6D9-19EC-0AC647ECDD5A}"/>
    <pc:docChg chg="modSld">
      <pc:chgData name="Hornby, Sarah" userId="S::sarah.hornby2@leeds.gov.uk::92e12ce9-820f-4e8f-8398-50f074ee91a9" providerId="AD" clId="Web-{B1DB4376-1461-A6D9-19EC-0AC647ECDD5A}" dt="2025-03-31T14:38:57.640" v="56" actId="1076"/>
      <pc:docMkLst>
        <pc:docMk/>
      </pc:docMkLst>
      <pc:sldChg chg="modSp">
        <pc:chgData name="Hornby, Sarah" userId="S::sarah.hornby2@leeds.gov.uk::92e12ce9-820f-4e8f-8398-50f074ee91a9" providerId="AD" clId="Web-{B1DB4376-1461-A6D9-19EC-0AC647ECDD5A}" dt="2025-03-31T14:38:57.640" v="56" actId="1076"/>
        <pc:sldMkLst>
          <pc:docMk/>
          <pc:sldMk cId="3344670931" sldId="280"/>
        </pc:sldMkLst>
        <pc:spChg chg="mod">
          <ac:chgData name="Hornby, Sarah" userId="S::sarah.hornby2@leeds.gov.uk::92e12ce9-820f-4e8f-8398-50f074ee91a9" providerId="AD" clId="Web-{B1DB4376-1461-A6D9-19EC-0AC647ECDD5A}" dt="2025-03-31T14:38:57.640" v="56" actId="1076"/>
          <ac:spMkLst>
            <pc:docMk/>
            <pc:sldMk cId="3344670931" sldId="280"/>
            <ac:spMk id="22" creationId="{618A3D9F-D9AC-DAF3-B5C0-C917DDB64A1E}"/>
          </ac:spMkLst>
        </pc:spChg>
        <pc:graphicFrameChg chg="mod modGraphic">
          <ac:chgData name="Hornby, Sarah" userId="S::sarah.hornby2@leeds.gov.uk::92e12ce9-820f-4e8f-8398-50f074ee91a9" providerId="AD" clId="Web-{B1DB4376-1461-A6D9-19EC-0AC647ECDD5A}" dt="2025-03-31T14:38:51.780" v="55"/>
          <ac:graphicFrameMkLst>
            <pc:docMk/>
            <pc:sldMk cId="3344670931" sldId="280"/>
            <ac:graphicFrameMk id="5" creationId="{FE1B37B7-466C-79B0-D07B-7728A7348C25}"/>
          </ac:graphicFrameMkLst>
        </pc:graphicFrameChg>
      </pc:sldChg>
    </pc:docChg>
  </pc:docChgLst>
  <pc:docChgLst>
    <pc:chgData name="Hornby, Sarah" userId="S::sarah.hornby2@leeds.gov.uk::92e12ce9-820f-4e8f-8398-50f074ee91a9" providerId="AD" clId="Web-{CA1291FC-0314-AA6C-FE11-67E48BD0E0CD}"/>
    <pc:docChg chg="addSld delSld modSld">
      <pc:chgData name="Hornby, Sarah" userId="S::sarah.hornby2@leeds.gov.uk::92e12ce9-820f-4e8f-8398-50f074ee91a9" providerId="AD" clId="Web-{CA1291FC-0314-AA6C-FE11-67E48BD0E0CD}" dt="2025-03-11T11:59:48.941" v="791" actId="14100"/>
      <pc:docMkLst>
        <pc:docMk/>
      </pc:docMkLst>
      <pc:sldChg chg="addSp modSp">
        <pc:chgData name="Hornby, Sarah" userId="S::sarah.hornby2@leeds.gov.uk::92e12ce9-820f-4e8f-8398-50f074ee91a9" providerId="AD" clId="Web-{CA1291FC-0314-AA6C-FE11-67E48BD0E0CD}" dt="2025-03-11T10:55:20.739" v="239" actId="20577"/>
        <pc:sldMkLst>
          <pc:docMk/>
          <pc:sldMk cId="4221063710" sldId="269"/>
        </pc:sldMkLst>
        <pc:spChg chg="add mod">
          <ac:chgData name="Hornby, Sarah" userId="S::sarah.hornby2@leeds.gov.uk::92e12ce9-820f-4e8f-8398-50f074ee91a9" providerId="AD" clId="Web-{CA1291FC-0314-AA6C-FE11-67E48BD0E0CD}" dt="2025-03-11T10:55:20.739" v="239" actId="20577"/>
          <ac:spMkLst>
            <pc:docMk/>
            <pc:sldMk cId="4221063710" sldId="269"/>
            <ac:spMk id="3" creationId="{DD079699-1BD9-932B-8596-1916EFBFA1D2}"/>
          </ac:spMkLst>
        </pc:spChg>
      </pc:sldChg>
      <pc:sldChg chg="modSp">
        <pc:chgData name="Hornby, Sarah" userId="S::sarah.hornby2@leeds.gov.uk::92e12ce9-820f-4e8f-8398-50f074ee91a9" providerId="AD" clId="Web-{CA1291FC-0314-AA6C-FE11-67E48BD0E0CD}" dt="2025-03-11T10:53:27.221" v="158" actId="20577"/>
        <pc:sldMkLst>
          <pc:docMk/>
          <pc:sldMk cId="1009490709" sldId="285"/>
        </pc:sldMkLst>
        <pc:spChg chg="mod">
          <ac:chgData name="Hornby, Sarah" userId="S::sarah.hornby2@leeds.gov.uk::92e12ce9-820f-4e8f-8398-50f074ee91a9" providerId="AD" clId="Web-{CA1291FC-0314-AA6C-FE11-67E48BD0E0CD}" dt="2025-03-11T10:53:27.221" v="158" actId="20577"/>
          <ac:spMkLst>
            <pc:docMk/>
            <pc:sldMk cId="1009490709" sldId="285"/>
            <ac:spMk id="3" creationId="{87326BB7-9769-9A9C-002E-D423247A860E}"/>
          </ac:spMkLst>
        </pc:spChg>
      </pc:sldChg>
      <pc:sldChg chg="addSp delSp modSp new">
        <pc:chgData name="Hornby, Sarah" userId="S::sarah.hornby2@leeds.gov.uk::92e12ce9-820f-4e8f-8398-50f074ee91a9" providerId="AD" clId="Web-{CA1291FC-0314-AA6C-FE11-67E48BD0E0CD}" dt="2025-03-11T11:59:48.941" v="791" actId="14100"/>
        <pc:sldMkLst>
          <pc:docMk/>
          <pc:sldMk cId="2312054179" sldId="286"/>
        </pc:sldMkLst>
        <pc:spChg chg="mod">
          <ac:chgData name="Hornby, Sarah" userId="S::sarah.hornby2@leeds.gov.uk::92e12ce9-820f-4e8f-8398-50f074ee91a9" providerId="AD" clId="Web-{CA1291FC-0314-AA6C-FE11-67E48BD0E0CD}" dt="2025-03-11T11:54:54.839" v="759" actId="1076"/>
          <ac:spMkLst>
            <pc:docMk/>
            <pc:sldMk cId="2312054179" sldId="286"/>
            <ac:spMk id="2" creationId="{24F619AF-6E8E-CD19-AD70-C267E19396E2}"/>
          </ac:spMkLst>
        </pc:spChg>
        <pc:spChg chg="del">
          <ac:chgData name="Hornby, Sarah" userId="S::sarah.hornby2@leeds.gov.uk::92e12ce9-820f-4e8f-8398-50f074ee91a9" providerId="AD" clId="Web-{CA1291FC-0314-AA6C-FE11-67E48BD0E0CD}" dt="2025-03-11T11:38:51.967" v="243"/>
          <ac:spMkLst>
            <pc:docMk/>
            <pc:sldMk cId="2312054179" sldId="286"/>
            <ac:spMk id="3" creationId="{2FB3BF2F-3E1A-4E90-4A37-7DB9885118A4}"/>
          </ac:spMkLst>
        </pc:spChg>
        <pc:grpChg chg="add">
          <ac:chgData name="Hornby, Sarah" userId="S::sarah.hornby2@leeds.gov.uk::92e12ce9-820f-4e8f-8398-50f074ee91a9" providerId="AD" clId="Web-{CA1291FC-0314-AA6C-FE11-67E48BD0E0CD}" dt="2025-03-11T11:38:49.358" v="242"/>
          <ac:grpSpMkLst>
            <pc:docMk/>
            <pc:sldMk cId="2312054179" sldId="286"/>
            <ac:grpSpMk id="22" creationId="{DFC6B218-6AE0-7C61-7B79-6E883D649692}"/>
          </ac:grpSpMkLst>
        </pc:grpChg>
        <pc:graphicFrameChg chg="add mod ord modGraphic">
          <ac:chgData name="Hornby, Sarah" userId="S::sarah.hornby2@leeds.gov.uk::92e12ce9-820f-4e8f-8398-50f074ee91a9" providerId="AD" clId="Web-{CA1291FC-0314-AA6C-FE11-67E48BD0E0CD}" dt="2025-03-11T11:55:12.386" v="768"/>
          <ac:graphicFrameMkLst>
            <pc:docMk/>
            <pc:sldMk cId="2312054179" sldId="286"/>
            <ac:graphicFrameMk id="28" creationId="{08184D76-109C-6AA6-97AB-68EE0C214730}"/>
          </ac:graphicFrameMkLst>
        </pc:graphicFrameChg>
        <pc:picChg chg="add mod ord modCrop">
          <ac:chgData name="Hornby, Sarah" userId="S::sarah.hornby2@leeds.gov.uk::92e12ce9-820f-4e8f-8398-50f074ee91a9" providerId="AD" clId="Web-{CA1291FC-0314-AA6C-FE11-67E48BD0E0CD}" dt="2025-03-11T11:55:05.808" v="763" actId="1076"/>
          <ac:picMkLst>
            <pc:docMk/>
            <pc:sldMk cId="2312054179" sldId="286"/>
            <ac:picMk id="23" creationId="{167CCED8-87ED-A5B8-40DC-1FC32C23D9DB}"/>
          </ac:picMkLst>
        </pc:picChg>
        <pc:picChg chg="add del mod ord">
          <ac:chgData name="Hornby, Sarah" userId="S::sarah.hornby2@leeds.gov.uk::92e12ce9-820f-4e8f-8398-50f074ee91a9" providerId="AD" clId="Web-{CA1291FC-0314-AA6C-FE11-67E48BD0E0CD}" dt="2025-03-11T11:55:30.480" v="773"/>
          <ac:picMkLst>
            <pc:docMk/>
            <pc:sldMk cId="2312054179" sldId="286"/>
            <ac:picMk id="24" creationId="{DF5842ED-C5E5-EF8E-51DF-920B0ACC8177}"/>
          </ac:picMkLst>
        </pc:picChg>
        <pc:picChg chg="add mod modCrop">
          <ac:chgData name="Hornby, Sarah" userId="S::sarah.hornby2@leeds.gov.uk::92e12ce9-820f-4e8f-8398-50f074ee91a9" providerId="AD" clId="Web-{CA1291FC-0314-AA6C-FE11-67E48BD0E0CD}" dt="2025-03-11T11:55:07.386" v="764" actId="1076"/>
          <ac:picMkLst>
            <pc:docMk/>
            <pc:sldMk cId="2312054179" sldId="286"/>
            <ac:picMk id="25" creationId="{277CF6A2-824B-4B2D-79CB-BC994B333843}"/>
          </ac:picMkLst>
        </pc:picChg>
        <pc:picChg chg="add mod ord modCrop">
          <ac:chgData name="Hornby, Sarah" userId="S::sarah.hornby2@leeds.gov.uk::92e12ce9-820f-4e8f-8398-50f074ee91a9" providerId="AD" clId="Web-{CA1291FC-0314-AA6C-FE11-67E48BD0E0CD}" dt="2025-03-11T11:55:04.042" v="762" actId="1076"/>
          <ac:picMkLst>
            <pc:docMk/>
            <pc:sldMk cId="2312054179" sldId="286"/>
            <ac:picMk id="26" creationId="{2D839DD2-3A62-5A92-5715-9EA878E1F309}"/>
          </ac:picMkLst>
        </pc:picChg>
        <pc:picChg chg="add del mod modCrop">
          <ac:chgData name="Hornby, Sarah" userId="S::sarah.hornby2@leeds.gov.uk::92e12ce9-820f-4e8f-8398-50f074ee91a9" providerId="AD" clId="Web-{CA1291FC-0314-AA6C-FE11-67E48BD0E0CD}" dt="2025-03-11T11:52:15.990" v="695"/>
          <ac:picMkLst>
            <pc:docMk/>
            <pc:sldMk cId="2312054179" sldId="286"/>
            <ac:picMk id="27" creationId="{3926FEC0-3D03-843C-3FE2-1598E8399157}"/>
          </ac:picMkLst>
        </pc:picChg>
        <pc:picChg chg="add mod modCrop">
          <ac:chgData name="Hornby, Sarah" userId="S::sarah.hornby2@leeds.gov.uk::92e12ce9-820f-4e8f-8398-50f074ee91a9" providerId="AD" clId="Web-{CA1291FC-0314-AA6C-FE11-67E48BD0E0CD}" dt="2025-03-11T11:55:02.230" v="761" actId="1076"/>
          <ac:picMkLst>
            <pc:docMk/>
            <pc:sldMk cId="2312054179" sldId="286"/>
            <ac:picMk id="29" creationId="{583D3756-7A78-8C62-C44A-FA131B62F015}"/>
          </ac:picMkLst>
        </pc:picChg>
        <pc:picChg chg="add del mod">
          <ac:chgData name="Hornby, Sarah" userId="S::sarah.hornby2@leeds.gov.uk::92e12ce9-820f-4e8f-8398-50f074ee91a9" providerId="AD" clId="Web-{CA1291FC-0314-AA6C-FE11-67E48BD0E0CD}" dt="2025-03-11T11:57:50.703" v="786"/>
          <ac:picMkLst>
            <pc:docMk/>
            <pc:sldMk cId="2312054179" sldId="286"/>
            <ac:picMk id="30" creationId="{45EB6D58-5CAE-E168-C28C-90E4B92F52BD}"/>
          </ac:picMkLst>
        </pc:picChg>
        <pc:picChg chg="add mod">
          <ac:chgData name="Hornby, Sarah" userId="S::sarah.hornby2@leeds.gov.uk::92e12ce9-820f-4e8f-8398-50f074ee91a9" providerId="AD" clId="Web-{CA1291FC-0314-AA6C-FE11-67E48BD0E0CD}" dt="2025-03-11T11:59:48.941" v="791" actId="14100"/>
          <ac:picMkLst>
            <pc:docMk/>
            <pc:sldMk cId="2312054179" sldId="286"/>
            <ac:picMk id="31" creationId="{365663BE-AC00-029C-E282-B0C47C9E0B4A}"/>
          </ac:picMkLst>
        </pc:picChg>
      </pc:sldChg>
      <pc:sldChg chg="del">
        <pc:chgData name="Hornby, Sarah" userId="S::sarah.hornby2@leeds.gov.uk::92e12ce9-820f-4e8f-8398-50f074ee91a9" providerId="AD" clId="Web-{CA1291FC-0314-AA6C-FE11-67E48BD0E0CD}" dt="2025-03-11T11:37:41.012" v="240"/>
        <pc:sldMkLst>
          <pc:docMk/>
          <pc:sldMk cId="3759127941" sldId="28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82C55B4-A822-7042-A029-FA8A239A56DE}"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3340932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2C55B4-A822-7042-A029-FA8A239A56DE}"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425562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2C55B4-A822-7042-A029-FA8A239A56DE}"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304624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CFAB0-A0C5-4C52-89EF-BA4396FDDEDF}"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199753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CFAB0-A0C5-4C52-89EF-BA4396FDDEDF}"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201978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CFAB0-A0C5-4C52-89EF-BA4396FDDEDF}"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8068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CFAB0-A0C5-4C52-89EF-BA4396FDDEDF}"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648295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CFAB0-A0C5-4C52-89EF-BA4396FDDEDF}" type="datetimeFigureOut">
              <a:rPr lang="en-GB" smtClean="0"/>
              <a:t>31/03/2025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2017279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CFAB0-A0C5-4C52-89EF-BA4396FDDEDF}" type="datetimeFigureOut">
              <a:rPr lang="en-GB" smtClean="0"/>
              <a:t>31/03/2025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37871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CFAB0-A0C5-4C52-89EF-BA4396FDDEDF}" type="datetimeFigureOut">
              <a:rPr lang="en-GB" smtClean="0"/>
              <a:t>31/03/2025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1350604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CFAB0-A0C5-4C52-89EF-BA4396FDDEDF}"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40932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2C55B4-A822-7042-A029-FA8A239A56DE}"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499740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CFAB0-A0C5-4C52-89EF-BA4396FDDEDF}"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1450965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CFAB0-A0C5-4C52-89EF-BA4396FDDEDF}"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1410897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CFAB0-A0C5-4C52-89EF-BA4396FDDEDF}"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B33A99-F5EF-4CE3-89FD-7D49BDA28B3E}" type="slidenum">
              <a:rPr lang="en-GB" smtClean="0"/>
              <a:t>‹#›</a:t>
            </a:fld>
            <a:endParaRPr lang="en-GB"/>
          </a:p>
        </p:txBody>
      </p:sp>
    </p:spTree>
    <p:extLst>
      <p:ext uri="{BB962C8B-B14F-4D97-AF65-F5344CB8AC3E}">
        <p14:creationId xmlns:p14="http://schemas.microsoft.com/office/powerpoint/2010/main" val="317438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82C55B4-A822-7042-A029-FA8A239A56DE}"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26821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82C55B4-A822-7042-A029-FA8A239A56DE}"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349782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82C55B4-A822-7042-A029-FA8A239A56DE}"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35960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82C55B4-A822-7042-A029-FA8A239A56DE}"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99967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C55B4-A822-7042-A029-FA8A239A56DE}"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254126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82C55B4-A822-7042-A029-FA8A239A56DE}"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227309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82C55B4-A822-7042-A029-FA8A239A56DE}"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C4C2A-4545-0A47-BAC4-A6509B4A4CEC}" type="slidenum">
              <a:rPr lang="en-US" smtClean="0"/>
              <a:t>‹#›</a:t>
            </a:fld>
            <a:endParaRPr lang="en-US"/>
          </a:p>
        </p:txBody>
      </p:sp>
    </p:spTree>
    <p:extLst>
      <p:ext uri="{BB962C8B-B14F-4D97-AF65-F5344CB8AC3E}">
        <p14:creationId xmlns:p14="http://schemas.microsoft.com/office/powerpoint/2010/main" val="318367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C55B4-A822-7042-A029-FA8A239A56DE}" type="datetimeFigureOut">
              <a:rPr lang="en-US" smtClean="0"/>
              <a:t>3/31/2025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C4C2A-4545-0A47-BAC4-A6509B4A4CEC}" type="slidenum">
              <a:rPr lang="en-US" smtClean="0"/>
              <a:t>‹#›</a:t>
            </a:fld>
            <a:endParaRPr lang="en-US"/>
          </a:p>
        </p:txBody>
      </p:sp>
    </p:spTree>
    <p:extLst>
      <p:ext uri="{BB962C8B-B14F-4D97-AF65-F5344CB8AC3E}">
        <p14:creationId xmlns:p14="http://schemas.microsoft.com/office/powerpoint/2010/main" val="2289150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CFAB0-A0C5-4C52-89EF-BA4396FDDEDF}" type="datetimeFigureOut">
              <a:rPr lang="en-GB" smtClean="0"/>
              <a:t>31/03/2025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33A99-F5EF-4CE3-89FD-7D49BDA28B3E}" type="slidenum">
              <a:rPr lang="en-GB" smtClean="0"/>
              <a:t>‹#›</a:t>
            </a:fld>
            <a:endParaRPr lang="en-GB"/>
          </a:p>
        </p:txBody>
      </p:sp>
    </p:spTree>
    <p:extLst>
      <p:ext uri="{BB962C8B-B14F-4D97-AF65-F5344CB8AC3E}">
        <p14:creationId xmlns:p14="http://schemas.microsoft.com/office/powerpoint/2010/main" val="1597558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inglink.com/scene/1951985457390682789"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thinglink.com/scene/1951991696694706853"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17.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hyperlink" Target="https://www.thinglink.com/card/1951662592485229221"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exagon 25"/>
          <p:cNvSpPr/>
          <p:nvPr/>
        </p:nvSpPr>
        <p:spPr>
          <a:xfrm>
            <a:off x="4166609" y="-517616"/>
            <a:ext cx="5820210" cy="5017420"/>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1" name="TextBox 10"/>
          <p:cNvSpPr txBox="1"/>
          <p:nvPr/>
        </p:nvSpPr>
        <p:spPr>
          <a:xfrm>
            <a:off x="941911" y="6188670"/>
            <a:ext cx="7084849" cy="369332"/>
          </a:xfrm>
          <a:prstGeom prst="rect">
            <a:avLst/>
          </a:prstGeom>
          <a:noFill/>
        </p:spPr>
        <p:txBody>
          <a:bodyPr wrap="square" lIns="0" tIns="0" rIns="0" bIns="0" rtlCol="0">
            <a:spAutoFit/>
          </a:bodyPr>
          <a:lstStyle/>
          <a:p>
            <a:pPr defTabSz="457200"/>
            <a:r>
              <a:rPr lang="en-GB" sz="36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sp>
        <p:nvSpPr>
          <p:cNvPr id="13" name="TextBox 12"/>
          <p:cNvSpPr txBox="1"/>
          <p:nvPr/>
        </p:nvSpPr>
        <p:spPr>
          <a:xfrm>
            <a:off x="920448" y="2837810"/>
            <a:ext cx="3552301" cy="1477328"/>
          </a:xfrm>
          <a:prstGeom prst="rect">
            <a:avLst/>
          </a:prstGeom>
          <a:noFill/>
        </p:spPr>
        <p:txBody>
          <a:bodyPr wrap="square" lIns="0" tIns="0" rIns="0" bIns="0" rtlCol="0">
            <a:spAutoFit/>
          </a:bodyPr>
          <a:lstStyle/>
          <a:p>
            <a:pPr defTabSz="457200"/>
            <a:r>
              <a:rPr lang="en-GB" sz="2800" b="1">
                <a:solidFill>
                  <a:srgbClr val="333F48"/>
                </a:solidFill>
                <a:latin typeface="Century Gothic" panose="020B0502020202020204" pitchFamily="34" charset="0"/>
              </a:rPr>
              <a:t>Maureen Roffey's </a:t>
            </a:r>
            <a:br>
              <a:rPr lang="en-GB" sz="4000" b="1">
                <a:solidFill>
                  <a:srgbClr val="333F48"/>
                </a:solidFill>
                <a:latin typeface="Century Gothic" panose="020B0502020202020204" pitchFamily="34" charset="0"/>
              </a:rPr>
            </a:br>
            <a:r>
              <a:rPr lang="en-GB" sz="4000" b="1">
                <a:solidFill>
                  <a:srgbClr val="333F48"/>
                </a:solidFill>
                <a:latin typeface="Century Gothic" panose="020B0502020202020204" pitchFamily="34" charset="0"/>
              </a:rPr>
              <a:t>Doll's House</a:t>
            </a:r>
            <a:endParaRPr lang="en-GB" sz="2800">
              <a:solidFill>
                <a:srgbClr val="333F48"/>
              </a:solidFill>
              <a:latin typeface="Century Gothic" panose="020B0502020202020204" pitchFamily="34" charset="0"/>
            </a:endParaRPr>
          </a:p>
          <a:p>
            <a:pPr defTabSz="457200"/>
            <a:endParaRPr lang="en-US" sz="2800" b="1">
              <a:solidFill>
                <a:srgbClr val="333F48"/>
              </a:solidFill>
              <a:latin typeface="Calibri"/>
            </a:endParaRPr>
          </a:p>
        </p:txBody>
      </p:sp>
      <p:sp>
        <p:nvSpPr>
          <p:cNvPr id="28" name="TextBox 27"/>
          <p:cNvSpPr txBox="1"/>
          <p:nvPr/>
        </p:nvSpPr>
        <p:spPr>
          <a:xfrm>
            <a:off x="920448" y="5902731"/>
            <a:ext cx="7106313" cy="246221"/>
          </a:xfrm>
          <a:prstGeom prst="rect">
            <a:avLst/>
          </a:prstGeom>
          <a:noFill/>
        </p:spPr>
        <p:txBody>
          <a:bodyPr wrap="square" lIns="0" tIns="0" rIns="0" bIns="0" rtlCol="0">
            <a:spAutoFit/>
          </a:bodyPr>
          <a:lstStyle/>
          <a:p>
            <a:pPr defTabSz="457200"/>
            <a:r>
              <a:rPr lang="en-GB" sz="2400" b="1" baseline="30000">
                <a:solidFill>
                  <a:srgbClr val="333F48"/>
                </a:solidFill>
                <a:latin typeface="Century Gothic"/>
                <a:cs typeface="Century Gothic"/>
              </a:rPr>
              <a:t>Free learning resources from, cultural and heritage organisations</a:t>
            </a:r>
          </a:p>
        </p:txBody>
      </p:sp>
      <p:sp>
        <p:nvSpPr>
          <p:cNvPr id="31" name="TextBox 30"/>
          <p:cNvSpPr txBox="1"/>
          <p:nvPr/>
        </p:nvSpPr>
        <p:spPr>
          <a:xfrm>
            <a:off x="941909" y="4252392"/>
            <a:ext cx="3729346" cy="861774"/>
          </a:xfrm>
          <a:prstGeom prst="rect">
            <a:avLst/>
          </a:prstGeom>
          <a:noFill/>
        </p:spPr>
        <p:txBody>
          <a:bodyPr wrap="square" lIns="0" tIns="0" rIns="0" bIns="0" rtlCol="0">
            <a:spAutoFit/>
          </a:bodyPr>
          <a:lstStyle/>
          <a:p>
            <a:pPr defTabSz="457200"/>
            <a:r>
              <a:rPr lang="en-GB" sz="2800">
                <a:solidFill>
                  <a:srgbClr val="14A19A"/>
                </a:solidFill>
                <a:latin typeface="Century Gothic" panose="020B0502020202020204" pitchFamily="34" charset="0"/>
              </a:rPr>
              <a:t>Mathematics project for Year 1 to 6</a:t>
            </a:r>
          </a:p>
        </p:txBody>
      </p:sp>
      <p:pic>
        <p:nvPicPr>
          <p:cNvPr id="10" name="Picture 9"/>
          <p:cNvPicPr>
            <a:picLocks noChangeAspect="1"/>
          </p:cNvPicPr>
          <p:nvPr/>
        </p:nvPicPr>
        <p:blipFill>
          <a:blip r:embed="rId2"/>
          <a:stretch>
            <a:fillRect/>
          </a:stretch>
        </p:blipFill>
        <p:spPr>
          <a:xfrm>
            <a:off x="209064" y="482622"/>
            <a:ext cx="2960211" cy="1163844"/>
          </a:xfrm>
          <a:prstGeom prst="rect">
            <a:avLst/>
          </a:prstGeom>
        </p:spPr>
      </p:pic>
      <p:sp>
        <p:nvSpPr>
          <p:cNvPr id="7" name="Hexagon 6"/>
          <p:cNvSpPr>
            <a:spLocks noChangeAspect="1"/>
          </p:cNvSpPr>
          <p:nvPr/>
        </p:nvSpPr>
        <p:spPr>
          <a:xfrm>
            <a:off x="4494210" y="-291979"/>
            <a:ext cx="5225398" cy="450465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Tree>
    <p:extLst>
      <p:ext uri="{BB962C8B-B14F-4D97-AF65-F5344CB8AC3E}">
        <p14:creationId xmlns:p14="http://schemas.microsoft.com/office/powerpoint/2010/main" val="1037883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8F95-427C-39EC-3FB8-41016F2483D1}"/>
              </a:ext>
            </a:extLst>
          </p:cNvPr>
          <p:cNvSpPr>
            <a:spLocks noGrp="1"/>
          </p:cNvSpPr>
          <p:nvPr>
            <p:ph type="title"/>
          </p:nvPr>
        </p:nvSpPr>
        <p:spPr>
          <a:xfrm>
            <a:off x="184955" y="-324605"/>
            <a:ext cx="9577915" cy="1434415"/>
          </a:xfrm>
        </p:spPr>
        <p:txBody>
          <a:bodyPr anchor="b">
            <a:normAutofit/>
          </a:bodyPr>
          <a:lstStyle/>
          <a:p>
            <a:r>
              <a:rPr lang="en-GB" sz="5400">
                <a:latin typeface="Century Gothic" panose="020B0502020202020204" pitchFamily="34" charset="0"/>
              </a:rPr>
              <a:t>Patterns</a:t>
            </a:r>
          </a:p>
        </p:txBody>
      </p:sp>
      <p:sp>
        <p:nvSpPr>
          <p:cNvPr id="3" name="Content Placeholder 2">
            <a:extLst>
              <a:ext uri="{FF2B5EF4-FFF2-40B4-BE49-F238E27FC236}">
                <a16:creationId xmlns:a16="http://schemas.microsoft.com/office/drawing/2014/main" id="{01B7CA49-BF3E-4F9B-D517-14C07AA45B58}"/>
              </a:ext>
            </a:extLst>
          </p:cNvPr>
          <p:cNvSpPr>
            <a:spLocks noGrp="1"/>
          </p:cNvSpPr>
          <p:nvPr>
            <p:ph idx="1"/>
          </p:nvPr>
        </p:nvSpPr>
        <p:spPr>
          <a:xfrm>
            <a:off x="184955" y="1109810"/>
            <a:ext cx="6713552" cy="4119172"/>
          </a:xfrm>
        </p:spPr>
        <p:txBody>
          <a:bodyPr anchor="t">
            <a:normAutofit/>
          </a:bodyPr>
          <a:lstStyle/>
          <a:p>
            <a:pPr marL="0" indent="0" fontAlgn="base">
              <a:buNone/>
            </a:pPr>
            <a:r>
              <a:rPr lang="en-GB" sz="2200">
                <a:latin typeface="Century Gothic" panose="020B0502020202020204" pitchFamily="34" charset="0"/>
                <a:ea typeface="Times New Roman" panose="02020603050405020304" pitchFamily="18" charset="0"/>
              </a:rPr>
              <a:t>Where can you see patterns in the design of the Maureen Roffey doll’s house?</a:t>
            </a:r>
          </a:p>
          <a:p>
            <a:pPr marL="0" indent="0" fontAlgn="base">
              <a:buNone/>
            </a:pPr>
            <a:r>
              <a:rPr lang="en-GB" sz="2200">
                <a:latin typeface="Century Gothic" panose="020B0502020202020204" pitchFamily="34" charset="0"/>
                <a:ea typeface="Times New Roman" panose="02020603050405020304" pitchFamily="18" charset="0"/>
              </a:rPr>
              <a:t>Can you spot some tessellations?</a:t>
            </a:r>
          </a:p>
        </p:txBody>
      </p:sp>
      <p:pic>
        <p:nvPicPr>
          <p:cNvPr id="5" name="Picture 4" descr="A doll house kit and a doll house kit&#10;&#10;Description automatically generated">
            <a:extLst>
              <a:ext uri="{FF2B5EF4-FFF2-40B4-BE49-F238E27FC236}">
                <a16:creationId xmlns:a16="http://schemas.microsoft.com/office/drawing/2014/main" id="{405C710F-A832-2B13-B719-8C822C49778D}"/>
              </a:ext>
            </a:extLst>
          </p:cNvPr>
          <p:cNvPicPr>
            <a:picLocks noChangeAspect="1"/>
          </p:cNvPicPr>
          <p:nvPr/>
        </p:nvPicPr>
        <p:blipFill>
          <a:blip r:embed="rId2">
            <a:extLst>
              <a:ext uri="{28A0092B-C50C-407E-A947-70E740481C1C}">
                <a14:useLocalDpi xmlns:a14="http://schemas.microsoft.com/office/drawing/2010/main" val="0"/>
              </a:ext>
            </a:extLst>
          </a:blip>
          <a:srcRect r="3551" b="-3"/>
          <a:stretch/>
        </p:blipFill>
        <p:spPr>
          <a:xfrm>
            <a:off x="313571" y="2542318"/>
            <a:ext cx="3941064" cy="4096512"/>
          </a:xfrm>
          <a:prstGeom prst="rect">
            <a:avLst/>
          </a:prstGeom>
        </p:spPr>
      </p:pic>
      <p:grpSp>
        <p:nvGrpSpPr>
          <p:cNvPr id="6" name="Group 5">
            <a:extLst>
              <a:ext uri="{FF2B5EF4-FFF2-40B4-BE49-F238E27FC236}">
                <a16:creationId xmlns:a16="http://schemas.microsoft.com/office/drawing/2014/main" id="{26D5BCD3-5F43-2D37-09B6-6AB9AB9C3E7F}"/>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DB2151D3-3691-9DE2-C635-0C3FA1AC4863}"/>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D58A265C-8E24-694A-8B0E-BB0D720AA9E7}"/>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12014702-46E9-BB46-EAC6-F243F968385D}"/>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6FC9F50C-67EF-665F-55AB-A11F6042B867}"/>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B7676452-98B1-AD6B-F9DD-38DE5084D6C2}"/>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0B6D65B8-9172-1BC3-E165-DD475FCDDCA3}"/>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7105A3B3-ACDC-35C2-C61A-BF782C4B894B}"/>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D006BC68-D8A1-64AF-9D09-931CB3FBDAB9}"/>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8079ECAA-4071-B7CC-7CDF-070AC5B3AB57}"/>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DD5B301C-18F1-8F3C-E54D-E58BF9598BDE}"/>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45644EEE-CC76-16A4-6E95-153EAC67579F}"/>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CBF6BD2D-C465-D1FC-4672-E68355DB5816}"/>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A8C61FDD-A801-56EE-0E75-B9BE61D11BB7}"/>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30F00893-FBBC-4CE5-2066-B27F6E814922}"/>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4626DA9E-D3CD-E562-AF17-95EA2AFEE766}"/>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BF9D30EC-3699-A608-C641-2EABF4472EEB}"/>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011372CF-A9B5-905B-29C7-1D09BD44D9EE}"/>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8" name="TextBox 27">
            <a:extLst>
              <a:ext uri="{FF2B5EF4-FFF2-40B4-BE49-F238E27FC236}">
                <a16:creationId xmlns:a16="http://schemas.microsoft.com/office/drawing/2014/main" id="{BB2AE939-F1A8-9C42-5C5A-32F18147907F}"/>
              </a:ext>
            </a:extLst>
          </p:cNvPr>
          <p:cNvSpPr txBox="1"/>
          <p:nvPr/>
        </p:nvSpPr>
        <p:spPr>
          <a:xfrm>
            <a:off x="4554459" y="2771467"/>
            <a:ext cx="4272782" cy="2862322"/>
          </a:xfrm>
          <a:prstGeom prst="rect">
            <a:avLst/>
          </a:prstGeom>
          <a:noFill/>
        </p:spPr>
        <p:txBody>
          <a:bodyPr wrap="square">
            <a:spAutoFit/>
          </a:bodyPr>
          <a:lstStyle/>
          <a:p>
            <a:pPr marL="0" indent="0" fontAlgn="base">
              <a:buNone/>
            </a:pPr>
            <a:r>
              <a:rPr lang="en-GB" sz="2000">
                <a:latin typeface="Century Gothic" panose="020B0502020202020204" pitchFamily="34" charset="0"/>
                <a:ea typeface="Times New Roman" panose="02020603050405020304" pitchFamily="18" charset="0"/>
                <a:hlinkClick r:id="rId3"/>
              </a:rPr>
              <a:t>Doll's House Pattern Hunt</a:t>
            </a:r>
            <a:endParaRPr lang="en-GB" sz="2000">
              <a:latin typeface="Century Gothic" panose="020B0502020202020204" pitchFamily="34" charset="0"/>
              <a:ea typeface="Times New Roman" panose="02020603050405020304" pitchFamily="18" charset="0"/>
            </a:endParaRPr>
          </a:p>
          <a:p>
            <a:pPr marL="0" indent="0" fontAlgn="base">
              <a:buNone/>
            </a:pPr>
            <a:endParaRPr lang="en-GB" sz="2000">
              <a:latin typeface="Century Gothic" panose="020B0502020202020204" pitchFamily="34" charset="0"/>
              <a:ea typeface="Times New Roman" panose="02020603050405020304" pitchFamily="18" charset="0"/>
            </a:endParaRPr>
          </a:p>
          <a:p>
            <a:pPr fontAlgn="base"/>
            <a:r>
              <a:rPr lang="en-GB" sz="2000">
                <a:latin typeface="Century Gothic" panose="020B0502020202020204" pitchFamily="34" charset="0"/>
                <a:ea typeface="Times New Roman" panose="02020603050405020304" pitchFamily="18" charset="0"/>
              </a:rPr>
              <a:t>When you design your own house, try to include some patterns and tessellations in your décor – you could think about bricks or tiles, floorboards or carpets, and wallpapers!</a:t>
            </a:r>
          </a:p>
          <a:p>
            <a:pPr marL="0" indent="0" fontAlgn="base">
              <a:buNone/>
            </a:pPr>
            <a:endParaRPr lang="en-GB" sz="2000"/>
          </a:p>
        </p:txBody>
      </p:sp>
    </p:spTree>
    <p:extLst>
      <p:ext uri="{BB962C8B-B14F-4D97-AF65-F5344CB8AC3E}">
        <p14:creationId xmlns:p14="http://schemas.microsoft.com/office/powerpoint/2010/main" val="424854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78AE5-CFA6-5E1C-F38E-FE3D40C86081}"/>
              </a:ext>
            </a:extLst>
          </p:cNvPr>
          <p:cNvSpPr>
            <a:spLocks noGrp="1"/>
          </p:cNvSpPr>
          <p:nvPr>
            <p:ph type="title"/>
          </p:nvPr>
        </p:nvSpPr>
        <p:spPr/>
        <p:txBody>
          <a:bodyPr/>
          <a:lstStyle/>
          <a:p>
            <a:r>
              <a:rPr lang="en-GB">
                <a:latin typeface="Century Gothic" panose="020B0502020202020204" pitchFamily="34" charset="0"/>
              </a:rPr>
              <a:t>Symmetry</a:t>
            </a:r>
          </a:p>
        </p:txBody>
      </p:sp>
      <p:sp>
        <p:nvSpPr>
          <p:cNvPr id="3" name="Content Placeholder 2">
            <a:extLst>
              <a:ext uri="{FF2B5EF4-FFF2-40B4-BE49-F238E27FC236}">
                <a16:creationId xmlns:a16="http://schemas.microsoft.com/office/drawing/2014/main" id="{1A77A955-E698-4742-7310-75D3C20166D3}"/>
              </a:ext>
            </a:extLst>
          </p:cNvPr>
          <p:cNvSpPr>
            <a:spLocks noGrp="1"/>
          </p:cNvSpPr>
          <p:nvPr>
            <p:ph idx="1"/>
          </p:nvPr>
        </p:nvSpPr>
        <p:spPr/>
        <p:txBody>
          <a:bodyPr>
            <a:normAutofit/>
          </a:bodyPr>
          <a:lstStyle/>
          <a:p>
            <a:pPr marL="0" indent="0">
              <a:buNone/>
            </a:pPr>
            <a:r>
              <a:rPr lang="en-GB" sz="2000">
                <a:latin typeface="Century Gothic" panose="020B0502020202020204" pitchFamily="34" charset="0"/>
              </a:rPr>
              <a:t>Year 4: </a:t>
            </a: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identify lines of symmetry in 2-D shapes presented in different orientations</a:t>
            </a:r>
          </a:p>
          <a:p>
            <a:pPr marL="0" indent="0">
              <a:buNone/>
            </a:pPr>
            <a:r>
              <a:rPr lang="en-GB" sz="2000" kern="0">
                <a:solidFill>
                  <a:srgbClr val="0B0C0C"/>
                </a:solidFill>
                <a:latin typeface="Century Gothic" panose="020B0502020202020204" pitchFamily="34" charset="0"/>
                <a:ea typeface="Calibri" panose="020F0502020204030204" pitchFamily="34" charset="0"/>
                <a:cs typeface="Times New Roman" panose="02020603050405020304" pitchFamily="18" charset="0"/>
              </a:rPr>
              <a:t>Year 5: </a:t>
            </a:r>
            <a:r>
              <a:rPr lang="en-GB" sz="2000">
                <a:latin typeface="Century Gothic" panose="020B0502020202020204" pitchFamily="34" charset="0"/>
              </a:rPr>
              <a:t>identify, describe and represent the position of a shape following a reflection or translation, using the appropriate language, and know that the shape has not changed</a:t>
            </a: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2000">
              <a:latin typeface="Century Gothic" panose="020B0502020202020204" pitchFamily="34" charset="0"/>
            </a:endParaRPr>
          </a:p>
        </p:txBody>
      </p:sp>
      <p:grpSp>
        <p:nvGrpSpPr>
          <p:cNvPr id="4" name="Group 3">
            <a:extLst>
              <a:ext uri="{FF2B5EF4-FFF2-40B4-BE49-F238E27FC236}">
                <a16:creationId xmlns:a16="http://schemas.microsoft.com/office/drawing/2014/main" id="{2AF90F6E-E432-F165-62EA-B3BE4AEB8DA0}"/>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C3C882AE-276B-F96D-FA59-7237A7D0B9C0}"/>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F7A86A03-2459-8151-240B-57213098EBFA}"/>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C4A17AC0-9748-5FDB-1DAF-B45D8F94AD0D}"/>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00C0D33B-2F19-6B25-101C-68ABAD686DF1}"/>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C41C3D83-1119-6824-94BF-80A1219711FA}"/>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CD84F429-FFB7-2D0B-1343-A760273471CA}"/>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4398FF38-295E-75CC-98BD-B52DA130B183}"/>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F577F676-BC9F-187C-467C-633F03B8822C}"/>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DC9E2E96-F47A-0575-B283-773BED6786FD}"/>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FAA544AB-ADB9-0731-EDF3-CBFF1426C591}"/>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EF0D0C92-2F65-CD07-93D6-925913BB992B}"/>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038650ED-5C1B-E924-8716-5252F4F5EC5B}"/>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B3738DBE-10E2-F6FC-DF40-4959FA815C2D}"/>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D15F83FC-6EDE-9415-5B99-8F2425EECCC4}"/>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CF3FDA8D-FA03-56F7-8AAF-59247CF8E754}"/>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5434BB9B-2673-B19F-0DF6-417F980D2FD1}"/>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CFE75D33-367C-442E-80BD-AC2F6DFF0E0D}"/>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220345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35E1-EEB7-C603-C721-C5A0EE18B3A3}"/>
              </a:ext>
            </a:extLst>
          </p:cNvPr>
          <p:cNvSpPr>
            <a:spLocks noGrp="1"/>
          </p:cNvSpPr>
          <p:nvPr>
            <p:ph type="title"/>
          </p:nvPr>
        </p:nvSpPr>
        <p:spPr>
          <a:xfrm>
            <a:off x="174435" y="252557"/>
            <a:ext cx="9322734" cy="853828"/>
          </a:xfrm>
        </p:spPr>
        <p:txBody>
          <a:bodyPr anchor="b">
            <a:normAutofit/>
          </a:bodyPr>
          <a:lstStyle/>
          <a:p>
            <a:r>
              <a:rPr lang="en-GB" sz="5400">
                <a:latin typeface="Century Gothic" panose="020B0502020202020204" pitchFamily="34" charset="0"/>
              </a:rPr>
              <a:t>Symmetry</a:t>
            </a:r>
          </a:p>
        </p:txBody>
      </p:sp>
      <p:sp>
        <p:nvSpPr>
          <p:cNvPr id="3" name="Content Placeholder 2">
            <a:extLst>
              <a:ext uri="{FF2B5EF4-FFF2-40B4-BE49-F238E27FC236}">
                <a16:creationId xmlns:a16="http://schemas.microsoft.com/office/drawing/2014/main" id="{420A4156-91BD-915A-8DE4-83E678B320D0}"/>
              </a:ext>
            </a:extLst>
          </p:cNvPr>
          <p:cNvSpPr>
            <a:spLocks noGrp="1"/>
          </p:cNvSpPr>
          <p:nvPr>
            <p:ph idx="1"/>
          </p:nvPr>
        </p:nvSpPr>
        <p:spPr>
          <a:xfrm>
            <a:off x="257127" y="1248527"/>
            <a:ext cx="4535399" cy="4119172"/>
          </a:xfrm>
        </p:spPr>
        <p:txBody>
          <a:bodyPr anchor="t">
            <a:noAutofit/>
          </a:bodyPr>
          <a:lstStyle/>
          <a:p>
            <a:pPr marL="0" indent="0" fontAlgn="base">
              <a:buNone/>
            </a:pPr>
            <a:r>
              <a:rPr lang="en-GB" sz="2000">
                <a:latin typeface="Century Gothic" panose="020B0502020202020204" pitchFamily="34" charset="0"/>
                <a:ea typeface="Times New Roman" panose="02020603050405020304" pitchFamily="18" charset="0"/>
              </a:rPr>
              <a:t>What makes a shape symmetrical?</a:t>
            </a:r>
          </a:p>
          <a:p>
            <a:pPr marL="0" indent="0" fontAlgn="base">
              <a:buNone/>
            </a:pPr>
            <a:r>
              <a:rPr lang="en-GB" sz="2000">
                <a:latin typeface="Century Gothic" panose="020B0502020202020204" pitchFamily="34" charset="0"/>
                <a:ea typeface="Times New Roman" panose="02020603050405020304" pitchFamily="18" charset="0"/>
              </a:rPr>
              <a:t>A shape is symmetrical if a line could be drawn down the middle of it, and either side would be a perfect reflection of the other. This could be in any direction, and the line is called the ‘line of symmetry’. This is sometimes called the ‘mirror line’ because if you placed a mirror on it, the reflection would complete the whole shape.</a:t>
            </a:r>
          </a:p>
          <a:p>
            <a:pPr marL="0" indent="0" fontAlgn="base">
              <a:buNone/>
            </a:pPr>
            <a:r>
              <a:rPr lang="en-GB" sz="2000">
                <a:latin typeface="Century Gothic" panose="020B0502020202020204" pitchFamily="34" charset="0"/>
                <a:ea typeface="Times New Roman" panose="02020603050405020304" pitchFamily="18" charset="0"/>
              </a:rPr>
              <a:t>Can you find any symmetrical shapes in Maureen Roffey’s doll’s house design?</a:t>
            </a:r>
          </a:p>
          <a:p>
            <a:pPr marL="0" indent="0" fontAlgn="base">
              <a:buNone/>
            </a:pPr>
            <a:r>
              <a:rPr lang="en-GB" sz="2000">
                <a:latin typeface="Century Gothic" panose="020B0502020202020204" pitchFamily="34" charset="0"/>
                <a:ea typeface="Times New Roman" panose="02020603050405020304" pitchFamily="18" charset="0"/>
              </a:rPr>
              <a:t>Do any of the shapes have more than one line of symmetry?</a:t>
            </a:r>
          </a:p>
          <a:p>
            <a:pPr marL="0" indent="0">
              <a:buNone/>
            </a:pPr>
            <a:r>
              <a:rPr lang="en-GB" sz="2000">
                <a:latin typeface="Century Gothic" panose="020B0502020202020204" pitchFamily="34" charset="0"/>
                <a:hlinkClick r:id="rId2"/>
              </a:rPr>
              <a:t>Doll's House Symmetry Hunt</a:t>
            </a:r>
            <a:endParaRPr lang="en-GB" sz="2000">
              <a:latin typeface="Century Gothic" panose="020B0502020202020204" pitchFamily="34" charset="0"/>
            </a:endParaRPr>
          </a:p>
        </p:txBody>
      </p:sp>
      <p:pic>
        <p:nvPicPr>
          <p:cNvPr id="5" name="Picture 4" descr="A doll house kit and a doll house kit&#10;&#10;Description automatically generated">
            <a:extLst>
              <a:ext uri="{FF2B5EF4-FFF2-40B4-BE49-F238E27FC236}">
                <a16:creationId xmlns:a16="http://schemas.microsoft.com/office/drawing/2014/main" id="{C673AA6D-FF48-4CDA-66E9-48C523C091F5}"/>
              </a:ext>
            </a:extLst>
          </p:cNvPr>
          <p:cNvPicPr>
            <a:picLocks noChangeAspect="1"/>
          </p:cNvPicPr>
          <p:nvPr/>
        </p:nvPicPr>
        <p:blipFill>
          <a:blip r:embed="rId3">
            <a:extLst>
              <a:ext uri="{28A0092B-C50C-407E-A947-70E740481C1C}">
                <a14:useLocalDpi xmlns:a14="http://schemas.microsoft.com/office/drawing/2010/main" val="0"/>
              </a:ext>
            </a:extLst>
          </a:blip>
          <a:srcRect r="3551" b="-3"/>
          <a:stretch/>
        </p:blipFill>
        <p:spPr>
          <a:xfrm>
            <a:off x="4983468" y="289878"/>
            <a:ext cx="3941064" cy="4096512"/>
          </a:xfrm>
          <a:prstGeom prst="rect">
            <a:avLst/>
          </a:prstGeom>
        </p:spPr>
      </p:pic>
      <p:grpSp>
        <p:nvGrpSpPr>
          <p:cNvPr id="6" name="Group 5">
            <a:extLst>
              <a:ext uri="{FF2B5EF4-FFF2-40B4-BE49-F238E27FC236}">
                <a16:creationId xmlns:a16="http://schemas.microsoft.com/office/drawing/2014/main" id="{3E7DC2A4-4E0E-4A8F-1506-371897159FE8}"/>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EF1CF73E-5F09-DF14-CF2E-FF54AE6CE37B}"/>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B67B694B-AAF3-07A2-D009-C6A6342C6C24}"/>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C717CFC8-C3DE-B0B8-48DD-33F0D7CBE3FE}"/>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34C83B07-97A7-C7B5-B7BB-D2D0B5A40083}"/>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67A20D5C-8A86-11DE-D165-F6B483CD4925}"/>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C89D0AEB-0256-B30F-9090-B4A8C8FA0FC0}"/>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A3F32E20-2638-4DD8-68D9-787D0009C9F6}"/>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Hexagon 17">
                <a:extLst>
                  <a:ext uri="{FF2B5EF4-FFF2-40B4-BE49-F238E27FC236}">
                    <a16:creationId xmlns:a16="http://schemas.microsoft.com/office/drawing/2014/main" id="{8DFAD3B2-22F3-ED33-14EC-BFBCC6E4CDD3}"/>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Hexagon 18">
                <a:extLst>
                  <a:ext uri="{FF2B5EF4-FFF2-40B4-BE49-F238E27FC236}">
                    <a16:creationId xmlns:a16="http://schemas.microsoft.com/office/drawing/2014/main" id="{758FF0EE-D731-5C41-BDF2-8368500660C5}"/>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37CDEEA1-2ED7-6FC4-43B3-E6A6C05F8FB9}"/>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397EC236-5784-79D3-5059-8551802A91E2}"/>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6194D8C8-AD92-3FBF-1905-84B506525ACE}"/>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E9A63E00-692B-FD25-D718-1597B19427B5}"/>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79D065A1-E99B-4B58-5CC3-E7F5A95C40D8}"/>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23A66850-D2D9-05FF-91F7-46CF5569D376}"/>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6" name="Hexagon 25">
                <a:extLst>
                  <a:ext uri="{FF2B5EF4-FFF2-40B4-BE49-F238E27FC236}">
                    <a16:creationId xmlns:a16="http://schemas.microsoft.com/office/drawing/2014/main" id="{7A976EA9-D85D-56A9-C7B3-5624440A9B5F}"/>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7" name="Hexagon 26">
                <a:extLst>
                  <a:ext uri="{FF2B5EF4-FFF2-40B4-BE49-F238E27FC236}">
                    <a16:creationId xmlns:a16="http://schemas.microsoft.com/office/drawing/2014/main" id="{56022476-E721-73A6-2C7C-0AC908C2B248}"/>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2922701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127F-14E4-579A-F4EA-1F32E95A1F10}"/>
              </a:ext>
            </a:extLst>
          </p:cNvPr>
          <p:cNvSpPr>
            <a:spLocks noGrp="1"/>
          </p:cNvSpPr>
          <p:nvPr>
            <p:ph type="title"/>
          </p:nvPr>
        </p:nvSpPr>
        <p:spPr/>
        <p:txBody>
          <a:bodyPr/>
          <a:lstStyle/>
          <a:p>
            <a:r>
              <a:rPr lang="en-GB">
                <a:latin typeface="Century Gothic" panose="020B0502020202020204" pitchFamily="34" charset="0"/>
              </a:rPr>
              <a:t>Rotation</a:t>
            </a:r>
          </a:p>
        </p:txBody>
      </p:sp>
      <p:sp>
        <p:nvSpPr>
          <p:cNvPr id="3" name="Content Placeholder 2">
            <a:extLst>
              <a:ext uri="{FF2B5EF4-FFF2-40B4-BE49-F238E27FC236}">
                <a16:creationId xmlns:a16="http://schemas.microsoft.com/office/drawing/2014/main" id="{7E8D8A29-3436-F8DA-7C89-8D620E25969F}"/>
              </a:ext>
            </a:extLst>
          </p:cNvPr>
          <p:cNvSpPr>
            <a:spLocks noGrp="1"/>
          </p:cNvSpPr>
          <p:nvPr>
            <p:ph idx="1"/>
          </p:nvPr>
        </p:nvSpPr>
        <p:spPr/>
        <p:txBody>
          <a:bodyPr>
            <a:normAutofit/>
          </a:bodyPr>
          <a:lstStyle/>
          <a:p>
            <a:pPr marL="0" indent="0">
              <a:buNone/>
            </a:pPr>
            <a:r>
              <a:rPr lang="en-GB" sz="2000">
                <a:latin typeface="Century Gothic" panose="020B0502020202020204" pitchFamily="34" charset="0"/>
              </a:rPr>
              <a:t>Year 2: </a:t>
            </a: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use mathematical vocabulary to describe position, direction and movement, including movement in a straight line and distinguishing between rotation as a turn and in terms of right angles for quarter, half and three-quarter turns (clockwise and anti-clockwise)</a:t>
            </a:r>
            <a:endParaRPr lang="en-GB" sz="2000">
              <a:latin typeface="Century Gothic" panose="020B0502020202020204" pitchFamily="34" charset="0"/>
            </a:endParaRPr>
          </a:p>
          <a:p>
            <a:pPr marL="0" indent="0">
              <a:buNone/>
            </a:pPr>
            <a:r>
              <a:rPr lang="en-GB" sz="2000">
                <a:latin typeface="Century Gothic" panose="020B0502020202020204" pitchFamily="34" charset="0"/>
              </a:rPr>
              <a:t>Year 3: </a:t>
            </a: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recognise that 2 right angles make a half-turn, 3 make three-quarters of a turn and 4 a complete turn</a:t>
            </a:r>
            <a:endParaRPr lang="en-GB" sz="2000">
              <a:latin typeface="Century Gothic" panose="020B0502020202020204" pitchFamily="34" charset="0"/>
            </a:endParaRPr>
          </a:p>
        </p:txBody>
      </p:sp>
      <p:grpSp>
        <p:nvGrpSpPr>
          <p:cNvPr id="4" name="Group 3">
            <a:extLst>
              <a:ext uri="{FF2B5EF4-FFF2-40B4-BE49-F238E27FC236}">
                <a16:creationId xmlns:a16="http://schemas.microsoft.com/office/drawing/2014/main" id="{80716C60-AABC-0CCD-6DC8-8997BE44CE45}"/>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42BAED58-C552-C9D4-9229-07D8F1E66A61}"/>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635660BB-DEBA-08F5-F65F-91AAEFBA8A1D}"/>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C9A129F8-A44A-4F79-B0B8-9AEA49833E90}"/>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34A08231-0F16-7DF2-F570-70B6358D3811}"/>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D1B78258-B46B-08D8-7DF1-18A04965F87B}"/>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46190948-C3F5-D26C-2AA9-0571D545778C}"/>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A9B30EB8-6F55-0EA2-CBD8-D441AD6772D5}"/>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BE1BF4DE-5592-18C4-5E45-F888BD7BB49B}"/>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A6EB9925-DDA2-807D-45BE-4733FFA15CDF}"/>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6E2B02E7-CCD6-7E9E-823E-4D9158EBCC91}"/>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5C00A41C-6AF9-BE7E-E285-3B7B70CD8079}"/>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2427A610-FBA7-F2ED-C3D7-0B8F73015723}"/>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CC66D675-CDED-05FE-D1AE-870165BACE1E}"/>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8CF8C61F-2948-FFD1-AEB8-E6F608345365}"/>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63E6727A-AB34-C8F3-5F65-AF6F4BA49F7D}"/>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21178124-A6B1-4479-C333-7BF0D7A9B715}"/>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0103AFCE-6B3A-47D2-5240-E2560A7B7C27}"/>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347768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AC08-7C05-5430-9C32-8C0998C4F688}"/>
              </a:ext>
            </a:extLst>
          </p:cNvPr>
          <p:cNvSpPr>
            <a:spLocks noGrp="1"/>
          </p:cNvSpPr>
          <p:nvPr>
            <p:ph type="title"/>
          </p:nvPr>
        </p:nvSpPr>
        <p:spPr/>
        <p:txBody>
          <a:bodyPr/>
          <a:lstStyle/>
          <a:p>
            <a:r>
              <a:rPr lang="en-GB">
                <a:latin typeface="Century Gothic" panose="020B0502020202020204" pitchFamily="34" charset="0"/>
              </a:rPr>
              <a:t>Rotation</a:t>
            </a:r>
          </a:p>
        </p:txBody>
      </p:sp>
      <p:sp>
        <p:nvSpPr>
          <p:cNvPr id="3" name="Content Placeholder 2">
            <a:extLst>
              <a:ext uri="{FF2B5EF4-FFF2-40B4-BE49-F238E27FC236}">
                <a16:creationId xmlns:a16="http://schemas.microsoft.com/office/drawing/2014/main" id="{2F521AB2-2D3C-75FF-DA52-71B2B35CBEC2}"/>
              </a:ext>
            </a:extLst>
          </p:cNvPr>
          <p:cNvSpPr>
            <a:spLocks noGrp="1"/>
          </p:cNvSpPr>
          <p:nvPr>
            <p:ph idx="1"/>
          </p:nvPr>
        </p:nvSpPr>
        <p:spPr>
          <a:xfrm>
            <a:off x="545072" y="1539875"/>
            <a:ext cx="8233340" cy="4351338"/>
          </a:xfrm>
        </p:spPr>
        <p:txBody>
          <a:bodyPr>
            <a:normAutofit/>
          </a:bodyPr>
          <a:lstStyle/>
          <a:p>
            <a:pPr marL="0" indent="0" fontAlgn="base">
              <a:buNone/>
            </a:pPr>
            <a:r>
              <a:rPr lang="en-GB" sz="2000">
                <a:solidFill>
                  <a:srgbClr val="000000"/>
                </a:solidFill>
                <a:latin typeface="Century Gothic" panose="020B0502020202020204" pitchFamily="34" charset="0"/>
                <a:ea typeface="Times New Roman" panose="02020603050405020304" pitchFamily="18" charset="0"/>
              </a:rPr>
              <a:t>Some patterns are made by using rotations. A rotation is a turn.</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000000"/>
                </a:solidFill>
                <a:latin typeface="Century Gothic" panose="020B0502020202020204" pitchFamily="34" charset="0"/>
                <a:ea typeface="Times New Roman" panose="02020603050405020304" pitchFamily="18" charset="0"/>
              </a:rPr>
              <a:t>If you place your pencil into the middle of a piece of paper and hold it down in a fixed position, you can rotate or turn your paper around. After one full turn, 360 degrees, it will be back where it started. This is rotating the paper around its centre, and the paper stays in the same place (just in a different position).</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000000"/>
                </a:solidFill>
                <a:latin typeface="Century Gothic" panose="020B0502020202020204" pitchFamily="34" charset="0"/>
                <a:ea typeface="Times New Roman" panose="02020603050405020304" pitchFamily="18" charset="0"/>
              </a:rPr>
              <a:t>You could also rotate the paper from a different point, for example if you placed the pen at the edge instead, or even from a point outside of the shape.</a:t>
            </a:r>
            <a:endParaRPr lang="en-GB" sz="2000">
              <a:latin typeface="Century Gothic" panose="020B0502020202020204" pitchFamily="34" charset="0"/>
              <a:ea typeface="Times New Roman" panose="02020603050405020304" pitchFamily="18" charset="0"/>
            </a:endParaRPr>
          </a:p>
          <a:p>
            <a:pPr marL="0" indent="0" fontAlgn="base">
              <a:buNone/>
            </a:pPr>
            <a:endParaRPr lang="en-GB" sz="2000">
              <a:latin typeface="Century Gothic" panose="020B0502020202020204" pitchFamily="34" charset="0"/>
              <a:ea typeface="Times New Roman" panose="02020603050405020304" pitchFamily="18" charset="0"/>
            </a:endParaRPr>
          </a:p>
          <a:p>
            <a:endParaRPr lang="en-GB" sz="3200">
              <a:latin typeface="Century Gothic" panose="020B0502020202020204" pitchFamily="34" charset="0"/>
            </a:endParaRPr>
          </a:p>
        </p:txBody>
      </p:sp>
      <p:grpSp>
        <p:nvGrpSpPr>
          <p:cNvPr id="6" name="Group 5">
            <a:extLst>
              <a:ext uri="{FF2B5EF4-FFF2-40B4-BE49-F238E27FC236}">
                <a16:creationId xmlns:a16="http://schemas.microsoft.com/office/drawing/2014/main" id="{72F0B892-7D87-8345-5652-E73FE7255661}"/>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B7C1874B-7BE6-BB4C-BCED-ED2BD288987E}"/>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4BA9ABF4-FCFE-30F7-2E2A-01F257DF5B8F}"/>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54A031D0-0623-436C-5B4F-4CE5AC38E533}"/>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Hexagon 9">
                <a:extLst>
                  <a:ext uri="{FF2B5EF4-FFF2-40B4-BE49-F238E27FC236}">
                    <a16:creationId xmlns:a16="http://schemas.microsoft.com/office/drawing/2014/main" id="{A73E72BE-B3D1-401F-C1AF-5FD73A956A07}"/>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1" name="Hexagon 10">
                <a:extLst>
                  <a:ext uri="{FF2B5EF4-FFF2-40B4-BE49-F238E27FC236}">
                    <a16:creationId xmlns:a16="http://schemas.microsoft.com/office/drawing/2014/main" id="{4068AEA6-358F-BE2E-5BE8-A8149EC66383}"/>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2" name="Hexagon 11">
                <a:extLst>
                  <a:ext uri="{FF2B5EF4-FFF2-40B4-BE49-F238E27FC236}">
                    <a16:creationId xmlns:a16="http://schemas.microsoft.com/office/drawing/2014/main" id="{5ADB1716-5F2D-EA58-30D1-7066E5B211F6}"/>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C45FEED4-4727-7CB2-C411-9C29EF3008CE}"/>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D4935E29-4A9B-05DE-C708-FB7FC2BA7C8A}"/>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100F1D74-D417-CDCA-58DC-E342103D657D}"/>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B2E747E5-9F99-3BA4-640F-DC286EC7D1EC}"/>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BB0E354B-9BB4-927F-DA16-293B5D0B2599}"/>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C407FB43-2D0C-F9C6-F3DB-2C87994C3C96}"/>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236DD4CE-255B-EBBC-1963-E4B539CD5E8F}"/>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EE532DDA-7E52-8CC9-4FD9-4C899BFAD9C1}"/>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9E0107A5-7F76-7F4E-388C-6A65F265EF06}"/>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58D53DD7-9F7B-55E6-8953-1643F3DEA56E}"/>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20E308C0-75BA-BD28-533E-3E734955BA9C}"/>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140625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3767-3E3A-79A3-EB45-7B5E5B60C9DC}"/>
              </a:ext>
            </a:extLst>
          </p:cNvPr>
          <p:cNvSpPr>
            <a:spLocks noGrp="1"/>
          </p:cNvSpPr>
          <p:nvPr>
            <p:ph type="title"/>
          </p:nvPr>
        </p:nvSpPr>
        <p:spPr>
          <a:xfrm>
            <a:off x="297401" y="5102"/>
            <a:ext cx="7886700" cy="1325563"/>
          </a:xfrm>
        </p:spPr>
        <p:txBody>
          <a:bodyPr/>
          <a:lstStyle/>
          <a:p>
            <a:r>
              <a:rPr lang="en-GB">
                <a:latin typeface="Century Gothic" panose="020B0502020202020204" pitchFamily="34" charset="0"/>
              </a:rPr>
              <a:t>Rotation</a:t>
            </a:r>
          </a:p>
        </p:txBody>
      </p:sp>
      <p:sp>
        <p:nvSpPr>
          <p:cNvPr id="3" name="Content Placeholder 2">
            <a:extLst>
              <a:ext uri="{FF2B5EF4-FFF2-40B4-BE49-F238E27FC236}">
                <a16:creationId xmlns:a16="http://schemas.microsoft.com/office/drawing/2014/main" id="{E859A291-28DE-6B00-33A6-F7ECA59CF0AD}"/>
              </a:ext>
            </a:extLst>
          </p:cNvPr>
          <p:cNvSpPr>
            <a:spLocks noGrp="1"/>
          </p:cNvSpPr>
          <p:nvPr>
            <p:ph idx="1"/>
          </p:nvPr>
        </p:nvSpPr>
        <p:spPr>
          <a:xfrm>
            <a:off x="249371" y="1166330"/>
            <a:ext cx="8896640" cy="4351338"/>
          </a:xfrm>
        </p:spPr>
        <p:txBody>
          <a:bodyPr>
            <a:normAutofit/>
          </a:bodyPr>
          <a:lstStyle/>
          <a:p>
            <a:pPr marL="0" indent="0" fontAlgn="base">
              <a:buNone/>
            </a:pPr>
            <a:r>
              <a:rPr lang="en-GB" sz="2000">
                <a:solidFill>
                  <a:srgbClr val="000000"/>
                </a:solidFill>
                <a:latin typeface="Century Gothic" panose="020B0502020202020204" pitchFamily="34" charset="0"/>
                <a:ea typeface="Times New Roman" panose="02020603050405020304" pitchFamily="18" charset="0"/>
              </a:rPr>
              <a:t>Have a look at the place settings on the dining table. The plate, cutlery and napkin are repeated four times around the table, each one facing out. They have been rotated one quarter turn each time, with the middle of the table being the centre of the rotation. This allowed the plates to move to the different seats at the table, not just be rotated and stacked on the same spot! </a:t>
            </a:r>
          </a:p>
          <a:p>
            <a:pPr marL="0" indent="0">
              <a:buNone/>
            </a:pPr>
            <a:endParaRPr lang="en-GB" sz="1800">
              <a:latin typeface="Century Gothic" panose="020B0502020202020204" pitchFamily="34" charset="0"/>
            </a:endParaRPr>
          </a:p>
        </p:txBody>
      </p:sp>
      <p:pic>
        <p:nvPicPr>
          <p:cNvPr id="5" name="Picture 4" descr="A colorful board with different shapes and symbols&#10;&#10;Description automatically generated with medium confidence">
            <a:extLst>
              <a:ext uri="{FF2B5EF4-FFF2-40B4-BE49-F238E27FC236}">
                <a16:creationId xmlns:a16="http://schemas.microsoft.com/office/drawing/2014/main" id="{53C9B4EA-05EF-4C51-4D34-8E544A28133D}"/>
              </a:ext>
            </a:extLst>
          </p:cNvPr>
          <p:cNvPicPr>
            <a:picLocks noChangeAspect="1"/>
          </p:cNvPicPr>
          <p:nvPr/>
        </p:nvPicPr>
        <p:blipFill rotWithShape="1">
          <a:blip r:embed="rId2">
            <a:extLst>
              <a:ext uri="{28A0092B-C50C-407E-A947-70E740481C1C}">
                <a14:useLocalDpi xmlns:a14="http://schemas.microsoft.com/office/drawing/2010/main" val="0"/>
              </a:ext>
            </a:extLst>
          </a:blip>
          <a:srcRect l="40499" t="28406" r="32158" b="30290"/>
          <a:stretch/>
        </p:blipFill>
        <p:spPr>
          <a:xfrm>
            <a:off x="415278" y="3156351"/>
            <a:ext cx="2812774" cy="2832652"/>
          </a:xfrm>
          <a:prstGeom prst="rect">
            <a:avLst/>
          </a:prstGeom>
        </p:spPr>
      </p:pic>
      <p:pic>
        <p:nvPicPr>
          <p:cNvPr id="6" name="Picture 5" descr="A close-up of a circle&#10;&#10;Description automatically generated">
            <a:extLst>
              <a:ext uri="{FF2B5EF4-FFF2-40B4-BE49-F238E27FC236}">
                <a16:creationId xmlns:a16="http://schemas.microsoft.com/office/drawing/2014/main" id="{E9F1C7B1-A87F-4391-08DD-20B89C504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869" y="3033502"/>
            <a:ext cx="5686646" cy="3172100"/>
          </a:xfrm>
          <a:prstGeom prst="rect">
            <a:avLst/>
          </a:prstGeom>
        </p:spPr>
      </p:pic>
      <p:grpSp>
        <p:nvGrpSpPr>
          <p:cNvPr id="8" name="Group 7">
            <a:extLst>
              <a:ext uri="{FF2B5EF4-FFF2-40B4-BE49-F238E27FC236}">
                <a16:creationId xmlns:a16="http://schemas.microsoft.com/office/drawing/2014/main" id="{FF840CF2-53CC-0429-A0E3-C01CBB4DBD21}"/>
              </a:ext>
            </a:extLst>
          </p:cNvPr>
          <p:cNvGrpSpPr/>
          <p:nvPr/>
        </p:nvGrpSpPr>
        <p:grpSpPr>
          <a:xfrm>
            <a:off x="4559580" y="3999734"/>
            <a:ext cx="4492060" cy="3168409"/>
            <a:chOff x="4559580" y="3999734"/>
            <a:chExt cx="4492060" cy="3168409"/>
          </a:xfrm>
        </p:grpSpPr>
        <p:sp>
          <p:nvSpPr>
            <p:cNvPr id="9" name="TextBox 8">
              <a:extLst>
                <a:ext uri="{FF2B5EF4-FFF2-40B4-BE49-F238E27FC236}">
                  <a16:creationId xmlns:a16="http://schemas.microsoft.com/office/drawing/2014/main" id="{3DB255EA-CD08-598B-0CE9-10820C562387}"/>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13" name="Group 12">
              <a:extLst>
                <a:ext uri="{FF2B5EF4-FFF2-40B4-BE49-F238E27FC236}">
                  <a16:creationId xmlns:a16="http://schemas.microsoft.com/office/drawing/2014/main" id="{9805B882-A070-964C-8388-E760EAA718E1}"/>
                </a:ext>
              </a:extLst>
            </p:cNvPr>
            <p:cNvGrpSpPr/>
            <p:nvPr/>
          </p:nvGrpSpPr>
          <p:grpSpPr>
            <a:xfrm>
              <a:off x="4559580" y="3999734"/>
              <a:ext cx="4492060" cy="3168409"/>
              <a:chOff x="181643" y="575007"/>
              <a:chExt cx="9872856" cy="6963675"/>
            </a:xfrm>
          </p:grpSpPr>
          <p:sp>
            <p:nvSpPr>
              <p:cNvPr id="14" name="Hexagon 13">
                <a:extLst>
                  <a:ext uri="{FF2B5EF4-FFF2-40B4-BE49-F238E27FC236}">
                    <a16:creationId xmlns:a16="http://schemas.microsoft.com/office/drawing/2014/main" id="{B73758E1-3945-18D8-7237-BD39F3532BD7}"/>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26A14123-C768-E16B-1E03-6E73A0C197AB}"/>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28353ACB-FFC7-D091-5C31-DEE8C857487D}"/>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EAB2023F-224D-9DC8-DF14-563A36010C9A}"/>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Hexagon 17">
                <a:extLst>
                  <a:ext uri="{FF2B5EF4-FFF2-40B4-BE49-F238E27FC236}">
                    <a16:creationId xmlns:a16="http://schemas.microsoft.com/office/drawing/2014/main" id="{6213FBBF-89EA-43D4-E053-C940E89181B3}"/>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Hexagon 18">
                <a:extLst>
                  <a:ext uri="{FF2B5EF4-FFF2-40B4-BE49-F238E27FC236}">
                    <a16:creationId xmlns:a16="http://schemas.microsoft.com/office/drawing/2014/main" id="{6F6574FB-80CD-CD3C-F922-DA4B5B8B936D}"/>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 name="Hexagon 19">
                <a:extLst>
                  <a:ext uri="{FF2B5EF4-FFF2-40B4-BE49-F238E27FC236}">
                    <a16:creationId xmlns:a16="http://schemas.microsoft.com/office/drawing/2014/main" id="{A590E9A6-9EFD-2D8B-D3E2-37E8622F0F9E}"/>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7AC5A3E-65DC-967D-4E04-0CFA288F0FE1}"/>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1A5B5F76-B661-78C3-2531-D179F4550040}"/>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A0B8FB1E-1EA4-4114-D4A8-9F29B27CFC02}"/>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C8DAE2D4-6531-8F63-C0AB-F0608A681917}"/>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C5E182DE-6BAE-B5E7-CEED-A757318FF557}"/>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6" name="Hexagon 25">
                <a:extLst>
                  <a:ext uri="{FF2B5EF4-FFF2-40B4-BE49-F238E27FC236}">
                    <a16:creationId xmlns:a16="http://schemas.microsoft.com/office/drawing/2014/main" id="{40E6B7FF-34A3-168F-374E-6C6A17C159D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7" name="Hexagon 26">
                <a:extLst>
                  <a:ext uri="{FF2B5EF4-FFF2-40B4-BE49-F238E27FC236}">
                    <a16:creationId xmlns:a16="http://schemas.microsoft.com/office/drawing/2014/main" id="{5419E1AE-8AD2-88BE-A589-5030FBE9D2AD}"/>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8" name="Hexagon 27">
                <a:extLst>
                  <a:ext uri="{FF2B5EF4-FFF2-40B4-BE49-F238E27FC236}">
                    <a16:creationId xmlns:a16="http://schemas.microsoft.com/office/drawing/2014/main" id="{68E4CF3A-8AF9-CF05-6D15-0443BE054200}"/>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405876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18F4-CC82-E3FF-2150-A873FB822E11}"/>
              </a:ext>
            </a:extLst>
          </p:cNvPr>
          <p:cNvSpPr>
            <a:spLocks noGrp="1"/>
          </p:cNvSpPr>
          <p:nvPr>
            <p:ph type="title"/>
          </p:nvPr>
        </p:nvSpPr>
        <p:spPr>
          <a:xfrm>
            <a:off x="186177" y="-243047"/>
            <a:ext cx="11018520" cy="1434415"/>
          </a:xfrm>
        </p:spPr>
        <p:txBody>
          <a:bodyPr anchor="b">
            <a:normAutofit/>
          </a:bodyPr>
          <a:lstStyle/>
          <a:p>
            <a:r>
              <a:rPr lang="en-GB" sz="5400">
                <a:latin typeface="Century Gothic" panose="020B0502020202020204" pitchFamily="34" charset="0"/>
              </a:rPr>
              <a:t>Rotation</a:t>
            </a:r>
          </a:p>
        </p:txBody>
      </p:sp>
      <p:sp>
        <p:nvSpPr>
          <p:cNvPr id="3" name="Content Placeholder 2">
            <a:extLst>
              <a:ext uri="{FF2B5EF4-FFF2-40B4-BE49-F238E27FC236}">
                <a16:creationId xmlns:a16="http://schemas.microsoft.com/office/drawing/2014/main" id="{6161542A-7E00-3721-8565-2B91B67E676F}"/>
              </a:ext>
            </a:extLst>
          </p:cNvPr>
          <p:cNvSpPr>
            <a:spLocks noGrp="1"/>
          </p:cNvSpPr>
          <p:nvPr>
            <p:ph idx="1"/>
          </p:nvPr>
        </p:nvSpPr>
        <p:spPr>
          <a:xfrm>
            <a:off x="186177" y="1589729"/>
            <a:ext cx="4735380" cy="4119172"/>
          </a:xfrm>
        </p:spPr>
        <p:txBody>
          <a:bodyPr anchor="t">
            <a:normAutofit/>
          </a:bodyPr>
          <a:lstStyle/>
          <a:p>
            <a:pPr marL="0" indent="0" fontAlgn="base">
              <a:buNone/>
            </a:pPr>
            <a:r>
              <a:rPr lang="en-GB" sz="2200">
                <a:latin typeface="Century Gothic" panose="020B0502020202020204" pitchFamily="34" charset="0"/>
                <a:ea typeface="Times New Roman" panose="02020603050405020304" pitchFamily="18" charset="0"/>
              </a:rPr>
              <a:t>Are there any other uses of rotations in the doll’s house?</a:t>
            </a:r>
          </a:p>
          <a:p>
            <a:pPr marL="0" indent="0" fontAlgn="base">
              <a:buNone/>
            </a:pPr>
            <a:r>
              <a:rPr lang="en-GB" sz="2200">
                <a:latin typeface="Century Gothic" panose="020B0502020202020204" pitchFamily="34" charset="0"/>
                <a:ea typeface="Times New Roman" panose="02020603050405020304" pitchFamily="18" charset="0"/>
              </a:rPr>
              <a:t>Can you think of any other places it could be used effectively?</a:t>
            </a:r>
          </a:p>
          <a:p>
            <a:pPr marL="0" indent="0" fontAlgn="base">
              <a:buNone/>
            </a:pPr>
            <a:r>
              <a:rPr lang="en-GB" sz="2200">
                <a:latin typeface="Century Gothic" panose="020B0502020202020204" pitchFamily="34" charset="0"/>
                <a:ea typeface="Times New Roman" panose="02020603050405020304" pitchFamily="18" charset="0"/>
              </a:rPr>
              <a:t>Have a go at including rotations in your design. </a:t>
            </a:r>
          </a:p>
          <a:p>
            <a:pPr marL="0" indent="0">
              <a:buNone/>
            </a:pPr>
            <a:endParaRPr lang="en-GB" sz="2200">
              <a:latin typeface="Century Gothic" panose="020B0502020202020204" pitchFamily="34" charset="0"/>
            </a:endParaRPr>
          </a:p>
        </p:txBody>
      </p:sp>
      <p:pic>
        <p:nvPicPr>
          <p:cNvPr id="5" name="Picture 4" descr="A doll house kit and a doll house kit&#10;&#10;Description automatically generated">
            <a:extLst>
              <a:ext uri="{FF2B5EF4-FFF2-40B4-BE49-F238E27FC236}">
                <a16:creationId xmlns:a16="http://schemas.microsoft.com/office/drawing/2014/main" id="{1E0910A3-8130-845B-70B5-3958956AC83F}"/>
              </a:ext>
            </a:extLst>
          </p:cNvPr>
          <p:cNvPicPr>
            <a:picLocks noChangeAspect="1"/>
          </p:cNvPicPr>
          <p:nvPr/>
        </p:nvPicPr>
        <p:blipFill>
          <a:blip r:embed="rId2">
            <a:extLst>
              <a:ext uri="{28A0092B-C50C-407E-A947-70E740481C1C}">
                <a14:useLocalDpi xmlns:a14="http://schemas.microsoft.com/office/drawing/2010/main" val="0"/>
              </a:ext>
            </a:extLst>
          </a:blip>
          <a:srcRect r="3551" b="-3"/>
          <a:stretch/>
        </p:blipFill>
        <p:spPr>
          <a:xfrm>
            <a:off x="5056387" y="171948"/>
            <a:ext cx="3941064" cy="4096512"/>
          </a:xfrm>
          <a:prstGeom prst="rect">
            <a:avLst/>
          </a:prstGeom>
        </p:spPr>
      </p:pic>
      <p:grpSp>
        <p:nvGrpSpPr>
          <p:cNvPr id="6" name="Group 5">
            <a:extLst>
              <a:ext uri="{FF2B5EF4-FFF2-40B4-BE49-F238E27FC236}">
                <a16:creationId xmlns:a16="http://schemas.microsoft.com/office/drawing/2014/main" id="{BDE688C8-E0C7-FAB0-7E95-405EAB8DD28D}"/>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2EE8906E-271E-3839-9FB1-DBF64706C959}"/>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9FE83D8A-A1DC-9206-6D65-E7A4A294D50E}"/>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4EAA3387-68FB-5C28-16CF-91616083E33D}"/>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7B88576F-CF46-7EF6-5E28-5267C2E1F1AA}"/>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B9CCB2F0-40BB-6538-D0AC-D1DC25C0BC26}"/>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2E29C9A0-C680-15DC-F209-201C5A8DE44C}"/>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F3DC0713-C06B-B5FD-ABD0-C73602B20AEC}"/>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904DE096-B9FC-8B7A-959F-D670969C429B}"/>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49AAE2E9-A331-05A5-5C85-C355A478E330}"/>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EA591A96-FC08-6B2A-E5AD-77D10A524218}"/>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22617671-372D-6B67-A3FD-D41212FDA03F}"/>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4245D431-6C91-3AD6-8E43-462A1388AE8D}"/>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738CF41B-73DC-159E-75CE-CF6FC0A5BC0F}"/>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093661C7-7659-F734-C016-FF314B23CDAC}"/>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EBC6A27C-AE76-9F3B-87AA-7BDCB0663668}"/>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5B823155-47F7-79E1-D2E2-2DE73CAB9F19}"/>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90FA1AE9-13B3-ECCF-2133-2FD49906AF50}"/>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118254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98D1-250A-B18B-22DD-73DBCA4C7143}"/>
              </a:ext>
            </a:extLst>
          </p:cNvPr>
          <p:cNvSpPr>
            <a:spLocks noGrp="1"/>
          </p:cNvSpPr>
          <p:nvPr>
            <p:ph type="title"/>
          </p:nvPr>
        </p:nvSpPr>
        <p:spPr/>
        <p:txBody>
          <a:bodyPr/>
          <a:lstStyle/>
          <a:p>
            <a:r>
              <a:rPr lang="en-GB">
                <a:latin typeface="Century Gothic" panose="020B0502020202020204" pitchFamily="34" charset="0"/>
              </a:rPr>
              <a:t>Nets</a:t>
            </a:r>
          </a:p>
        </p:txBody>
      </p:sp>
      <p:sp>
        <p:nvSpPr>
          <p:cNvPr id="3" name="Content Placeholder 2">
            <a:extLst>
              <a:ext uri="{FF2B5EF4-FFF2-40B4-BE49-F238E27FC236}">
                <a16:creationId xmlns:a16="http://schemas.microsoft.com/office/drawing/2014/main" id="{07F77F70-F0C4-CFAB-E793-248073D8B760}"/>
              </a:ext>
            </a:extLst>
          </p:cNvPr>
          <p:cNvSpPr>
            <a:spLocks noGrp="1"/>
          </p:cNvSpPr>
          <p:nvPr>
            <p:ph idx="1"/>
          </p:nvPr>
        </p:nvSpPr>
        <p:spPr>
          <a:xfrm>
            <a:off x="616230" y="1598136"/>
            <a:ext cx="7886700" cy="4351338"/>
          </a:xfrm>
        </p:spPr>
        <p:txBody>
          <a:bodyPr>
            <a:normAutofit fontScale="92500" lnSpcReduction="10000"/>
          </a:bodyPr>
          <a:lstStyle/>
          <a:p>
            <a:pPr marL="0" indent="0">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Year 3: </a:t>
            </a: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draw 2-D shapes and make 3-D shapes using modelling materials; recognise 3-D shapes in different orientations and describe them</a:t>
            </a:r>
          </a:p>
          <a:p>
            <a:pPr marL="0" indent="0">
              <a:buNone/>
            </a:pP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Year 5: </a:t>
            </a:r>
            <a:r>
              <a:rPr lang="en-GB" sz="2000">
                <a:latin typeface="Century Gothic" panose="020B0502020202020204" pitchFamily="34" charset="0"/>
              </a:rPr>
              <a:t>identify 3-D shapes, including cubes and other cuboids, from 2-D representations</a:t>
            </a:r>
          </a:p>
          <a:p>
            <a:pPr marL="0" indent="0">
              <a:buNone/>
            </a:pPr>
            <a:r>
              <a:rPr lang="en-GB" sz="2000">
                <a:latin typeface="Century Gothic" panose="020B0502020202020204" pitchFamily="34" charset="0"/>
              </a:rPr>
              <a:t>Year 5 Non-statutory Guidance: Pupils become accurate in drawing lines with a ruler to the nearest millimetre, and measuring with a protractor. They use conventional markings for parallel lines and right angles</a:t>
            </a:r>
            <a:endPar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buNone/>
            </a:pPr>
            <a:r>
              <a:rPr lang="en-GB" sz="2000" kern="0">
                <a:solidFill>
                  <a:srgbClr val="0B0C0C"/>
                </a:solidFill>
                <a:latin typeface="Century Gothic" panose="020B0502020202020204" pitchFamily="34" charset="0"/>
                <a:ea typeface="Calibri" panose="020F0502020204030204" pitchFamily="34" charset="0"/>
                <a:cs typeface="Times New Roman" panose="02020603050405020304" pitchFamily="18" charset="0"/>
              </a:rPr>
              <a:t>Year 6: </a:t>
            </a:r>
            <a:r>
              <a:rPr lang="en-GB" sz="2000" kern="0">
                <a:solidFill>
                  <a:srgbClr val="0B0C0C"/>
                </a:solidFill>
                <a:latin typeface="Century Gothic" panose="020B0502020202020204" pitchFamily="34" charset="0"/>
                <a:ea typeface="Times New Roman" panose="02020603050405020304" pitchFamily="18" charset="0"/>
                <a:cs typeface="Calibri" panose="020F0502020204030204" pitchFamily="34" charset="0"/>
              </a:rPr>
              <a:t>recognise, describe and build simple 3-D shapes, including making nets; draw 2-D shapes using given dimensions and angles</a:t>
            </a: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000" kern="0">
                <a:solidFill>
                  <a:srgbClr val="0B0C0C"/>
                </a:solidFill>
                <a:latin typeface="Century Gothic" panose="020B0502020202020204" pitchFamily="34" charset="0"/>
                <a:ea typeface="Calibri" panose="020F0502020204030204" pitchFamily="34" charset="0"/>
                <a:cs typeface="Calibri" panose="020F0502020204030204" pitchFamily="34" charset="0"/>
              </a:rPr>
              <a:t>Year 6 Non-statutory Guidance:</a:t>
            </a:r>
            <a:r>
              <a:rPr lang="en-GB" sz="2000" kern="100">
                <a:latin typeface="Century Gothic" panose="020B0502020202020204" pitchFamily="34" charset="0"/>
                <a:ea typeface="Calibri" panose="020F0502020204030204" pitchFamily="34" charset="0"/>
                <a:cs typeface="Times New Roman" panose="02020603050405020304" pitchFamily="18" charset="0"/>
              </a:rPr>
              <a:t> </a:t>
            </a:r>
            <a:r>
              <a:rPr lang="en-GB" sz="2000" kern="100">
                <a:solidFill>
                  <a:srgbClr val="0B0C0C"/>
                </a:solidFill>
                <a:latin typeface="Century Gothic" panose="020B0502020202020204" pitchFamily="34" charset="0"/>
                <a:ea typeface="Calibri" panose="020F0502020204030204" pitchFamily="34" charset="0"/>
                <a:cs typeface="Times New Roman" panose="02020603050405020304" pitchFamily="18" charset="0"/>
              </a:rPr>
              <a:t>Pupils draw shapes and nets accurately, using measuring tools and conventional markings and labels for lines and angles.</a:t>
            </a: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endParaRPr lang="en-GB" sz="2000">
              <a:latin typeface="Century Gothic" panose="020B0502020202020204" pitchFamily="34" charset="0"/>
            </a:endParaRPr>
          </a:p>
        </p:txBody>
      </p:sp>
      <p:grpSp>
        <p:nvGrpSpPr>
          <p:cNvPr id="4" name="Group 3">
            <a:extLst>
              <a:ext uri="{FF2B5EF4-FFF2-40B4-BE49-F238E27FC236}">
                <a16:creationId xmlns:a16="http://schemas.microsoft.com/office/drawing/2014/main" id="{13F2D07F-F10B-702F-1A9B-232DB9B0F5F0}"/>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F27C7E7F-97F5-1B26-3C76-76609BB9F4F3}"/>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7FCC2407-F834-881C-1610-B65A5DD30553}"/>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629BCF16-133E-8B9C-8461-931420C1751E}"/>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518FE564-AB14-5309-0EBF-CA87A60A44A5}"/>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D26DD6D6-4AE1-6D85-CDD5-872F1A27EAA8}"/>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CAF45632-0BA2-F8F5-073A-2E0382D807A3}"/>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672C1934-D0BA-7D78-F725-476C246B3FA0}"/>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CB8B4BFA-A453-66DB-50E6-35EB6505D8EC}"/>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0A317D4E-BE48-79BA-F26C-00E53D77D3AF}"/>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152BC37E-A6FB-A668-81AC-714A6FDA3CEF}"/>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9A62E124-70B0-7276-74E3-90D7618EEF59}"/>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6771E66E-A483-D4E6-C735-E5A1C28B6093}"/>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CDFDB7E5-F9D8-C5F1-664C-246085727943}"/>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46EDA394-24DC-7557-B615-239C3AEF28BC}"/>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A6EB5CE5-5A74-DD40-2D41-AECE45ED3F83}"/>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22828069-CCB2-C526-9548-43763BD66542}"/>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88148A42-D8D0-59E0-A8C1-7FED115194F5}"/>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92135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5432-8855-7E55-CF1D-6793195F73FD}"/>
              </a:ext>
            </a:extLst>
          </p:cNvPr>
          <p:cNvSpPr>
            <a:spLocks noGrp="1"/>
          </p:cNvSpPr>
          <p:nvPr>
            <p:ph type="title"/>
          </p:nvPr>
        </p:nvSpPr>
        <p:spPr>
          <a:xfrm>
            <a:off x="121304" y="552"/>
            <a:ext cx="7886700" cy="1009653"/>
          </a:xfrm>
        </p:spPr>
        <p:txBody>
          <a:bodyPr/>
          <a:lstStyle/>
          <a:p>
            <a:r>
              <a:rPr lang="en-GB">
                <a:latin typeface="Century Gothic" panose="020B0502020202020204" pitchFamily="34" charset="0"/>
              </a:rPr>
              <a:t>Nets – What is a net?</a:t>
            </a:r>
          </a:p>
        </p:txBody>
      </p:sp>
      <p:sp>
        <p:nvSpPr>
          <p:cNvPr id="3" name="Content Placeholder 2">
            <a:extLst>
              <a:ext uri="{FF2B5EF4-FFF2-40B4-BE49-F238E27FC236}">
                <a16:creationId xmlns:a16="http://schemas.microsoft.com/office/drawing/2014/main" id="{ED10CCBA-AA60-B13E-F92D-6B24198591C7}"/>
              </a:ext>
            </a:extLst>
          </p:cNvPr>
          <p:cNvSpPr>
            <a:spLocks noGrp="1"/>
          </p:cNvSpPr>
          <p:nvPr>
            <p:ph idx="1"/>
          </p:nvPr>
        </p:nvSpPr>
        <p:spPr>
          <a:xfrm>
            <a:off x="243446" y="862581"/>
            <a:ext cx="8657108" cy="4767263"/>
          </a:xfrm>
        </p:spPr>
        <p:txBody>
          <a:bodyPr>
            <a:normAutofit/>
          </a:bodyPr>
          <a:lstStyle/>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The </a:t>
            </a:r>
            <a:r>
              <a:rPr lang="en-GB" sz="2000" b="1">
                <a:solidFill>
                  <a:srgbClr val="141414"/>
                </a:solidFill>
                <a:latin typeface="Century Gothic" panose="020B0502020202020204" pitchFamily="34" charset="0"/>
                <a:ea typeface="Times New Roman" panose="02020603050405020304" pitchFamily="18" charset="0"/>
              </a:rPr>
              <a:t>net</a:t>
            </a: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 of a 3D shape is what it would look like if it was unfolded and laid flat.</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There are many types of nets for the different 3D shapes.</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A net is made from </a:t>
            </a:r>
            <a:r>
              <a:rPr lang="en-GB" sz="2000" b="1">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polygons</a:t>
            </a: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 (2D shapes with straight sides) that can be folded and joined to make a </a:t>
            </a:r>
            <a:r>
              <a:rPr lang="en-GB" sz="2000" b="1">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polyhedron</a:t>
            </a: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 (a 3D shape with polygon faces).</a:t>
            </a:r>
          </a:p>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Some examples of </a:t>
            </a:r>
            <a:r>
              <a:rPr lang="en-GB" sz="2000" b="1">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polyhedrons</a:t>
            </a: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 are cubes, cuboids and </a:t>
            </a:r>
            <a:r>
              <a:rPr lang="en-GB" sz="2000" b="1">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prisms</a:t>
            </a: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Cones and spheres are not polyhedrons as their faces are not polygons – they are curved.</a:t>
            </a:r>
            <a:endParaRPr lang="en-GB" sz="2000">
              <a:latin typeface="Century Gothic" panose="020B0502020202020204" pitchFamily="34" charset="0"/>
              <a:ea typeface="Times New Roman" panose="02020603050405020304" pitchFamily="18" charset="0"/>
            </a:endParaRPr>
          </a:p>
          <a:p>
            <a:pPr marL="0" indent="0" fontAlgn="base">
              <a:buNone/>
            </a:pPr>
            <a:endParaRPr lang="en-GB" sz="2000">
              <a:latin typeface="Century Gothic" panose="020B0502020202020204" pitchFamily="34" charset="0"/>
              <a:ea typeface="Times New Roman" panose="02020603050405020304" pitchFamily="18" charset="0"/>
            </a:endParaRPr>
          </a:p>
          <a:p>
            <a:pPr marL="0" indent="0">
              <a:buNone/>
            </a:pPr>
            <a:endParaRPr lang="en-GB" sz="3200">
              <a:latin typeface="Century Gothic" panose="020B0502020202020204" pitchFamily="34" charset="0"/>
            </a:endParaRPr>
          </a:p>
        </p:txBody>
      </p:sp>
      <p:pic>
        <p:nvPicPr>
          <p:cNvPr id="1026" name="Picture 2">
            <a:extLst>
              <a:ext uri="{FF2B5EF4-FFF2-40B4-BE49-F238E27FC236}">
                <a16:creationId xmlns:a16="http://schemas.microsoft.com/office/drawing/2014/main" id="{9A4DDCFF-1A2C-3DF8-E274-22B350D52C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89" b="16255"/>
          <a:stretch/>
        </p:blipFill>
        <p:spPr bwMode="auto">
          <a:xfrm>
            <a:off x="3014427" y="4029879"/>
            <a:ext cx="5638207" cy="18506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pink cube&#10;&#10;Description automatically generated">
            <a:extLst>
              <a:ext uri="{FF2B5EF4-FFF2-40B4-BE49-F238E27FC236}">
                <a16:creationId xmlns:a16="http://schemas.microsoft.com/office/drawing/2014/main" id="{4D7EC1D0-A1AF-2F77-EE02-0F223E0D6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30" y="4016987"/>
            <a:ext cx="2371386" cy="2017384"/>
          </a:xfrm>
          <a:prstGeom prst="rect">
            <a:avLst/>
          </a:prstGeom>
        </p:spPr>
      </p:pic>
      <p:sp>
        <p:nvSpPr>
          <p:cNvPr id="4" name="TextBox 3">
            <a:extLst>
              <a:ext uri="{FF2B5EF4-FFF2-40B4-BE49-F238E27FC236}">
                <a16:creationId xmlns:a16="http://schemas.microsoft.com/office/drawing/2014/main" id="{5FD92001-3C13-7254-A334-98DB570B39F4}"/>
              </a:ext>
            </a:extLst>
          </p:cNvPr>
          <p:cNvSpPr txBox="1"/>
          <p:nvPr/>
        </p:nvSpPr>
        <p:spPr>
          <a:xfrm>
            <a:off x="166630" y="6014829"/>
            <a:ext cx="8733924" cy="707886"/>
          </a:xfrm>
          <a:prstGeom prst="rect">
            <a:avLst/>
          </a:prstGeom>
          <a:noFill/>
        </p:spPr>
        <p:txBody>
          <a:bodyPr wrap="square" rtlCol="0">
            <a:spAutoFit/>
          </a:bodyPr>
          <a:lstStyle/>
          <a:p>
            <a:r>
              <a:rPr lang="en-GB" sz="2000">
                <a:latin typeface="Century Gothic" panose="020B0502020202020204" pitchFamily="34" charset="0"/>
              </a:rPr>
              <a:t>This is a cube and some examples of nets which could be folded to make a cube.</a:t>
            </a:r>
          </a:p>
        </p:txBody>
      </p:sp>
      <p:grpSp>
        <p:nvGrpSpPr>
          <p:cNvPr id="6" name="Group 5">
            <a:extLst>
              <a:ext uri="{FF2B5EF4-FFF2-40B4-BE49-F238E27FC236}">
                <a16:creationId xmlns:a16="http://schemas.microsoft.com/office/drawing/2014/main" id="{F36AD886-A9C1-4AA9-2F44-052040F02FDB}"/>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349D69D8-60FE-CAFF-CBCD-F35ACDC75674}"/>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5EB2C4F1-1B5F-F4EB-F238-1BA329896286}"/>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5FB3BD1F-915B-5428-34F8-8DBC9C1689E7}"/>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Hexagon 9">
                <a:extLst>
                  <a:ext uri="{FF2B5EF4-FFF2-40B4-BE49-F238E27FC236}">
                    <a16:creationId xmlns:a16="http://schemas.microsoft.com/office/drawing/2014/main" id="{E5E43F89-2D08-9182-3F9C-FC95714FB96C}"/>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1" name="Hexagon 10">
                <a:extLst>
                  <a:ext uri="{FF2B5EF4-FFF2-40B4-BE49-F238E27FC236}">
                    <a16:creationId xmlns:a16="http://schemas.microsoft.com/office/drawing/2014/main" id="{74140A68-5B3A-8B48-B21B-AC9B73DBE2C9}"/>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2" name="Hexagon 11">
                <a:extLst>
                  <a:ext uri="{FF2B5EF4-FFF2-40B4-BE49-F238E27FC236}">
                    <a16:creationId xmlns:a16="http://schemas.microsoft.com/office/drawing/2014/main" id="{EAFB8293-EFD9-5745-56A2-075D1FA1DADC}"/>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0CC5664E-1B27-7CA1-8579-F03ADC70C18F}"/>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51800A2D-FB80-4E11-DA42-F48DAA3BC91F}"/>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40D90882-ADD9-71BA-3255-BE7CD10E99BF}"/>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404894DC-1D2F-63F1-CACC-E8AA967046EA}"/>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64C2FC77-2345-F610-63DE-6D0058062CB0}"/>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F7A46A59-918A-55E1-1B30-534D038802E0}"/>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88E572AB-8386-5BF1-1D15-A3088A76B0EF}"/>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F1DF9FDA-871B-47FA-177E-ABBDCA199DC2}"/>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13A4255-67E3-7429-F7C2-E1CF01E076AC}"/>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A207BA77-F3EC-23F9-0AB1-7233ADE532F9}"/>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CFB23D8D-9656-91C9-1F82-E68853C3AAE5}"/>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657543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6BD0-31EF-7C5F-F01C-4794E3DD7379}"/>
              </a:ext>
            </a:extLst>
          </p:cNvPr>
          <p:cNvSpPr>
            <a:spLocks noGrp="1"/>
          </p:cNvSpPr>
          <p:nvPr>
            <p:ph type="title"/>
          </p:nvPr>
        </p:nvSpPr>
        <p:spPr>
          <a:xfrm>
            <a:off x="1073339" y="-188958"/>
            <a:ext cx="6963546" cy="1325563"/>
          </a:xfrm>
        </p:spPr>
        <p:txBody>
          <a:bodyPr/>
          <a:lstStyle/>
          <a:p>
            <a:r>
              <a:rPr lang="en-GB">
                <a:latin typeface="Century Gothic" panose="020B0502020202020204" pitchFamily="34" charset="0"/>
              </a:rPr>
              <a:t>Nets - Prisms</a:t>
            </a:r>
          </a:p>
        </p:txBody>
      </p:sp>
      <p:sp>
        <p:nvSpPr>
          <p:cNvPr id="3" name="Content Placeholder 2">
            <a:extLst>
              <a:ext uri="{FF2B5EF4-FFF2-40B4-BE49-F238E27FC236}">
                <a16:creationId xmlns:a16="http://schemas.microsoft.com/office/drawing/2014/main" id="{B10BBFA3-464A-92AD-0ED0-23805A763F6F}"/>
              </a:ext>
            </a:extLst>
          </p:cNvPr>
          <p:cNvSpPr>
            <a:spLocks noGrp="1"/>
          </p:cNvSpPr>
          <p:nvPr>
            <p:ph idx="1"/>
          </p:nvPr>
        </p:nvSpPr>
        <p:spPr>
          <a:xfrm>
            <a:off x="66607" y="913733"/>
            <a:ext cx="9284728" cy="4351338"/>
          </a:xfrm>
        </p:spPr>
        <p:txBody>
          <a:bodyPr>
            <a:normAutofit/>
          </a:bodyPr>
          <a:lstStyle/>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A prism is any shape where its two opposite ends are equal shapes, called bases, and the sides in between these bases are parallelograms. Parallelograms are quadrilaterals with two pairs of parallel sides – so squares and rectangles are also parallelograms. You can see that this shape above is a prism, as its ends are equal shapes (triangles) and the other sides joining these ends are three rectangles. It would be called a triangle-based prism. </a:t>
            </a:r>
            <a:endParaRPr lang="en-GB" sz="2000">
              <a:latin typeface="Century Gothic" panose="020B0502020202020204" pitchFamily="34" charset="0"/>
              <a:ea typeface="Times New Roman" panose="02020603050405020304" pitchFamily="18" charset="0"/>
            </a:endParaRPr>
          </a:p>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Prisms should have the same cross-section all the way along – meaning if they were cut at any point along their length, the shape revealed inside was exactly the same as the bases. </a:t>
            </a:r>
            <a:endParaRPr lang="en-GB" sz="2000">
              <a:latin typeface="Century Gothic" panose="020B0502020202020204" pitchFamily="34" charset="0"/>
              <a:ea typeface="Times New Roman" panose="02020603050405020304" pitchFamily="18" charset="0"/>
            </a:endParaRPr>
          </a:p>
          <a:p>
            <a:pPr marL="0" indent="0">
              <a:buNone/>
            </a:pPr>
            <a:endParaRPr lang="en-GB" sz="2000">
              <a:latin typeface="Century Gothic" panose="020B0502020202020204" pitchFamily="34" charset="0"/>
            </a:endParaRPr>
          </a:p>
        </p:txBody>
      </p:sp>
      <p:pic>
        <p:nvPicPr>
          <p:cNvPr id="8" name="Picture 7" descr="A cube with a orange center&#10;&#10;Description automatically generated with medium confidence">
            <a:extLst>
              <a:ext uri="{FF2B5EF4-FFF2-40B4-BE49-F238E27FC236}">
                <a16:creationId xmlns:a16="http://schemas.microsoft.com/office/drawing/2014/main" id="{F2E9AAFB-1312-FFCD-84D7-8C91D478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0000" y="3635280"/>
            <a:ext cx="3530600" cy="3003550"/>
          </a:xfrm>
          <a:prstGeom prst="rect">
            <a:avLst/>
          </a:prstGeom>
        </p:spPr>
      </p:pic>
      <p:pic>
        <p:nvPicPr>
          <p:cNvPr id="9" name="Picture 8" descr="A green triangle with black lines&#10;&#10;Description automatically generated">
            <a:extLst>
              <a:ext uri="{FF2B5EF4-FFF2-40B4-BE49-F238E27FC236}">
                <a16:creationId xmlns:a16="http://schemas.microsoft.com/office/drawing/2014/main" id="{60951348-50D5-572E-BC64-178D2EF879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6" b="93642" l="9639" r="89960">
                        <a14:foregroundMark x1="14257" y1="31599" x2="23092" y2="71869"/>
                        <a14:foregroundMark x1="23092" y1="71869" x2="63052" y2="71098"/>
                        <a14:foregroundMark x1="63052" y1="71098" x2="76908" y2="54143"/>
                        <a14:foregroundMark x1="76908" y1="54143" x2="73092" y2="34104"/>
                        <a14:foregroundMark x1="73092" y1="34104" x2="56426" y2="13102"/>
                        <a14:foregroundMark x1="56426" y1="13102" x2="29719" y2="17148"/>
                        <a14:foregroundMark x1="29719" y1="17148" x2="12851" y2="26397"/>
                        <a14:foregroundMark x1="12851" y1="26397" x2="11446" y2="84971"/>
                        <a14:foregroundMark x1="11446" y1="84971" x2="34337" y2="92486"/>
                        <a14:foregroundMark x1="34337" y1="92486" x2="54217" y2="93064"/>
                        <a14:foregroundMark x1="54217" y1="93064" x2="85341" y2="81310"/>
                        <a14:foregroundMark x1="85341" y1="81310" x2="83133" y2="50096"/>
                        <a14:foregroundMark x1="83133" y1="50096" x2="80522" y2="43353"/>
                        <a14:foregroundMark x1="51004" y1="19461" x2="69076" y2="52023"/>
                        <a14:foregroundMark x1="20080" y1="38150" x2="34538" y2="29672"/>
                        <a14:foregroundMark x1="51004" y1="10983" x2="51004" y2="10983"/>
                        <a14:foregroundMark x1="51004" y1="10983" x2="51004" y2="10983"/>
                        <a14:foregroundMark x1="30723" y1="33333" x2="30723" y2="33333"/>
                        <a14:foregroundMark x1="35341" y1="60886" x2="35341" y2="60886"/>
                        <a14:foregroundMark x1="35341" y1="60886" x2="35341" y2="60886"/>
                        <a14:foregroundMark x1="27711" y1="69750" x2="27711" y2="69750"/>
                        <a14:foregroundMark x1="27711" y1="69750" x2="27711" y2="69750"/>
                        <a14:foregroundMark x1="30723" y1="84393" x2="28916" y2="57611"/>
                        <a14:foregroundMark x1="28916" y1="57611" x2="33735" y2="37380"/>
                        <a14:foregroundMark x1="33735" y1="37380" x2="30723" y2="25626"/>
                        <a14:foregroundMark x1="64056" y1="31599" x2="76506" y2="53757"/>
                        <a14:foregroundMark x1="76506" y1="53757" x2="77711" y2="62042"/>
                        <a14:foregroundMark x1="20080" y1="31599" x2="36747" y2="55877"/>
                        <a14:foregroundMark x1="36747" y1="55877" x2="39157" y2="64547"/>
                        <a14:foregroundMark x1="15863" y1="71869" x2="54016" y2="77842"/>
                        <a14:foregroundMark x1="40361" y1="23892" x2="40763" y2="68593"/>
                        <a14:foregroundMark x1="19277" y1="79576" x2="43775" y2="82466"/>
                        <a14:foregroundMark x1="43775" y1="82466" x2="51406" y2="81118"/>
                        <a14:foregroundMark x1="20482" y1="27168" x2="36145" y2="19075"/>
                        <a14:foregroundMark x1="39960" y1="89210" x2="68876" y2="84971"/>
                        <a14:foregroundMark x1="68876" y1="84971" x2="69679" y2="83237"/>
                        <a14:foregroundMark x1="58635" y1="83622" x2="74297" y2="78805"/>
                        <a14:foregroundMark x1="56426" y1="6166" x2="45984" y2="12139"/>
                        <a14:foregroundMark x1="11647" y1="93642" x2="12048" y2="84778"/>
                        <a14:foregroundMark x1="31124" y1="85934" x2="42570" y2="85934"/>
                        <a14:foregroundMark x1="77108" y1="81118" x2="57430" y2="89788"/>
                        <a14:foregroundMark x1="57430" y1="89788" x2="52610" y2="90559"/>
                      </a14:backgroundRemoval>
                    </a14:imgEffect>
                  </a14:imgLayer>
                </a14:imgProps>
              </a:ext>
              <a:ext uri="{28A0092B-C50C-407E-A947-70E740481C1C}">
                <a14:useLocalDpi xmlns:a14="http://schemas.microsoft.com/office/drawing/2010/main" val="0"/>
              </a:ext>
            </a:extLst>
          </a:blip>
          <a:stretch>
            <a:fillRect/>
          </a:stretch>
        </p:blipFill>
        <p:spPr>
          <a:xfrm>
            <a:off x="3862373" y="3552975"/>
            <a:ext cx="2515704" cy="2621788"/>
          </a:xfrm>
          <a:prstGeom prst="rect">
            <a:avLst/>
          </a:prstGeom>
        </p:spPr>
      </p:pic>
      <p:pic>
        <p:nvPicPr>
          <p:cNvPr id="10" name="Picture 9" descr="Triangular Prism Jolly | jolly_monkey | Flickr">
            <a:extLst>
              <a:ext uri="{FF2B5EF4-FFF2-40B4-BE49-F238E27FC236}">
                <a16:creationId xmlns:a16="http://schemas.microsoft.com/office/drawing/2014/main" id="{D78B51E9-F49E-94E7-6602-77BD5B6E04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67" y="4098308"/>
            <a:ext cx="2536485" cy="1454662"/>
          </a:xfrm>
          <a:prstGeom prst="rect">
            <a:avLst/>
          </a:prstGeom>
          <a:noFill/>
          <a:ln>
            <a:noFill/>
          </a:ln>
        </p:spPr>
      </p:pic>
      <p:pic>
        <p:nvPicPr>
          <p:cNvPr id="11" name="Picture 10" descr="Cube illustration. Free public domain | Free Photo Illustration - rawpixel">
            <a:extLst>
              <a:ext uri="{FF2B5EF4-FFF2-40B4-BE49-F238E27FC236}">
                <a16:creationId xmlns:a16="http://schemas.microsoft.com/office/drawing/2014/main" id="{E17FAE77-14E4-43E7-A2F4-742DCF53F5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4500" y1="36250" x2="14500" y2="36250"/>
                        <a14:foregroundMark x1="62250" y1="38500" x2="62250" y2="38500"/>
                        <a14:foregroundMark x1="64000" y1="37250" x2="86500" y2="11750"/>
                        <a14:foregroundMark x1="22000" y1="76750" x2="22000" y2="76750"/>
                        <a14:foregroundMark x1="26750" y1="73500" x2="26750" y2="73500"/>
                        <a14:foregroundMark x1="30750" y1="68250" x2="30750" y2="68250"/>
                        <a14:foregroundMark x1="37750" y1="60750" x2="37750" y2="60750"/>
                        <a14:foregroundMark x1="37750" y1="48250" x2="37750" y2="48250"/>
                        <a14:foregroundMark x1="37250" y1="41500" x2="37250" y2="41500"/>
                        <a14:foregroundMark x1="38000" y1="28750" x2="38000" y2="28750"/>
                        <a14:foregroundMark x1="37500" y1="25250" x2="37500" y2="25250"/>
                        <a14:foregroundMark x1="38500" y1="18250" x2="38500" y2="18250"/>
                        <a14:foregroundMark x1="43500" y1="62250" x2="43500" y2="62250"/>
                        <a14:foregroundMark x1="49500" y1="62250" x2="49500" y2="62250"/>
                        <a14:foregroundMark x1="58500" y1="62750" x2="58500" y2="62750"/>
                        <a14:foregroundMark x1="63500" y1="63000" x2="63500" y2="63000"/>
                        <a14:foregroundMark x1="69000" y1="62250" x2="69000" y2="62250"/>
                        <a14:foregroundMark x1="74250" y1="62000" x2="74250" y2="62000"/>
                        <a14:foregroundMark x1="79750" y1="62250" x2="79750" y2="62250"/>
                        <a14:foregroundMark x1="38500" y1="54750" x2="38500" y2="54750"/>
                        <a14:foregroundMark x1="34750" y1="65500" x2="34750" y2="65500"/>
                        <a14:foregroundMark x1="18500" y1="81000" x2="18500" y2="81000"/>
                        <a14:foregroundMark x1="37250" y1="42500" x2="37250" y2="42500"/>
                        <a14:foregroundMark x1="36750" y1="49500" x2="36750" y2="49500"/>
                        <a14:foregroundMark x1="37750" y1="53000" x2="37750" y2="53000"/>
                      </a14:backgroundRemoval>
                    </a14:imgEffect>
                  </a14:imgLayer>
                </a14:imgProps>
              </a:ext>
              <a:ext uri="{28A0092B-C50C-407E-A947-70E740481C1C}">
                <a14:useLocalDpi xmlns:a14="http://schemas.microsoft.com/office/drawing/2010/main" val="0"/>
              </a:ext>
            </a:extLst>
          </a:blip>
          <a:srcRect/>
          <a:stretch>
            <a:fillRect/>
          </a:stretch>
        </p:blipFill>
        <p:spPr bwMode="auto">
          <a:xfrm>
            <a:off x="1936923" y="4604126"/>
            <a:ext cx="2252042" cy="2252042"/>
          </a:xfrm>
          <a:prstGeom prst="rect">
            <a:avLst/>
          </a:prstGeom>
          <a:noFill/>
          <a:ln>
            <a:noFill/>
          </a:ln>
        </p:spPr>
      </p:pic>
      <p:grpSp>
        <p:nvGrpSpPr>
          <p:cNvPr id="4" name="Group 3">
            <a:extLst>
              <a:ext uri="{FF2B5EF4-FFF2-40B4-BE49-F238E27FC236}">
                <a16:creationId xmlns:a16="http://schemas.microsoft.com/office/drawing/2014/main" id="{E4D5BF08-ADDD-D155-685A-964385005957}"/>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96C97C1A-A0EA-6F9E-C772-C6BF2FCC80FF}"/>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B74133C0-D3D0-96CC-0E9F-38DC29F04BB1}"/>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A7BD1ED1-6D8F-3FA6-ECFE-01D0BDE403B8}"/>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5188756F-29DF-51A0-9696-A36E8194DA9C}"/>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70C97B2E-84C1-943E-1176-4E085CC907B4}"/>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711816DC-D0B2-CB53-35FB-3214BD9BD478}"/>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CEF778B3-8B80-55CC-8EA4-B3624FC4063D}"/>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E1549EE0-E173-7B4A-BF05-6CAD2CBFD2CD}"/>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C4B7AF97-24CD-3F39-24F7-41F3853131D7}"/>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15326407-A52F-1F91-E0A1-9516F3A7B42E}"/>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750F7D48-0778-7E59-72A4-57C62210A991}"/>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57C04EA7-D40F-3EFC-F946-874306147223}"/>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736E731D-7E40-3FD9-1D88-12C67ADFB64E}"/>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94D8180C-B170-3EAF-6FA3-26FE7E89353A}"/>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9831269D-2CFC-1578-7162-0DF6BBBDD808}"/>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A3043B55-7E4A-56B6-7675-D0527214430E}"/>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9A57FF04-727F-DE19-683B-64889CA5DC04}"/>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342299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73" name="Group 72"/>
          <p:cNvGrpSpPr/>
          <p:nvPr/>
        </p:nvGrpSpPr>
        <p:grpSpPr>
          <a:xfrm>
            <a:off x="4559580" y="3999734"/>
            <a:ext cx="4492060" cy="3168409"/>
            <a:chOff x="181643" y="575007"/>
            <a:chExt cx="9872856" cy="6963675"/>
          </a:xfrm>
        </p:grpSpPr>
        <p:sp>
          <p:nvSpPr>
            <p:cNvPr id="74" name="Hexagon 73"/>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5" name="Hexagon 74"/>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76" name="Hexagon 75"/>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77" name="Hexagon 76"/>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8" name="Hexagon 77"/>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Hexagon 78"/>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Hexagon 79"/>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1" name="Hexagon 80"/>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2" name="Hexagon 81"/>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3" name="Hexagon 82"/>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4" name="Hexagon 83"/>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5" name="Hexagon 84"/>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6" name="Hexagon 85"/>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7" name="Hexagon 86"/>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8" name="Hexagon 87"/>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sp>
        <p:nvSpPr>
          <p:cNvPr id="4" name="Title 1">
            <a:extLst>
              <a:ext uri="{FF2B5EF4-FFF2-40B4-BE49-F238E27FC236}">
                <a16:creationId xmlns:a16="http://schemas.microsoft.com/office/drawing/2014/main" id="{89E24B0C-B818-8FBB-BC9D-DB9ADB99F40D}"/>
              </a:ext>
            </a:extLst>
          </p:cNvPr>
          <p:cNvSpPr txBox="1">
            <a:spLocks/>
          </p:cNvSpPr>
          <p:nvPr/>
        </p:nvSpPr>
        <p:spPr>
          <a:xfrm>
            <a:off x="413768" y="222232"/>
            <a:ext cx="105156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600">
                <a:solidFill>
                  <a:prstClr val="black"/>
                </a:solidFill>
                <a:latin typeface="Century Gothic" panose="020B0502020202020204" pitchFamily="34" charset="0"/>
              </a:rPr>
              <a:t>How this project works</a:t>
            </a:r>
          </a:p>
        </p:txBody>
      </p:sp>
      <p:sp>
        <p:nvSpPr>
          <p:cNvPr id="5" name="Content Placeholder 2">
            <a:extLst>
              <a:ext uri="{FF2B5EF4-FFF2-40B4-BE49-F238E27FC236}">
                <a16:creationId xmlns:a16="http://schemas.microsoft.com/office/drawing/2014/main" id="{FFC450DA-4FEE-27EB-9F4A-49895C47DE11}"/>
              </a:ext>
            </a:extLst>
          </p:cNvPr>
          <p:cNvSpPr txBox="1">
            <a:spLocks/>
          </p:cNvSpPr>
          <p:nvPr/>
        </p:nvSpPr>
        <p:spPr>
          <a:xfrm>
            <a:off x="366101" y="1485311"/>
            <a:ext cx="8291623" cy="435133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000">
                <a:solidFill>
                  <a:prstClr val="black">
                    <a:tint val="75000"/>
                  </a:prstClr>
                </a:solidFill>
                <a:latin typeface="Century Gothic" panose="020B0502020202020204" pitchFamily="34" charset="0"/>
              </a:rPr>
              <a:t>This project links to National Curriculum areas for all year groups, 1 to 6. The related NC statements can be found at the start of each section.</a:t>
            </a:r>
          </a:p>
          <a:p>
            <a:pPr algn="l"/>
            <a:r>
              <a:rPr lang="en-GB" sz="2000">
                <a:solidFill>
                  <a:prstClr val="black">
                    <a:tint val="75000"/>
                  </a:prstClr>
                </a:solidFill>
                <a:latin typeface="Century Gothic" panose="020B0502020202020204" pitchFamily="34" charset="0"/>
              </a:rPr>
              <a:t>The aim is for pupils to create and decorate their own miniature house, which is formed with a net.</a:t>
            </a:r>
          </a:p>
          <a:p>
            <a:pPr algn="l"/>
            <a:r>
              <a:rPr lang="en-GB" sz="2000">
                <a:solidFill>
                  <a:prstClr val="black">
                    <a:tint val="75000"/>
                  </a:prstClr>
                </a:solidFill>
                <a:latin typeface="Century Gothic" panose="020B0502020202020204" pitchFamily="34" charset="0"/>
              </a:rPr>
              <a:t>They can explore areas of maths such as shape, pattern, symmetry and rotation to develop the designs for their houses. Each topic is self-contained, but can be taught sequentially for a longer running project.</a:t>
            </a:r>
          </a:p>
          <a:p>
            <a:pPr algn="l"/>
            <a:r>
              <a:rPr lang="en-GB" sz="2000">
                <a:solidFill>
                  <a:prstClr val="black">
                    <a:tint val="75000"/>
                  </a:prstClr>
                </a:solidFill>
                <a:latin typeface="Century Gothic" panose="020B0502020202020204" pitchFamily="34" charset="0"/>
              </a:rPr>
              <a:t>You may wish to start by introducing the topic of nets so they can see the outcome, but they will need to have explored other topics before beginning designing.</a:t>
            </a:r>
          </a:p>
        </p:txBody>
      </p:sp>
    </p:spTree>
    <p:extLst>
      <p:ext uri="{BB962C8B-B14F-4D97-AF65-F5344CB8AC3E}">
        <p14:creationId xmlns:p14="http://schemas.microsoft.com/office/powerpoint/2010/main" val="450422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280F-AF9E-4317-6F9B-8AF84486C683}"/>
              </a:ext>
            </a:extLst>
          </p:cNvPr>
          <p:cNvSpPr>
            <a:spLocks noGrp="1"/>
          </p:cNvSpPr>
          <p:nvPr>
            <p:ph type="title"/>
          </p:nvPr>
        </p:nvSpPr>
        <p:spPr>
          <a:xfrm>
            <a:off x="182082" y="-63246"/>
            <a:ext cx="7886700" cy="1325563"/>
          </a:xfrm>
        </p:spPr>
        <p:txBody>
          <a:bodyPr/>
          <a:lstStyle/>
          <a:p>
            <a:r>
              <a:rPr lang="en-GB">
                <a:latin typeface="Century Gothic" panose="020B0502020202020204" pitchFamily="34" charset="0"/>
              </a:rPr>
              <a:t>Nets - Prisms</a:t>
            </a:r>
          </a:p>
        </p:txBody>
      </p:sp>
      <p:sp>
        <p:nvSpPr>
          <p:cNvPr id="3" name="Content Placeholder 2">
            <a:extLst>
              <a:ext uri="{FF2B5EF4-FFF2-40B4-BE49-F238E27FC236}">
                <a16:creationId xmlns:a16="http://schemas.microsoft.com/office/drawing/2014/main" id="{2DF756F8-B9E6-9445-704E-7598EE0146B6}"/>
              </a:ext>
            </a:extLst>
          </p:cNvPr>
          <p:cNvSpPr>
            <a:spLocks noGrp="1"/>
          </p:cNvSpPr>
          <p:nvPr>
            <p:ph idx="1"/>
          </p:nvPr>
        </p:nvSpPr>
        <p:spPr>
          <a:xfrm>
            <a:off x="4566531" y="443688"/>
            <a:ext cx="3918754" cy="4351338"/>
          </a:xfrm>
        </p:spPr>
        <p:txBody>
          <a:bodyPr>
            <a:normAutofit/>
          </a:bodyPr>
          <a:lstStyle/>
          <a:p>
            <a:pPr marL="0" indent="0" fontAlgn="base">
              <a:buNone/>
            </a:pPr>
            <a:r>
              <a:rPr lang="en-GB" sz="2000">
                <a:solidFill>
                  <a:srgbClr val="141414"/>
                </a:solidFill>
                <a:latin typeface="Century Gothic" panose="020B0502020202020204" pitchFamily="34" charset="0"/>
                <a:ea typeface="Times New Roman" panose="02020603050405020304" pitchFamily="18" charset="0"/>
                <a:cs typeface="Times New Roman" panose="02020603050405020304" pitchFamily="18" charset="0"/>
              </a:rPr>
              <a:t>You could draw a shape (made of straight lines) on a piece of paper, and imagine it extending up out of the page. That would be a prism!</a:t>
            </a:r>
            <a:endParaRPr lang="en-GB" sz="2000">
              <a:latin typeface="Century Gothic" panose="020B0502020202020204" pitchFamily="34" charset="0"/>
              <a:ea typeface="Times New Roman" panose="02020603050405020304" pitchFamily="18" charset="0"/>
            </a:endParaRPr>
          </a:p>
          <a:p>
            <a:pPr marL="0" indent="0">
              <a:buNone/>
            </a:pPr>
            <a:endParaRPr lang="en-GB" sz="2000">
              <a:latin typeface="Century Gothic" panose="020B0502020202020204" pitchFamily="34" charset="0"/>
            </a:endParaRPr>
          </a:p>
        </p:txBody>
      </p:sp>
      <p:pic>
        <p:nvPicPr>
          <p:cNvPr id="5" name="Picture 4" descr="A star and a box with a green line&#10;&#10;Description automatically generated with medium confidence">
            <a:extLst>
              <a:ext uri="{FF2B5EF4-FFF2-40B4-BE49-F238E27FC236}">
                <a16:creationId xmlns:a16="http://schemas.microsoft.com/office/drawing/2014/main" id="{0A40ECC5-DEA6-C8AB-23D2-E70BD15F2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321" y="1869344"/>
            <a:ext cx="2507398" cy="2544272"/>
          </a:xfrm>
          <a:prstGeom prst="rect">
            <a:avLst/>
          </a:prstGeom>
        </p:spPr>
      </p:pic>
      <p:pic>
        <p:nvPicPr>
          <p:cNvPr id="9" name="Picture 8" descr="A cone with a blue circle&#10;&#10;Description automatically generated">
            <a:extLst>
              <a:ext uri="{FF2B5EF4-FFF2-40B4-BE49-F238E27FC236}">
                <a16:creationId xmlns:a16="http://schemas.microsoft.com/office/drawing/2014/main" id="{20ACC018-4DB3-5F37-2866-9E8A3CCCB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5" y="3695623"/>
            <a:ext cx="2825750" cy="3117850"/>
          </a:xfrm>
          <a:prstGeom prst="rect">
            <a:avLst/>
          </a:prstGeom>
        </p:spPr>
      </p:pic>
      <p:sp>
        <p:nvSpPr>
          <p:cNvPr id="10" name="TextBox 9">
            <a:extLst>
              <a:ext uri="{FF2B5EF4-FFF2-40B4-BE49-F238E27FC236}">
                <a16:creationId xmlns:a16="http://schemas.microsoft.com/office/drawing/2014/main" id="{B82B5827-E71E-6643-622A-6650EDF25101}"/>
              </a:ext>
            </a:extLst>
          </p:cNvPr>
          <p:cNvSpPr txBox="1"/>
          <p:nvPr/>
        </p:nvSpPr>
        <p:spPr>
          <a:xfrm>
            <a:off x="405044" y="2415660"/>
            <a:ext cx="3817886" cy="1323439"/>
          </a:xfrm>
          <a:prstGeom prst="rect">
            <a:avLst/>
          </a:prstGeom>
          <a:noFill/>
        </p:spPr>
        <p:txBody>
          <a:bodyPr wrap="square" rtlCol="0">
            <a:spAutoFit/>
          </a:bodyPr>
          <a:lstStyle/>
          <a:p>
            <a:r>
              <a:rPr lang="en-GB" sz="2000">
                <a:latin typeface="Century Gothic" panose="020B0502020202020204" pitchFamily="34" charset="0"/>
              </a:rPr>
              <a:t>You can see that a cone could not be a prism, because its cross section is not the same size as its ends.</a:t>
            </a:r>
          </a:p>
        </p:txBody>
      </p:sp>
      <p:grpSp>
        <p:nvGrpSpPr>
          <p:cNvPr id="4" name="Group 3">
            <a:extLst>
              <a:ext uri="{FF2B5EF4-FFF2-40B4-BE49-F238E27FC236}">
                <a16:creationId xmlns:a16="http://schemas.microsoft.com/office/drawing/2014/main" id="{397D5943-3394-A026-72D8-89D19ED153BD}"/>
              </a:ext>
            </a:extLst>
          </p:cNvPr>
          <p:cNvGrpSpPr/>
          <p:nvPr/>
        </p:nvGrpSpPr>
        <p:grpSpPr>
          <a:xfrm>
            <a:off x="4559580" y="3999734"/>
            <a:ext cx="4492060" cy="3168409"/>
            <a:chOff x="4559580" y="3999734"/>
            <a:chExt cx="4492060" cy="3168409"/>
          </a:xfrm>
        </p:grpSpPr>
        <p:sp>
          <p:nvSpPr>
            <p:cNvPr id="6" name="TextBox 5">
              <a:extLst>
                <a:ext uri="{FF2B5EF4-FFF2-40B4-BE49-F238E27FC236}">
                  <a16:creationId xmlns:a16="http://schemas.microsoft.com/office/drawing/2014/main" id="{91A98185-278A-6B0E-1D07-B486B9671A9E}"/>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7" name="Group 6">
              <a:extLst>
                <a:ext uri="{FF2B5EF4-FFF2-40B4-BE49-F238E27FC236}">
                  <a16:creationId xmlns:a16="http://schemas.microsoft.com/office/drawing/2014/main" id="{1B689774-BA66-FF84-E76C-08892FA75557}"/>
                </a:ext>
              </a:extLst>
            </p:cNvPr>
            <p:cNvGrpSpPr/>
            <p:nvPr/>
          </p:nvGrpSpPr>
          <p:grpSpPr>
            <a:xfrm>
              <a:off x="4559580" y="3999734"/>
              <a:ext cx="4492060" cy="3168409"/>
              <a:chOff x="181643" y="575007"/>
              <a:chExt cx="9872856" cy="6963675"/>
            </a:xfrm>
          </p:grpSpPr>
          <p:sp>
            <p:nvSpPr>
              <p:cNvPr id="8" name="Hexagon 7">
                <a:extLst>
                  <a:ext uri="{FF2B5EF4-FFF2-40B4-BE49-F238E27FC236}">
                    <a16:creationId xmlns:a16="http://schemas.microsoft.com/office/drawing/2014/main" id="{D1F63CF5-0D70-2130-1D3A-CE3DD6F6C57F}"/>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2D89D888-5C72-9E64-7609-7084AA1F75DA}"/>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2" name="Hexagon 11">
                <a:extLst>
                  <a:ext uri="{FF2B5EF4-FFF2-40B4-BE49-F238E27FC236}">
                    <a16:creationId xmlns:a16="http://schemas.microsoft.com/office/drawing/2014/main" id="{B82CCB64-2402-0B00-B46B-9F08232A807E}"/>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18EF3213-A850-522B-9F27-9417BA27D686}"/>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D3A6B69F-02D4-BE65-3243-2BF0DEED9CCA}"/>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8823E00B-C40F-2BD5-8A03-D9356DF40D7B}"/>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DD7448E2-F227-9F64-54A0-73BDE8893E17}"/>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9CFC8B77-B194-B37F-F6B5-27C8609903CF}"/>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AF2965C4-040C-E761-E8DE-0E947C6FF754}"/>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71F2167A-C2E8-3339-D73A-7297C107100D}"/>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D8A2B063-C95B-D8F5-913C-9708925DB98B}"/>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56EDA27-8CBC-8053-7D69-D53ED7256F35}"/>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DDBFABB1-C1CF-F735-2B99-7A99910EC3AF}"/>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73B382E8-3E2E-91DE-F11E-276DB0C5092C}"/>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1379CE70-2334-655A-1FD4-970591D6F833}"/>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5" name="Hexagon 24">
            <a:extLst>
              <a:ext uri="{FF2B5EF4-FFF2-40B4-BE49-F238E27FC236}">
                <a16:creationId xmlns:a16="http://schemas.microsoft.com/office/drawing/2014/main" id="{FE154499-4D6A-D14B-F374-02A6D3DE32D7}"/>
              </a:ext>
            </a:extLst>
          </p:cNvPr>
          <p:cNvSpPr>
            <a:spLocks noChangeAspect="1"/>
          </p:cNvSpPr>
          <p:nvPr/>
        </p:nvSpPr>
        <p:spPr>
          <a:xfrm>
            <a:off x="-561347" y="2195104"/>
            <a:ext cx="5225398" cy="4504651"/>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6" name="Hexagon 25">
            <a:extLst>
              <a:ext uri="{FF2B5EF4-FFF2-40B4-BE49-F238E27FC236}">
                <a16:creationId xmlns:a16="http://schemas.microsoft.com/office/drawing/2014/main" id="{403CFF36-8604-8E5B-67B5-38A95AFE6AE9}"/>
              </a:ext>
            </a:extLst>
          </p:cNvPr>
          <p:cNvSpPr>
            <a:spLocks noChangeAspect="1"/>
          </p:cNvSpPr>
          <p:nvPr/>
        </p:nvSpPr>
        <p:spPr>
          <a:xfrm>
            <a:off x="3736520" y="-97642"/>
            <a:ext cx="5225398" cy="4504651"/>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Tree>
    <p:extLst>
      <p:ext uri="{BB962C8B-B14F-4D97-AF65-F5344CB8AC3E}">
        <p14:creationId xmlns:p14="http://schemas.microsoft.com/office/powerpoint/2010/main" val="160192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F983-075B-44DA-2C60-1DF5522E68F9}"/>
              </a:ext>
            </a:extLst>
          </p:cNvPr>
          <p:cNvSpPr>
            <a:spLocks noGrp="1"/>
          </p:cNvSpPr>
          <p:nvPr>
            <p:ph type="title"/>
          </p:nvPr>
        </p:nvSpPr>
        <p:spPr>
          <a:xfrm>
            <a:off x="133014" y="222221"/>
            <a:ext cx="11018520" cy="734709"/>
          </a:xfrm>
        </p:spPr>
        <p:txBody>
          <a:bodyPr anchor="b">
            <a:noAutofit/>
          </a:bodyPr>
          <a:lstStyle/>
          <a:p>
            <a:r>
              <a:rPr lang="en-GB" sz="3600">
                <a:latin typeface="Century Gothic" panose="020B0502020202020204" pitchFamily="34" charset="0"/>
              </a:rPr>
              <a:t>Nets – Maureen Roffey's Doll's House</a:t>
            </a:r>
          </a:p>
        </p:txBody>
      </p:sp>
      <p:sp>
        <p:nvSpPr>
          <p:cNvPr id="3" name="Content Placeholder 2">
            <a:extLst>
              <a:ext uri="{FF2B5EF4-FFF2-40B4-BE49-F238E27FC236}">
                <a16:creationId xmlns:a16="http://schemas.microsoft.com/office/drawing/2014/main" id="{AB3C5515-5D93-8A10-5560-E3D749A77DC6}"/>
              </a:ext>
            </a:extLst>
          </p:cNvPr>
          <p:cNvSpPr>
            <a:spLocks noGrp="1"/>
          </p:cNvSpPr>
          <p:nvPr>
            <p:ph idx="1"/>
          </p:nvPr>
        </p:nvSpPr>
        <p:spPr>
          <a:xfrm>
            <a:off x="253293" y="1248527"/>
            <a:ext cx="4084791" cy="4119172"/>
          </a:xfrm>
        </p:spPr>
        <p:txBody>
          <a:bodyPr anchor="t">
            <a:normAutofit/>
          </a:bodyPr>
          <a:lstStyle/>
          <a:p>
            <a:pPr marL="0" indent="0">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Maureen Roffey’s doll’s house uses a net to create a 3D doll’s house.</a:t>
            </a:r>
          </a:p>
          <a:p>
            <a:pPr marL="0" indent="0">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Thinking about what we have learned about polyhedrons, what do you think the proper shape name is of the doll’s house?</a:t>
            </a:r>
          </a:p>
          <a:p>
            <a:pPr marL="0" indent="0">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We will work it out together on the next slide.</a:t>
            </a:r>
          </a:p>
          <a:p>
            <a:pPr marL="0" indent="0">
              <a:buNone/>
            </a:pPr>
            <a:endParaRPr lang="en-GB" sz="2000">
              <a:latin typeface="Century Gothic" panose="020B0502020202020204" pitchFamily="34" charset="0"/>
            </a:endParaRPr>
          </a:p>
        </p:txBody>
      </p:sp>
      <p:grpSp>
        <p:nvGrpSpPr>
          <p:cNvPr id="5" name="Group 4">
            <a:extLst>
              <a:ext uri="{FF2B5EF4-FFF2-40B4-BE49-F238E27FC236}">
                <a16:creationId xmlns:a16="http://schemas.microsoft.com/office/drawing/2014/main" id="{164686C8-B31E-15AC-1167-727781055664}"/>
              </a:ext>
            </a:extLst>
          </p:cNvPr>
          <p:cNvGrpSpPr/>
          <p:nvPr/>
        </p:nvGrpSpPr>
        <p:grpSpPr>
          <a:xfrm>
            <a:off x="4559580" y="3999734"/>
            <a:ext cx="4492060" cy="3168409"/>
            <a:chOff x="4559580" y="3999734"/>
            <a:chExt cx="4492060" cy="3168409"/>
          </a:xfrm>
        </p:grpSpPr>
        <p:sp>
          <p:nvSpPr>
            <p:cNvPr id="6" name="TextBox 5">
              <a:extLst>
                <a:ext uri="{FF2B5EF4-FFF2-40B4-BE49-F238E27FC236}">
                  <a16:creationId xmlns:a16="http://schemas.microsoft.com/office/drawing/2014/main" id="{5D076188-D30F-AA70-F63B-95BDFACA64D8}"/>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7" name="Group 6">
              <a:extLst>
                <a:ext uri="{FF2B5EF4-FFF2-40B4-BE49-F238E27FC236}">
                  <a16:creationId xmlns:a16="http://schemas.microsoft.com/office/drawing/2014/main" id="{8CAFCE87-459C-2D45-74E5-CDDA0850544B}"/>
                </a:ext>
              </a:extLst>
            </p:cNvPr>
            <p:cNvGrpSpPr/>
            <p:nvPr/>
          </p:nvGrpSpPr>
          <p:grpSpPr>
            <a:xfrm>
              <a:off x="4559580" y="3999734"/>
              <a:ext cx="4492060" cy="3168409"/>
              <a:chOff x="181643" y="575007"/>
              <a:chExt cx="9872856" cy="6963675"/>
            </a:xfrm>
          </p:grpSpPr>
          <p:sp>
            <p:nvSpPr>
              <p:cNvPr id="8" name="Hexagon 7">
                <a:extLst>
                  <a:ext uri="{FF2B5EF4-FFF2-40B4-BE49-F238E27FC236}">
                    <a16:creationId xmlns:a16="http://schemas.microsoft.com/office/drawing/2014/main" id="{25E3BA56-B956-E4BF-121A-2B5E80BC72ED}"/>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Hexagon 9">
                <a:extLst>
                  <a:ext uri="{FF2B5EF4-FFF2-40B4-BE49-F238E27FC236}">
                    <a16:creationId xmlns:a16="http://schemas.microsoft.com/office/drawing/2014/main" id="{3D14A6B2-347A-0AE7-A390-A2C45F231795}"/>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2" name="Hexagon 11">
                <a:extLst>
                  <a:ext uri="{FF2B5EF4-FFF2-40B4-BE49-F238E27FC236}">
                    <a16:creationId xmlns:a16="http://schemas.microsoft.com/office/drawing/2014/main" id="{A4592002-1DEF-5B2A-9E90-494E1C9C2F04}"/>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6CC6BA67-4716-DF69-8F1C-6AAA93D32645}"/>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7943ED8A-4225-28E2-3805-49B5EFFC132C}"/>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3D5E52D4-6B5A-51C4-37DD-F0DD1366D3E8}"/>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9F44939F-F487-2DDE-7841-A0299D643778}"/>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E59B6BF6-9EC4-DC4B-5356-BE8736574868}"/>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20F90EFF-C742-E487-8B07-E9D8C391A6A0}"/>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99FCDEFE-08D3-3988-7E4F-35710E1D41A9}"/>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FED1E9B3-4AE7-5810-1091-DAC3F8B88B8A}"/>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A468B387-8C82-753D-35C5-53F61BA7C1C9}"/>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F7A24F94-5362-EF10-DBCE-AEA2304E3E3A}"/>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2D6F434C-EC77-A736-9310-884602DCA7EA}"/>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6D3761DC-82A9-7C92-9DD4-37F708DB4191}"/>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5" name="Hexagon 24">
            <a:extLst>
              <a:ext uri="{FF2B5EF4-FFF2-40B4-BE49-F238E27FC236}">
                <a16:creationId xmlns:a16="http://schemas.microsoft.com/office/drawing/2014/main" id="{DCBE5D38-E2DE-F573-6EBF-8C3BE1D12E28}"/>
              </a:ext>
            </a:extLst>
          </p:cNvPr>
          <p:cNvSpPr>
            <a:spLocks noChangeAspect="1"/>
          </p:cNvSpPr>
          <p:nvPr/>
        </p:nvSpPr>
        <p:spPr>
          <a:xfrm>
            <a:off x="4572000" y="1206786"/>
            <a:ext cx="5225398" cy="4504651"/>
          </a:xfrm>
          <a:prstGeom prst="hexagon">
            <a:avLst/>
          </a:prstGeom>
          <a:blipFill dpi="0" rotWithShape="1">
            <a:blip r:embed="rId2"/>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Tree>
    <p:extLst>
      <p:ext uri="{BB962C8B-B14F-4D97-AF65-F5344CB8AC3E}">
        <p14:creationId xmlns:p14="http://schemas.microsoft.com/office/powerpoint/2010/main" val="3647345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191F-4165-8878-2ECE-0FC270F420A1}"/>
              </a:ext>
            </a:extLst>
          </p:cNvPr>
          <p:cNvSpPr>
            <a:spLocks noGrp="1"/>
          </p:cNvSpPr>
          <p:nvPr>
            <p:ph type="title"/>
          </p:nvPr>
        </p:nvSpPr>
        <p:spPr>
          <a:xfrm>
            <a:off x="301021" y="18255"/>
            <a:ext cx="8672086" cy="1325563"/>
          </a:xfrm>
        </p:spPr>
        <p:txBody>
          <a:bodyPr>
            <a:normAutofit/>
          </a:bodyPr>
          <a:lstStyle/>
          <a:p>
            <a:r>
              <a:rPr lang="en-GB" sz="3600">
                <a:latin typeface="Century Gothic" panose="020B0502020202020204" pitchFamily="34" charset="0"/>
              </a:rPr>
              <a:t>Nets – Maureen Roffey's Doll's House</a:t>
            </a:r>
          </a:p>
        </p:txBody>
      </p:sp>
      <p:sp>
        <p:nvSpPr>
          <p:cNvPr id="3" name="Content Placeholder 2">
            <a:extLst>
              <a:ext uri="{FF2B5EF4-FFF2-40B4-BE49-F238E27FC236}">
                <a16:creationId xmlns:a16="http://schemas.microsoft.com/office/drawing/2014/main" id="{94EC301C-CBE1-5CE3-181C-B273A07132CA}"/>
              </a:ext>
            </a:extLst>
          </p:cNvPr>
          <p:cNvSpPr>
            <a:spLocks noGrp="1"/>
          </p:cNvSpPr>
          <p:nvPr>
            <p:ph idx="1"/>
          </p:nvPr>
        </p:nvSpPr>
        <p:spPr>
          <a:xfrm>
            <a:off x="353073" y="1180090"/>
            <a:ext cx="7886700" cy="4351338"/>
          </a:xfrm>
        </p:spPr>
        <p:txBody>
          <a:bodyPr>
            <a:normAutofit/>
          </a:bodyPr>
          <a:lstStyle/>
          <a:p>
            <a:pPr marL="0" indent="0">
              <a:lnSpc>
                <a:spcPct val="107000"/>
              </a:lnSpc>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The front face (called a base) is a five-sided shape. The angles and lengths are not equal. This is an irregular pentagon.</a:t>
            </a:r>
          </a:p>
          <a:p>
            <a:pPr marL="0" indent="0">
              <a:lnSpc>
                <a:spcPct val="107000"/>
              </a:lnSpc>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The faces between the bases are rectangles. They have two sets of parallel sides so are parallelograms.</a:t>
            </a:r>
          </a:p>
          <a:p>
            <a:pPr marL="0" indent="0">
              <a:lnSpc>
                <a:spcPct val="107000"/>
              </a:lnSpc>
              <a:spcAft>
                <a:spcPts val="800"/>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This means the doll’s house shape is an irregular pentagonal prism. </a:t>
            </a:r>
          </a:p>
          <a:p>
            <a:pPr marL="0" indent="0">
              <a:buNone/>
            </a:pPr>
            <a:endParaRPr lang="en-GB" sz="2000">
              <a:latin typeface="Century Gothic" panose="020B0502020202020204" pitchFamily="34" charset="0"/>
            </a:endParaRPr>
          </a:p>
        </p:txBody>
      </p:sp>
      <p:pic>
        <p:nvPicPr>
          <p:cNvPr id="5" name="Picture 4" descr="A drawing of a cube&#10;&#10;Description automatically generated">
            <a:extLst>
              <a:ext uri="{FF2B5EF4-FFF2-40B4-BE49-F238E27FC236}">
                <a16:creationId xmlns:a16="http://schemas.microsoft.com/office/drawing/2014/main" id="{5F9894B3-BCAB-5622-5831-A8F61E7910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36" b="92356" l="3492" r="94878">
                        <a14:foregroundMark x1="17579" y1="43526" x2="28056" y2="76755"/>
                        <a14:foregroundMark x1="22584" y1="42122" x2="45634" y2="25897"/>
                        <a14:foregroundMark x1="45634" y1="25897" x2="59604" y2="22777"/>
                        <a14:foregroundMark x1="59604" y1="22777" x2="72643" y2="23557"/>
                        <a14:foregroundMark x1="72643" y1="23557" x2="80442" y2="39626"/>
                        <a14:foregroundMark x1="80442" y1="39626" x2="79045" y2="57254"/>
                        <a14:foregroundMark x1="79045" y1="57254" x2="39464" y2="85491"/>
                        <a14:foregroundMark x1="39464" y1="85491" x2="16531" y2="85023"/>
                        <a14:foregroundMark x1="16531" y1="85023" x2="10710" y2="66771"/>
                        <a14:foregroundMark x1="10710" y1="66771" x2="10827" y2="59126"/>
                        <a14:foregroundMark x1="10594" y1="53198" x2="7800" y2="80031"/>
                        <a14:foregroundMark x1="51455" y1="85959" x2="56694" y2="83307"/>
                        <a14:foregroundMark x1="79511" y1="69579" x2="83586" y2="45866"/>
                        <a14:foregroundMark x1="83586" y1="45866" x2="87544" y2="39158"/>
                        <a14:foregroundMark x1="94412" y1="59594" x2="93946" y2="31357"/>
                        <a14:foregroundMark x1="70896" y1="10452" x2="57276" y2="20437"/>
                        <a14:foregroundMark x1="5821" y1="56162" x2="5704" y2="80187"/>
                        <a14:foregroundMark x1="5704" y1="80187" x2="9546" y2="89392"/>
                        <a14:foregroundMark x1="61700" y1="81123" x2="89639" y2="62402"/>
                        <a14:foregroundMark x1="89639" y1="62402" x2="87427" y2="37441"/>
                        <a14:foregroundMark x1="87427" y1="37441" x2="78114" y2="23089"/>
                        <a14:foregroundMark x1="11874" y1="45554" x2="16647" y2="41186"/>
                        <a14:foregroundMark x1="29919" y1="29485" x2="61467" y2="13261"/>
                        <a14:foregroundMark x1="63795" y1="12793" x2="77765" y2="12168"/>
                        <a14:foregroundMark x1="77765" y1="12168" x2="88824" y2="21373"/>
                        <a14:foregroundMark x1="88824" y1="21373" x2="94878" y2="37129"/>
                        <a14:foregroundMark x1="94878" y1="37129" x2="93481" y2="60998"/>
                        <a14:foregroundMark x1="93481" y1="60998" x2="94878" y2="66147"/>
                        <a14:foregroundMark x1="47963" y1="90172" x2="93248" y2="66771"/>
                        <a14:foregroundMark x1="4307" y1="90640" x2="5588" y2="89860"/>
                        <a14:foregroundMark x1="4307" y1="55382" x2="16298" y2="40250"/>
                        <a14:foregroundMark x1="16298" y1="40250" x2="32363" y2="28393"/>
                        <a14:foregroundMark x1="23516" y1="91264" x2="39464" y2="91264"/>
                        <a14:foregroundMark x1="39464" y1="91264" x2="48545" y2="89860"/>
                        <a14:foregroundMark x1="50407" y1="89548" x2="73341" y2="77067"/>
                        <a14:foregroundMark x1="32363" y1="28549" x2="58556" y2="14509"/>
                        <a14:foregroundMark x1="58556" y1="14509" x2="33877" y2="26989"/>
                        <a14:foregroundMark x1="4191" y1="55070" x2="5239" y2="94228"/>
                        <a14:foregroundMark x1="5239" y1="94228" x2="19441" y2="91732"/>
                        <a14:foregroundMark x1="19441" y1="91732" x2="32363" y2="92356"/>
                        <a14:foregroundMark x1="49243" y1="89860" x2="77765" y2="76599"/>
                        <a14:foregroundMark x1="77765" y1="76599" x2="79278" y2="74571"/>
                        <a14:foregroundMark x1="40861" y1="24961" x2="65658" y2="12793"/>
                        <a14:foregroundMark x1="80326" y1="74571" x2="93481" y2="68955"/>
                        <a14:foregroundMark x1="3492" y1="90172" x2="4307" y2="61466"/>
                        <a14:foregroundMark x1="73690" y1="11700" x2="90570" y2="26365"/>
                      </a14:backgroundRemoval>
                    </a14:imgEffect>
                  </a14:imgLayer>
                </a14:imgProps>
              </a:ext>
              <a:ext uri="{28A0092B-C50C-407E-A947-70E740481C1C}">
                <a14:useLocalDpi xmlns:a14="http://schemas.microsoft.com/office/drawing/2010/main" val="0"/>
              </a:ext>
            </a:extLst>
          </a:blip>
          <a:stretch>
            <a:fillRect/>
          </a:stretch>
        </p:blipFill>
        <p:spPr>
          <a:xfrm>
            <a:off x="878082" y="3900342"/>
            <a:ext cx="3829567" cy="2857686"/>
          </a:xfrm>
          <a:prstGeom prst="rect">
            <a:avLst/>
          </a:prstGeom>
        </p:spPr>
      </p:pic>
      <p:grpSp>
        <p:nvGrpSpPr>
          <p:cNvPr id="4" name="Group 3">
            <a:extLst>
              <a:ext uri="{FF2B5EF4-FFF2-40B4-BE49-F238E27FC236}">
                <a16:creationId xmlns:a16="http://schemas.microsoft.com/office/drawing/2014/main" id="{DC2A5E6E-9DAB-63DE-8F67-6619FC4E5F8C}"/>
              </a:ext>
            </a:extLst>
          </p:cNvPr>
          <p:cNvGrpSpPr/>
          <p:nvPr/>
        </p:nvGrpSpPr>
        <p:grpSpPr>
          <a:xfrm>
            <a:off x="4559580" y="3999734"/>
            <a:ext cx="4492060" cy="3168409"/>
            <a:chOff x="4559580" y="3999734"/>
            <a:chExt cx="4492060" cy="3168409"/>
          </a:xfrm>
        </p:grpSpPr>
        <p:sp>
          <p:nvSpPr>
            <p:cNvPr id="6" name="TextBox 5">
              <a:extLst>
                <a:ext uri="{FF2B5EF4-FFF2-40B4-BE49-F238E27FC236}">
                  <a16:creationId xmlns:a16="http://schemas.microsoft.com/office/drawing/2014/main" id="{208FA47F-1008-DF76-DBCD-83533858876A}"/>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7" name="Group 6">
              <a:extLst>
                <a:ext uri="{FF2B5EF4-FFF2-40B4-BE49-F238E27FC236}">
                  <a16:creationId xmlns:a16="http://schemas.microsoft.com/office/drawing/2014/main" id="{8B54E540-EA7C-345D-90AC-74B7DC76D722}"/>
                </a:ext>
              </a:extLst>
            </p:cNvPr>
            <p:cNvGrpSpPr/>
            <p:nvPr/>
          </p:nvGrpSpPr>
          <p:grpSpPr>
            <a:xfrm>
              <a:off x="4559580" y="3999734"/>
              <a:ext cx="4492060" cy="3168409"/>
              <a:chOff x="181643" y="575007"/>
              <a:chExt cx="9872856" cy="6963675"/>
            </a:xfrm>
          </p:grpSpPr>
          <p:sp>
            <p:nvSpPr>
              <p:cNvPr id="8" name="Hexagon 7">
                <a:extLst>
                  <a:ext uri="{FF2B5EF4-FFF2-40B4-BE49-F238E27FC236}">
                    <a16:creationId xmlns:a16="http://schemas.microsoft.com/office/drawing/2014/main" id="{EDC9BAAF-81CB-DCC4-C5B1-7F1701CC0C7C}"/>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Hexagon 8">
                <a:extLst>
                  <a:ext uri="{FF2B5EF4-FFF2-40B4-BE49-F238E27FC236}">
                    <a16:creationId xmlns:a16="http://schemas.microsoft.com/office/drawing/2014/main" id="{11EBDBCC-4C41-AEA7-AE29-2779A2981549}"/>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C57C0675-8477-153E-1B3B-9A5D4EFA4841}"/>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1" name="Hexagon 10">
                <a:extLst>
                  <a:ext uri="{FF2B5EF4-FFF2-40B4-BE49-F238E27FC236}">
                    <a16:creationId xmlns:a16="http://schemas.microsoft.com/office/drawing/2014/main" id="{CAB8C46A-6E6D-F789-4D82-93ADD48DD2B6}"/>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5EA3263D-CE60-B108-6D1B-F41A48C139FA}"/>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75E31097-9069-203B-CA11-5CC4BCEDE3F5}"/>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9BF3E4EE-FBB0-86D1-5A57-C867C5B03A17}"/>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7462EE09-ECBB-9EA7-34DF-9644DFEFE25B}"/>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43E0A069-DE19-F82D-151C-9DAD051FB5A9}"/>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1086311A-37D5-632A-8C2D-DF97822E063D}"/>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88D400A9-C7C4-B43D-4F69-57FBDDEEE6B5}"/>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855D3235-E0B6-06E4-0EE0-5B96E606055B}"/>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67D7F980-75C3-9F7C-A73D-CCF166EA8BDD}"/>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54B41A19-B17B-6F8B-19FB-34E488B577F8}"/>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683CAAFD-0686-121D-78CA-DE8FA1297D3F}"/>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195707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CD073E0-E762-68A1-4E54-2AA40451A32A}"/>
              </a:ext>
            </a:extLst>
          </p:cNvPr>
          <p:cNvSpPr>
            <a:spLocks noGrp="1"/>
          </p:cNvSpPr>
          <p:nvPr>
            <p:ph idx="1"/>
          </p:nvPr>
        </p:nvSpPr>
        <p:spPr>
          <a:xfrm>
            <a:off x="225961" y="1343818"/>
            <a:ext cx="4123081" cy="4119172"/>
          </a:xfrm>
        </p:spPr>
        <p:txBody>
          <a:bodyPr anchor="t">
            <a:normAutofit fontScale="92500" lnSpcReduction="10000"/>
          </a:bodyPr>
          <a:lstStyle/>
          <a:p>
            <a:pPr marL="0" indent="0">
              <a:buNone/>
            </a:pPr>
            <a:r>
              <a:rPr lang="en-US" sz="2000">
                <a:latin typeface="Century Gothic" panose="020B0502020202020204" pitchFamily="34" charset="0"/>
              </a:rPr>
              <a:t>Maureen Roffey's doll's house net perfectly creates a house shape. She then included extra pieces which slotted together to make floors inside, as well as lots of decoration to stick in, such as floors and wallpaper, and other nets to create furniture.</a:t>
            </a:r>
          </a:p>
          <a:p>
            <a:pPr marL="0" indent="0">
              <a:buNone/>
            </a:pPr>
            <a:r>
              <a:rPr lang="en-US" sz="2000">
                <a:latin typeface="Century Gothic" panose="020B0502020202020204" pitchFamily="34" charset="0"/>
              </a:rPr>
              <a:t>You are going to create your own miniature house from a net. It will have a house shape, and some floors to stick inside.</a:t>
            </a:r>
          </a:p>
          <a:p>
            <a:pPr marL="0" indent="0">
              <a:buNone/>
            </a:pPr>
            <a:r>
              <a:rPr lang="en-US" sz="2000">
                <a:latin typeface="Century Gothic" panose="020B0502020202020204" pitchFamily="34" charset="0"/>
              </a:rPr>
              <a:t>First, you will decorate the insides of the house, then cut it out so you can decorate the outside which is on the back.</a:t>
            </a:r>
          </a:p>
        </p:txBody>
      </p:sp>
      <p:grpSp>
        <p:nvGrpSpPr>
          <p:cNvPr id="6" name="Group 5">
            <a:extLst>
              <a:ext uri="{FF2B5EF4-FFF2-40B4-BE49-F238E27FC236}">
                <a16:creationId xmlns:a16="http://schemas.microsoft.com/office/drawing/2014/main" id="{6C2221AB-623A-2770-DE6E-40B1CD0679A8}"/>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26BBB101-7872-2E60-6875-5CFDF9236352}"/>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FB90AD4A-9E5C-26D7-B9FC-EC4B580BFB1C}"/>
                </a:ext>
              </a:extLst>
            </p:cNvPr>
            <p:cNvGrpSpPr/>
            <p:nvPr/>
          </p:nvGrpSpPr>
          <p:grpSpPr>
            <a:xfrm>
              <a:off x="4559580" y="3999734"/>
              <a:ext cx="4492060" cy="3168409"/>
              <a:chOff x="181643" y="575007"/>
              <a:chExt cx="9872856" cy="6963675"/>
            </a:xfrm>
          </p:grpSpPr>
          <p:sp>
            <p:nvSpPr>
              <p:cNvPr id="10" name="Hexagon 9">
                <a:extLst>
                  <a:ext uri="{FF2B5EF4-FFF2-40B4-BE49-F238E27FC236}">
                    <a16:creationId xmlns:a16="http://schemas.microsoft.com/office/drawing/2014/main" id="{4BF29863-B24B-1A15-7B59-A953818A9FBF}"/>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B0F76CA5-1B39-0433-751F-6C92D2430393}"/>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C51FA811-444E-F736-920A-22061BC29540}"/>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023F6D80-163E-EDC3-EBB8-64C1030679E5}"/>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CA6818C9-3C28-C8AE-21AC-E1713504A534}"/>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D21ED06A-C5F6-BE81-8C8C-E782C63192C0}"/>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8" name="Hexagon 17">
                <a:extLst>
                  <a:ext uri="{FF2B5EF4-FFF2-40B4-BE49-F238E27FC236}">
                    <a16:creationId xmlns:a16="http://schemas.microsoft.com/office/drawing/2014/main" id="{5BEA3336-220F-995E-9506-D39C727A88CF}"/>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5B209AB5-6179-9B64-17AE-7B10140DA0B2}"/>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089ABCE8-0069-E857-2656-4A9E0FD7043D}"/>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312418FB-3475-3B44-5B85-006B1AD767AB}"/>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E48847F1-52A1-8A78-A936-58CD2B972A85}"/>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3F22A635-0FEA-890D-14EB-1F40CA0C97E0}"/>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E6BC53A5-1547-3C5F-5044-941C237061E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46DA87FE-D8F7-2A7C-5D56-3463A232ED22}"/>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6" name="Hexagon 25">
                <a:extLst>
                  <a:ext uri="{FF2B5EF4-FFF2-40B4-BE49-F238E27FC236}">
                    <a16:creationId xmlns:a16="http://schemas.microsoft.com/office/drawing/2014/main" id="{62F3267C-E235-0494-F2B8-BBE5CFAF896A}"/>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9" name="Title 1">
            <a:extLst>
              <a:ext uri="{FF2B5EF4-FFF2-40B4-BE49-F238E27FC236}">
                <a16:creationId xmlns:a16="http://schemas.microsoft.com/office/drawing/2014/main" id="{D54E270F-49B3-8022-CAF7-59B8188A7BD8}"/>
              </a:ext>
            </a:extLst>
          </p:cNvPr>
          <p:cNvSpPr txBox="1">
            <a:spLocks/>
          </p:cNvSpPr>
          <p:nvPr/>
        </p:nvSpPr>
        <p:spPr>
          <a:xfrm>
            <a:off x="301021" y="18255"/>
            <a:ext cx="86720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Century Gothic" panose="020B0502020202020204" pitchFamily="34" charset="0"/>
              </a:rPr>
              <a:t>Nets – Maureen Roffey's Doll's House</a:t>
            </a:r>
          </a:p>
        </p:txBody>
      </p:sp>
      <p:sp>
        <p:nvSpPr>
          <p:cNvPr id="30" name="Hexagon 29">
            <a:extLst>
              <a:ext uri="{FF2B5EF4-FFF2-40B4-BE49-F238E27FC236}">
                <a16:creationId xmlns:a16="http://schemas.microsoft.com/office/drawing/2014/main" id="{4DD9A783-FF9D-22FD-1EDC-31947A1DA34D}"/>
              </a:ext>
            </a:extLst>
          </p:cNvPr>
          <p:cNvSpPr>
            <a:spLocks noChangeAspect="1"/>
          </p:cNvSpPr>
          <p:nvPr/>
        </p:nvSpPr>
        <p:spPr>
          <a:xfrm>
            <a:off x="4637064" y="1162997"/>
            <a:ext cx="5225398" cy="4504651"/>
          </a:xfrm>
          <a:prstGeom prst="hexagon">
            <a:avLst/>
          </a:prstGeom>
          <a:blipFill dpi="0" rotWithShape="1">
            <a:blip r:embed="rId2"/>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Tree>
    <p:extLst>
      <p:ext uri="{BB962C8B-B14F-4D97-AF65-F5344CB8AC3E}">
        <p14:creationId xmlns:p14="http://schemas.microsoft.com/office/powerpoint/2010/main" val="136027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xagon 12">
            <a:extLst>
              <a:ext uri="{FF2B5EF4-FFF2-40B4-BE49-F238E27FC236}">
                <a16:creationId xmlns:a16="http://schemas.microsoft.com/office/drawing/2014/main" id="{011F266D-D582-3C37-ADBB-D51748041C4A}"/>
              </a:ext>
            </a:extLst>
          </p:cNvPr>
          <p:cNvSpPr>
            <a:spLocks noChangeAspect="1"/>
          </p:cNvSpPr>
          <p:nvPr/>
        </p:nvSpPr>
        <p:spPr>
          <a:xfrm>
            <a:off x="-854940" y="195313"/>
            <a:ext cx="4695446" cy="4047796"/>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05D7FC5E-BDFC-72FC-1646-4CF5B90C1F67}"/>
              </a:ext>
            </a:extLst>
          </p:cNvPr>
          <p:cNvSpPr>
            <a:spLocks noChangeAspect="1"/>
          </p:cNvSpPr>
          <p:nvPr/>
        </p:nvSpPr>
        <p:spPr>
          <a:xfrm>
            <a:off x="2955773" y="2300491"/>
            <a:ext cx="4695445" cy="404779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1583081A-FE20-5C54-BE92-B524F38FDECD}"/>
              </a:ext>
            </a:extLst>
          </p:cNvPr>
          <p:cNvSpPr>
            <a:spLocks noChangeAspect="1"/>
          </p:cNvSpPr>
          <p:nvPr/>
        </p:nvSpPr>
        <p:spPr>
          <a:xfrm>
            <a:off x="6766485" y="195313"/>
            <a:ext cx="4695446" cy="4047796"/>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Tree>
    <p:extLst>
      <p:ext uri="{BB962C8B-B14F-4D97-AF65-F5344CB8AC3E}">
        <p14:creationId xmlns:p14="http://schemas.microsoft.com/office/powerpoint/2010/main" val="811360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E1B37B7-466C-79B0-D07B-7728A7348C25}"/>
              </a:ext>
            </a:extLst>
          </p:cNvPr>
          <p:cNvGraphicFramePr>
            <a:graphicFrameLocks noGrp="1"/>
          </p:cNvGraphicFramePr>
          <p:nvPr>
            <p:extLst>
              <p:ext uri="{D42A27DB-BD31-4B8C-83A1-F6EECF244321}">
                <p14:modId xmlns:p14="http://schemas.microsoft.com/office/powerpoint/2010/main" val="406740634"/>
              </p:ext>
            </p:extLst>
          </p:nvPr>
        </p:nvGraphicFramePr>
        <p:xfrm>
          <a:off x="280358" y="884207"/>
          <a:ext cx="8591106" cy="5644505"/>
        </p:xfrm>
        <a:graphic>
          <a:graphicData uri="http://schemas.openxmlformats.org/drawingml/2006/table">
            <a:tbl>
              <a:tblPr firstRow="1" bandRow="1">
                <a:tableStyleId>{5C22544A-7EE6-4342-B048-85BDC9FD1C3A}</a:tableStyleId>
              </a:tblPr>
              <a:tblGrid>
                <a:gridCol w="2863702">
                  <a:extLst>
                    <a:ext uri="{9D8B030D-6E8A-4147-A177-3AD203B41FA5}">
                      <a16:colId xmlns:a16="http://schemas.microsoft.com/office/drawing/2014/main" val="3247251807"/>
                    </a:ext>
                  </a:extLst>
                </a:gridCol>
                <a:gridCol w="2863702">
                  <a:extLst>
                    <a:ext uri="{9D8B030D-6E8A-4147-A177-3AD203B41FA5}">
                      <a16:colId xmlns:a16="http://schemas.microsoft.com/office/drawing/2014/main" val="2601367345"/>
                    </a:ext>
                  </a:extLst>
                </a:gridCol>
                <a:gridCol w="2863702">
                  <a:extLst>
                    <a:ext uri="{9D8B030D-6E8A-4147-A177-3AD203B41FA5}">
                      <a16:colId xmlns:a16="http://schemas.microsoft.com/office/drawing/2014/main" val="880380941"/>
                    </a:ext>
                  </a:extLst>
                </a:gridCol>
              </a:tblGrid>
              <a:tr h="1743161">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b="1" dirty="0">
                          <a:solidFill>
                            <a:schemeClr val="tx1"/>
                          </a:solidFill>
                        </a:rPr>
                        <a:t>Decorate the inside of your house, following the guide on the next slide.</a:t>
                      </a:r>
                    </a:p>
                    <a:p>
                      <a:endParaRPr lang="en-GB" b="1">
                        <a:solidFill>
                          <a:schemeClr val="tx1"/>
                        </a:solidFill>
                      </a:endParaRPr>
                    </a:p>
                  </a:txBody>
                  <a:tcP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2. Cut out the solid lines.</a:t>
                      </a:r>
                    </a:p>
                    <a:p>
                      <a:endParaRPr lang="en-GB" b="1">
                        <a:solidFill>
                          <a:schemeClr val="tx1"/>
                        </a:solidFill>
                      </a:endParaRPr>
                    </a:p>
                  </a:txBody>
                  <a:tcP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3. Fold the dotted lines.</a:t>
                      </a:r>
                    </a:p>
                    <a:p>
                      <a:endParaRPr lang="en-GB" b="1">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060397726"/>
                  </a:ext>
                </a:extLst>
              </a:tr>
              <a:tr h="2208001">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4. Open out and decorate the outside of the house.</a:t>
                      </a:r>
                    </a:p>
                    <a:p>
                      <a:endParaRPr lang="en-GB" b="1">
                        <a:solidFill>
                          <a:schemeClr val="tx1"/>
                        </a:solidFill>
                      </a:endParaRPr>
                    </a:p>
                  </a:txBody>
                  <a:tcP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5. Create the floors to go inside.</a:t>
                      </a:r>
                    </a:p>
                    <a:p>
                      <a:endParaRPr lang="en-GB" b="1">
                        <a:solidFill>
                          <a:schemeClr val="tx1"/>
                        </a:solidFill>
                      </a:endParaRPr>
                    </a:p>
                  </a:txBody>
                  <a:tcP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6. Fold the house fully and glue the roof tab to the opposite inside wall.</a:t>
                      </a:r>
                    </a:p>
                    <a:p>
                      <a:endParaRPr lang="en-GB" b="1">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3319591161"/>
                  </a:ext>
                </a:extLst>
              </a:tr>
              <a:tr h="1693343">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7. Glue the walls inside the house to create the floors.</a:t>
                      </a:r>
                    </a:p>
                    <a:p>
                      <a:endParaRPr lang="en-GB" b="1">
                        <a:solidFill>
                          <a:schemeClr val="tx1"/>
                        </a:solidFill>
                      </a:endParaRPr>
                    </a:p>
                  </a:txBody>
                  <a:tcP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b="1" dirty="0">
                          <a:solidFill>
                            <a:schemeClr val="tx1"/>
                          </a:solidFill>
                        </a:rPr>
                        <a:t>8. Stick the side wall tabs to the base of the house.</a:t>
                      </a:r>
                    </a:p>
                    <a:p>
                      <a:endParaRPr lang="en-GB" b="1">
                        <a:solidFill>
                          <a:schemeClr val="tx1"/>
                        </a:solidFill>
                      </a:endParaRPr>
                    </a:p>
                  </a:txBody>
                  <a:tcPr>
                    <a:solidFill>
                      <a:schemeClr val="accent1">
                        <a:lumMod val="20000"/>
                        <a:lumOff val="80000"/>
                      </a:schemeClr>
                    </a:solidFill>
                  </a:tcPr>
                </a:tc>
                <a:tc>
                  <a:txBody>
                    <a:bodyPr/>
                    <a:lstStyle/>
                    <a:p>
                      <a:pPr marL="0" indent="0">
                        <a:buNone/>
                      </a:pPr>
                      <a:r>
                        <a:rPr lang="en-GB" b="1" dirty="0">
                          <a:solidFill>
                            <a:schemeClr val="tx1"/>
                          </a:solidFill>
                        </a:rPr>
                        <a:t>9. Well done!</a:t>
                      </a:r>
                    </a:p>
                    <a:p>
                      <a:pPr marL="514350" indent="-514350">
                        <a:buAutoNum type="arabicPeriod"/>
                      </a:pPr>
                      <a:endParaRPr lang="en-GB" b="1">
                        <a:solidFill>
                          <a:schemeClr val="tx1"/>
                        </a:solidFill>
                      </a:endParaRPr>
                    </a:p>
                    <a:p>
                      <a:endParaRPr lang="en-GB" b="1">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3706911475"/>
                  </a:ext>
                </a:extLst>
              </a:tr>
            </a:tbl>
          </a:graphicData>
        </a:graphic>
      </p:graphicFrame>
      <p:grpSp>
        <p:nvGrpSpPr>
          <p:cNvPr id="23" name="Group 22">
            <a:extLst>
              <a:ext uri="{FF2B5EF4-FFF2-40B4-BE49-F238E27FC236}">
                <a16:creationId xmlns:a16="http://schemas.microsoft.com/office/drawing/2014/main" id="{20DF26CF-5E92-3070-35D1-91F9DBF58FBA}"/>
              </a:ext>
            </a:extLst>
          </p:cNvPr>
          <p:cNvGrpSpPr/>
          <p:nvPr/>
        </p:nvGrpSpPr>
        <p:grpSpPr>
          <a:xfrm>
            <a:off x="474865" y="1736419"/>
            <a:ext cx="8082137" cy="4671570"/>
            <a:chOff x="1998865" y="1470603"/>
            <a:chExt cx="8082137" cy="4671570"/>
          </a:xfrm>
        </p:grpSpPr>
        <p:pic>
          <p:nvPicPr>
            <p:cNvPr id="7" name="Picture 6">
              <a:extLst>
                <a:ext uri="{FF2B5EF4-FFF2-40B4-BE49-F238E27FC236}">
                  <a16:creationId xmlns:a16="http://schemas.microsoft.com/office/drawing/2014/main" id="{95E73F7E-ED57-EC00-CF3C-79F6498C25F2}"/>
                </a:ext>
              </a:extLst>
            </p:cNvPr>
            <p:cNvPicPr>
              <a:picLocks noChangeAspect="1"/>
            </p:cNvPicPr>
            <p:nvPr/>
          </p:nvPicPr>
          <p:blipFill>
            <a:blip r:embed="rId2"/>
            <a:stretch>
              <a:fillRect/>
            </a:stretch>
          </p:blipFill>
          <p:spPr>
            <a:xfrm>
              <a:off x="5079363" y="1470603"/>
              <a:ext cx="1778091" cy="514376"/>
            </a:xfrm>
            <a:prstGeom prst="rect">
              <a:avLst/>
            </a:prstGeom>
          </p:spPr>
        </p:pic>
        <p:pic>
          <p:nvPicPr>
            <p:cNvPr id="9" name="Picture 8">
              <a:extLst>
                <a:ext uri="{FF2B5EF4-FFF2-40B4-BE49-F238E27FC236}">
                  <a16:creationId xmlns:a16="http://schemas.microsoft.com/office/drawing/2014/main" id="{2C5E68A5-7CAC-8DEA-030B-6BAD2DEC13DA}"/>
                </a:ext>
              </a:extLst>
            </p:cNvPr>
            <p:cNvPicPr>
              <a:picLocks noChangeAspect="1"/>
            </p:cNvPicPr>
            <p:nvPr/>
          </p:nvPicPr>
          <p:blipFill>
            <a:blip r:embed="rId3"/>
            <a:stretch>
              <a:fillRect/>
            </a:stretch>
          </p:blipFill>
          <p:spPr>
            <a:xfrm>
              <a:off x="7947292" y="1536897"/>
              <a:ext cx="2133710" cy="711237"/>
            </a:xfrm>
            <a:prstGeom prst="rect">
              <a:avLst/>
            </a:prstGeom>
          </p:spPr>
        </p:pic>
        <p:pic>
          <p:nvPicPr>
            <p:cNvPr id="11" name="Picture 10">
              <a:extLst>
                <a:ext uri="{FF2B5EF4-FFF2-40B4-BE49-F238E27FC236}">
                  <a16:creationId xmlns:a16="http://schemas.microsoft.com/office/drawing/2014/main" id="{AD9645BC-A49C-C8BB-B1C7-33ABF21A5B9B}"/>
                </a:ext>
              </a:extLst>
            </p:cNvPr>
            <p:cNvPicPr>
              <a:picLocks noChangeAspect="1"/>
            </p:cNvPicPr>
            <p:nvPr/>
          </p:nvPicPr>
          <p:blipFill>
            <a:blip r:embed="rId4"/>
            <a:stretch>
              <a:fillRect/>
            </a:stretch>
          </p:blipFill>
          <p:spPr>
            <a:xfrm>
              <a:off x="8634618" y="3440725"/>
              <a:ext cx="1244365" cy="1039647"/>
            </a:xfrm>
            <a:prstGeom prst="rect">
              <a:avLst/>
            </a:prstGeom>
          </p:spPr>
        </p:pic>
        <p:pic>
          <p:nvPicPr>
            <p:cNvPr id="13" name="Picture 12">
              <a:extLst>
                <a:ext uri="{FF2B5EF4-FFF2-40B4-BE49-F238E27FC236}">
                  <a16:creationId xmlns:a16="http://schemas.microsoft.com/office/drawing/2014/main" id="{2383F13D-544F-7411-0C82-C8CB670FD95C}"/>
                </a:ext>
              </a:extLst>
            </p:cNvPr>
            <p:cNvPicPr>
              <a:picLocks noChangeAspect="1"/>
            </p:cNvPicPr>
            <p:nvPr/>
          </p:nvPicPr>
          <p:blipFill>
            <a:blip r:embed="rId5"/>
            <a:stretch>
              <a:fillRect/>
            </a:stretch>
          </p:blipFill>
          <p:spPr>
            <a:xfrm>
              <a:off x="4937065" y="3253910"/>
              <a:ext cx="2317869" cy="1117657"/>
            </a:xfrm>
            <a:prstGeom prst="rect">
              <a:avLst/>
            </a:prstGeom>
          </p:spPr>
        </p:pic>
        <p:pic>
          <p:nvPicPr>
            <p:cNvPr id="15" name="Picture 14">
              <a:extLst>
                <a:ext uri="{FF2B5EF4-FFF2-40B4-BE49-F238E27FC236}">
                  <a16:creationId xmlns:a16="http://schemas.microsoft.com/office/drawing/2014/main" id="{8EE86A95-057F-F0D3-2FF0-8A534B2C788E}"/>
                </a:ext>
              </a:extLst>
            </p:cNvPr>
            <p:cNvPicPr>
              <a:picLocks noChangeAspect="1"/>
            </p:cNvPicPr>
            <p:nvPr/>
          </p:nvPicPr>
          <p:blipFill>
            <a:blip r:embed="rId6"/>
            <a:stretch>
              <a:fillRect/>
            </a:stretch>
          </p:blipFill>
          <p:spPr>
            <a:xfrm>
              <a:off x="6207130" y="5235116"/>
              <a:ext cx="947243" cy="907057"/>
            </a:xfrm>
            <a:prstGeom prst="rect">
              <a:avLst/>
            </a:prstGeom>
          </p:spPr>
        </p:pic>
        <p:pic>
          <p:nvPicPr>
            <p:cNvPr id="17" name="Picture 16">
              <a:extLst>
                <a:ext uri="{FF2B5EF4-FFF2-40B4-BE49-F238E27FC236}">
                  <a16:creationId xmlns:a16="http://schemas.microsoft.com/office/drawing/2014/main" id="{9A4F1F26-836D-81F0-6651-6E69C793E22E}"/>
                </a:ext>
              </a:extLst>
            </p:cNvPr>
            <p:cNvPicPr>
              <a:picLocks noChangeAspect="1"/>
            </p:cNvPicPr>
            <p:nvPr/>
          </p:nvPicPr>
          <p:blipFill>
            <a:blip r:embed="rId7"/>
            <a:stretch>
              <a:fillRect/>
            </a:stretch>
          </p:blipFill>
          <p:spPr>
            <a:xfrm>
              <a:off x="2756431" y="5257626"/>
              <a:ext cx="947243" cy="790997"/>
            </a:xfrm>
            <a:prstGeom prst="rect">
              <a:avLst/>
            </a:prstGeom>
          </p:spPr>
        </p:pic>
        <p:pic>
          <p:nvPicPr>
            <p:cNvPr id="19" name="Picture 18">
              <a:extLst>
                <a:ext uri="{FF2B5EF4-FFF2-40B4-BE49-F238E27FC236}">
                  <a16:creationId xmlns:a16="http://schemas.microsoft.com/office/drawing/2014/main" id="{AA56C349-BAFB-47D5-D373-B600E708CA96}"/>
                </a:ext>
              </a:extLst>
            </p:cNvPr>
            <p:cNvPicPr>
              <a:picLocks noChangeAspect="1"/>
            </p:cNvPicPr>
            <p:nvPr/>
          </p:nvPicPr>
          <p:blipFill>
            <a:blip r:embed="rId8"/>
            <a:stretch>
              <a:fillRect/>
            </a:stretch>
          </p:blipFill>
          <p:spPr>
            <a:xfrm>
              <a:off x="1998865" y="3530009"/>
              <a:ext cx="2438525" cy="590580"/>
            </a:xfrm>
            <a:prstGeom prst="rect">
              <a:avLst/>
            </a:prstGeom>
          </p:spPr>
        </p:pic>
        <p:pic>
          <p:nvPicPr>
            <p:cNvPr id="21" name="Picture 20">
              <a:extLst>
                <a:ext uri="{FF2B5EF4-FFF2-40B4-BE49-F238E27FC236}">
                  <a16:creationId xmlns:a16="http://schemas.microsoft.com/office/drawing/2014/main" id="{D435B49B-20FB-1A80-F2C0-AB37BDD61994}"/>
                </a:ext>
              </a:extLst>
            </p:cNvPr>
            <p:cNvPicPr>
              <a:picLocks noChangeAspect="1"/>
            </p:cNvPicPr>
            <p:nvPr/>
          </p:nvPicPr>
          <p:blipFill>
            <a:blip r:embed="rId8"/>
            <a:stretch>
              <a:fillRect/>
            </a:stretch>
          </p:blipFill>
          <p:spPr>
            <a:xfrm>
              <a:off x="1998866" y="1760808"/>
              <a:ext cx="2438525" cy="590580"/>
            </a:xfrm>
            <a:prstGeom prst="rect">
              <a:avLst/>
            </a:prstGeom>
          </p:spPr>
        </p:pic>
      </p:grpSp>
      <p:sp>
        <p:nvSpPr>
          <p:cNvPr id="22" name="Title 1">
            <a:extLst>
              <a:ext uri="{FF2B5EF4-FFF2-40B4-BE49-F238E27FC236}">
                <a16:creationId xmlns:a16="http://schemas.microsoft.com/office/drawing/2014/main" id="{618A3D9F-D9AC-DAF3-B5C0-C917DDB64A1E}"/>
              </a:ext>
            </a:extLst>
          </p:cNvPr>
          <p:cNvSpPr>
            <a:spLocks noGrp="1"/>
          </p:cNvSpPr>
          <p:nvPr>
            <p:ph type="title"/>
          </p:nvPr>
        </p:nvSpPr>
        <p:spPr>
          <a:xfrm>
            <a:off x="361506" y="-167189"/>
            <a:ext cx="9340701" cy="1325563"/>
          </a:xfrm>
        </p:spPr>
        <p:txBody>
          <a:bodyPr>
            <a:normAutofit/>
          </a:bodyPr>
          <a:lstStyle/>
          <a:p>
            <a:r>
              <a:rPr lang="en-GB" sz="3600">
                <a:latin typeface="Century Gothic" panose="020B0502020202020204" pitchFamily="34" charset="0"/>
              </a:rPr>
              <a:t>Nets - Instructions</a:t>
            </a:r>
          </a:p>
        </p:txBody>
      </p:sp>
    </p:spTree>
    <p:extLst>
      <p:ext uri="{BB962C8B-B14F-4D97-AF65-F5344CB8AC3E}">
        <p14:creationId xmlns:p14="http://schemas.microsoft.com/office/powerpoint/2010/main" val="334467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6B8F-8256-DCC9-0FA7-AFD959BEE7E7}"/>
              </a:ext>
            </a:extLst>
          </p:cNvPr>
          <p:cNvSpPr>
            <a:spLocks noGrp="1"/>
          </p:cNvSpPr>
          <p:nvPr>
            <p:ph type="title"/>
          </p:nvPr>
        </p:nvSpPr>
        <p:spPr>
          <a:xfrm>
            <a:off x="329609" y="120577"/>
            <a:ext cx="8989828" cy="1325563"/>
          </a:xfrm>
        </p:spPr>
        <p:txBody>
          <a:bodyPr>
            <a:normAutofit/>
          </a:bodyPr>
          <a:lstStyle/>
          <a:p>
            <a:r>
              <a:rPr lang="en-GB" sz="3600">
                <a:latin typeface="Century Gothic" panose="020B0502020202020204" pitchFamily="34" charset="0"/>
              </a:rPr>
              <a:t>Nets – Design Guide </a:t>
            </a:r>
          </a:p>
        </p:txBody>
      </p:sp>
      <p:pic>
        <p:nvPicPr>
          <p:cNvPr id="9" name="Content Placeholder 8" descr="A diagram of a house&#10;&#10;Description automatically generated">
            <a:extLst>
              <a:ext uri="{FF2B5EF4-FFF2-40B4-BE49-F238E27FC236}">
                <a16:creationId xmlns:a16="http://schemas.microsoft.com/office/drawing/2014/main" id="{184A5A5C-40B4-9A3C-82AC-32794C0F52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0"/>
          <a:stretch/>
        </p:blipFill>
        <p:spPr>
          <a:xfrm>
            <a:off x="814747" y="1246739"/>
            <a:ext cx="7432574" cy="5312997"/>
          </a:xfrm>
        </p:spPr>
      </p:pic>
      <p:sp>
        <p:nvSpPr>
          <p:cNvPr id="10" name="TextBox 9">
            <a:extLst>
              <a:ext uri="{FF2B5EF4-FFF2-40B4-BE49-F238E27FC236}">
                <a16:creationId xmlns:a16="http://schemas.microsoft.com/office/drawing/2014/main" id="{5E2A933A-34A5-1B23-3147-2A3C07EC9D19}"/>
              </a:ext>
            </a:extLst>
          </p:cNvPr>
          <p:cNvSpPr txBox="1"/>
          <p:nvPr/>
        </p:nvSpPr>
        <p:spPr>
          <a:xfrm>
            <a:off x="3034979" y="1873406"/>
            <a:ext cx="5856090" cy="338554"/>
          </a:xfrm>
          <a:prstGeom prst="rect">
            <a:avLst/>
          </a:prstGeom>
          <a:noFill/>
        </p:spPr>
        <p:txBody>
          <a:bodyPr wrap="none" rtlCol="0">
            <a:spAutoFit/>
          </a:bodyPr>
          <a:lstStyle/>
          <a:p>
            <a:r>
              <a:rPr lang="en-GB" sz="1600">
                <a:latin typeface="Century Gothic" panose="020B0502020202020204" pitchFamily="34" charset="0"/>
              </a:rPr>
              <a:t>Arrows indicate what is on the reverse side of the section.</a:t>
            </a:r>
          </a:p>
        </p:txBody>
      </p:sp>
    </p:spTree>
    <p:extLst>
      <p:ext uri="{BB962C8B-B14F-4D97-AF65-F5344CB8AC3E}">
        <p14:creationId xmlns:p14="http://schemas.microsoft.com/office/powerpoint/2010/main" val="221492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7F92-1F70-03CC-6CCB-BD6B373B4468}"/>
              </a:ext>
            </a:extLst>
          </p:cNvPr>
          <p:cNvSpPr>
            <a:spLocks noGrp="1"/>
          </p:cNvSpPr>
          <p:nvPr>
            <p:ph type="title"/>
          </p:nvPr>
        </p:nvSpPr>
        <p:spPr/>
        <p:txBody>
          <a:bodyPr>
            <a:normAutofit/>
          </a:bodyPr>
          <a:lstStyle/>
          <a:p>
            <a:r>
              <a:rPr lang="en-GB" sz="3600">
                <a:latin typeface="Century Gothic" panose="020B0502020202020204" pitchFamily="34" charset="0"/>
              </a:rPr>
              <a:t>Nets - Extension</a:t>
            </a:r>
          </a:p>
        </p:txBody>
      </p:sp>
      <p:sp>
        <p:nvSpPr>
          <p:cNvPr id="3" name="Content Placeholder 2">
            <a:extLst>
              <a:ext uri="{FF2B5EF4-FFF2-40B4-BE49-F238E27FC236}">
                <a16:creationId xmlns:a16="http://schemas.microsoft.com/office/drawing/2014/main" id="{EEE54251-AE3E-ED4B-80BF-875DDBE48414}"/>
              </a:ext>
            </a:extLst>
          </p:cNvPr>
          <p:cNvSpPr>
            <a:spLocks noGrp="1"/>
          </p:cNvSpPr>
          <p:nvPr>
            <p:ph idx="1"/>
          </p:nvPr>
        </p:nvSpPr>
        <p:spPr>
          <a:xfrm>
            <a:off x="616230" y="1578088"/>
            <a:ext cx="7886700" cy="4351338"/>
          </a:xfrm>
        </p:spPr>
        <p:txBody>
          <a:bodyPr>
            <a:normAutofit/>
          </a:bodyPr>
          <a:lstStyle/>
          <a:p>
            <a:pPr marL="0" indent="0">
              <a:buNone/>
            </a:pPr>
            <a:r>
              <a:rPr lang="en-GB" sz="2000">
                <a:latin typeface="Century Gothic" panose="020B0502020202020204" pitchFamily="34" charset="0"/>
              </a:rPr>
              <a:t>You could design your own net to create a different building. </a:t>
            </a:r>
          </a:p>
          <a:p>
            <a:pPr marL="0" indent="0">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It could be a different doll’s house, garden shed, shop or whatever you like!</a:t>
            </a:r>
          </a:p>
          <a:p>
            <a:pPr marL="0" indent="0">
              <a:buNone/>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You will need a ruler, a pencil and some scrap paper to begin your calculations.</a:t>
            </a:r>
          </a:p>
          <a:p>
            <a:pPr marL="0" indent="0">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You could start by measuring the net template as a guide.</a:t>
            </a:r>
          </a:p>
          <a:p>
            <a:pPr marL="0" indent="0">
              <a:buNone/>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2000">
              <a:latin typeface="Century Gothic" panose="020B0502020202020204" pitchFamily="34" charset="0"/>
            </a:endParaRPr>
          </a:p>
        </p:txBody>
      </p:sp>
      <p:grpSp>
        <p:nvGrpSpPr>
          <p:cNvPr id="4" name="Group 3">
            <a:extLst>
              <a:ext uri="{FF2B5EF4-FFF2-40B4-BE49-F238E27FC236}">
                <a16:creationId xmlns:a16="http://schemas.microsoft.com/office/drawing/2014/main" id="{7BE4C3D9-AE5C-7AB8-6A75-77698035A5CD}"/>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20B3D0FE-3EFC-0BC7-CE24-1E077BBD1026}"/>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15D418DC-0D67-3FD7-6631-04BD1B2EEF2B}"/>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46335DB6-E5D8-CEAC-9B43-03F65F11FC48}"/>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CA05E84C-3FFD-342C-7CFC-AD023D543E00}"/>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3D57367D-0D65-EB01-1161-EE569F5A28F9}"/>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732755EB-3300-A464-6AF2-F0A4BF4F061E}"/>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19AC52AD-EDF1-6C74-1796-407983FBB8C1}"/>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3167A081-C8D4-EC49-E8C9-6E2A6D875850}"/>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B28D3B70-FDBD-B488-6159-D59B50B689B4}"/>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E5025EAC-7D50-1910-4456-F3C372F451EF}"/>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2C092706-AB67-E0AE-7FB8-526A60E2CE13}"/>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27F75797-A715-616A-7372-C3453F5D1348}"/>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C7A0E857-7668-A256-BAA9-B784D971FB83}"/>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B5762C1F-3064-4D87-1268-27493B171FA8}"/>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4FCBB6AF-9F08-A840-C918-C45BE8F065EC}"/>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73850144-B122-5B70-D986-027A3EC09D10}"/>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79C28BD-0DEA-7D51-3E54-8A37399DBFE9}"/>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59446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5175C8-9323-212E-269E-FD9A012FA1CA}"/>
              </a:ext>
            </a:extLst>
          </p:cNvPr>
          <p:cNvGrpSpPr/>
          <p:nvPr/>
        </p:nvGrpSpPr>
        <p:grpSpPr>
          <a:xfrm>
            <a:off x="4559580" y="3999734"/>
            <a:ext cx="4492060" cy="3168409"/>
            <a:chOff x="4559580" y="3999734"/>
            <a:chExt cx="4492060" cy="3168409"/>
          </a:xfrm>
        </p:grpSpPr>
        <p:sp>
          <p:nvSpPr>
            <p:cNvPr id="11" name="TextBox 10"/>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73" name="Group 72"/>
            <p:cNvGrpSpPr/>
            <p:nvPr/>
          </p:nvGrpSpPr>
          <p:grpSpPr>
            <a:xfrm>
              <a:off x="4559580" y="3999734"/>
              <a:ext cx="4492060" cy="3168409"/>
              <a:chOff x="181643" y="575007"/>
              <a:chExt cx="9872856" cy="6963675"/>
            </a:xfrm>
          </p:grpSpPr>
          <p:sp>
            <p:nvSpPr>
              <p:cNvPr id="74" name="Hexagon 73"/>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5" name="Hexagon 74"/>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76" name="Hexagon 75"/>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77" name="Hexagon 76"/>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8" name="Hexagon 77"/>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Hexagon 78"/>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Hexagon 79"/>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1" name="Hexagon 80"/>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2" name="Hexagon 81"/>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3" name="Hexagon 82"/>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4" name="Hexagon 83"/>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5" name="Hexagon 84"/>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6" name="Hexagon 85"/>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7" name="Hexagon 86"/>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88" name="Hexagon 87"/>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 name="Title 1">
            <a:extLst>
              <a:ext uri="{FF2B5EF4-FFF2-40B4-BE49-F238E27FC236}">
                <a16:creationId xmlns:a16="http://schemas.microsoft.com/office/drawing/2014/main" id="{87234BA1-5EE1-323C-8003-C04E4ED955F5}"/>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a:latin typeface="Century Gothic" panose="020B0502020202020204" pitchFamily="34" charset="0"/>
              </a:rPr>
              <a:t>National Curriculum Links</a:t>
            </a:r>
          </a:p>
        </p:txBody>
      </p:sp>
      <p:sp>
        <p:nvSpPr>
          <p:cNvPr id="3" name="Content Placeholder 2">
            <a:extLst>
              <a:ext uri="{FF2B5EF4-FFF2-40B4-BE49-F238E27FC236}">
                <a16:creationId xmlns:a16="http://schemas.microsoft.com/office/drawing/2014/main" id="{87326BB7-9769-9A9C-002E-D423247A860E}"/>
              </a:ext>
            </a:extLst>
          </p:cNvPr>
          <p:cNvSpPr txBox="1">
            <a:spLocks/>
          </p:cNvSpPr>
          <p:nvPr/>
        </p:nvSpPr>
        <p:spPr>
          <a:xfrm>
            <a:off x="616090" y="1536735"/>
            <a:ext cx="7886700" cy="43513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50" u="sng">
                <a:solidFill>
                  <a:schemeClr val="tx1"/>
                </a:solidFill>
                <a:latin typeface="Century Gothic"/>
              </a:rPr>
              <a:t>Mathematics</a:t>
            </a:r>
          </a:p>
          <a:p>
            <a:pPr algn="l"/>
            <a:r>
              <a:rPr lang="en-GB" sz="1850" u="sng">
                <a:solidFill>
                  <a:schemeClr val="tx1"/>
                </a:solidFill>
                <a:latin typeface="Century Gothic"/>
              </a:rPr>
              <a:t>Key Stage 1</a:t>
            </a:r>
          </a:p>
          <a:p>
            <a:pPr lvl="1" indent="-57150" algn="l"/>
            <a:r>
              <a:rPr lang="en-GB" sz="1450">
                <a:solidFill>
                  <a:schemeClr val="tx1"/>
                </a:solidFill>
                <a:latin typeface="Century Gothic"/>
              </a:rPr>
              <a:t>Year 1 –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r>
              <a:rPr lang="en-GB" sz="1450">
                <a:solidFill>
                  <a:srgbClr val="0070C0"/>
                </a:solidFill>
                <a:latin typeface="Century Gothic"/>
              </a:rPr>
              <a:t>, </a:t>
            </a:r>
            <a:r>
              <a:rPr lang="en-GB" sz="1450">
                <a:solidFill>
                  <a:srgbClr val="0070C0"/>
                </a:solidFill>
                <a:latin typeface="Century Gothic"/>
                <a:hlinkClick r:id="rId3" action="ppaction://hlinksldjump">
                  <a:extLst>
                    <a:ext uri="{A12FA001-AC4F-418D-AE19-62706E023703}">
                      <ahyp:hlinkClr xmlns:ahyp="http://schemas.microsoft.com/office/drawing/2018/hyperlinkcolor" val="tx"/>
                    </a:ext>
                  </a:extLst>
                </a:hlinkClick>
              </a:rPr>
              <a:t>Pattern</a:t>
            </a:r>
            <a:endParaRPr lang="en-GB" sz="1450">
              <a:solidFill>
                <a:srgbClr val="0070C0"/>
              </a:solidFill>
              <a:latin typeface="Century Gothic"/>
            </a:endParaRPr>
          </a:p>
          <a:p>
            <a:pPr lvl="1" indent="-57150" algn="l"/>
            <a:r>
              <a:rPr lang="en-GB" sz="1450">
                <a:solidFill>
                  <a:schemeClr val="tx1"/>
                </a:solidFill>
                <a:latin typeface="Century Gothic"/>
              </a:rPr>
              <a:t>Year 2 –</a:t>
            </a:r>
            <a:r>
              <a:rPr lang="en-GB" sz="1450">
                <a:solidFill>
                  <a:srgbClr val="0070C0"/>
                </a:solidFill>
                <a:latin typeface="Century Gothic"/>
              </a:rPr>
              <a:t>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r>
              <a:rPr lang="en-GB" sz="1450">
                <a:solidFill>
                  <a:srgbClr val="0070C0"/>
                </a:solidFill>
                <a:latin typeface="Century Gothic"/>
              </a:rPr>
              <a:t>, </a:t>
            </a:r>
            <a:r>
              <a:rPr lang="en-GB" sz="1450">
                <a:solidFill>
                  <a:srgbClr val="0070C0"/>
                </a:solidFill>
                <a:latin typeface="Century Gothic"/>
                <a:hlinkClick r:id="rId4" action="ppaction://hlinksldjump">
                  <a:extLst>
                    <a:ext uri="{A12FA001-AC4F-418D-AE19-62706E023703}">
                      <ahyp:hlinkClr xmlns:ahyp="http://schemas.microsoft.com/office/drawing/2018/hyperlinkcolor" val="tx"/>
                    </a:ext>
                  </a:extLst>
                </a:hlinkClick>
              </a:rPr>
              <a:t>Rotation</a:t>
            </a:r>
            <a:r>
              <a:rPr lang="en-GB" sz="1450">
                <a:solidFill>
                  <a:srgbClr val="0070C0"/>
                </a:solidFill>
                <a:latin typeface="Century Gothic"/>
              </a:rPr>
              <a:t>, </a:t>
            </a:r>
            <a:r>
              <a:rPr lang="en-GB" sz="1450">
                <a:solidFill>
                  <a:srgbClr val="0070C0"/>
                </a:solidFill>
                <a:latin typeface="Century Gothic"/>
                <a:hlinkClick r:id="rId3" action="ppaction://hlinksldjump">
                  <a:extLst>
                    <a:ext uri="{A12FA001-AC4F-418D-AE19-62706E023703}">
                      <ahyp:hlinkClr xmlns:ahyp="http://schemas.microsoft.com/office/drawing/2018/hyperlinkcolor" val="tx"/>
                    </a:ext>
                  </a:extLst>
                </a:hlinkClick>
              </a:rPr>
              <a:t>Pattern</a:t>
            </a:r>
            <a:endParaRPr lang="en-GB" sz="1450">
              <a:solidFill>
                <a:srgbClr val="0070C0"/>
              </a:solidFill>
              <a:latin typeface="Century Gothic"/>
            </a:endParaRPr>
          </a:p>
          <a:p>
            <a:pPr algn="l"/>
            <a:r>
              <a:rPr lang="en-GB" sz="1850" u="sng">
                <a:solidFill>
                  <a:schemeClr val="tx1"/>
                </a:solidFill>
                <a:latin typeface="Century Gothic"/>
              </a:rPr>
              <a:t>Key Stage 2</a:t>
            </a:r>
          </a:p>
          <a:p>
            <a:pPr marL="400050" algn="l"/>
            <a:r>
              <a:rPr lang="en-GB" sz="1450">
                <a:solidFill>
                  <a:schemeClr val="tx1"/>
                </a:solidFill>
                <a:latin typeface="Century Gothic"/>
              </a:rPr>
              <a:t>Year 3 – </a:t>
            </a:r>
            <a:r>
              <a:rPr lang="en-GB" sz="1450">
                <a:solidFill>
                  <a:srgbClr val="0070C0"/>
                </a:solidFill>
                <a:latin typeface="Century Gothic"/>
                <a:hlinkClick r:id="rId5" action="ppaction://hlinksldjump">
                  <a:extLst>
                    <a:ext uri="{A12FA001-AC4F-418D-AE19-62706E023703}">
                      <ahyp:hlinkClr xmlns:ahyp="http://schemas.microsoft.com/office/drawing/2018/hyperlinkcolor" val="tx"/>
                    </a:ext>
                  </a:extLst>
                </a:hlinkClick>
              </a:rPr>
              <a:t>Nets</a:t>
            </a:r>
            <a:r>
              <a:rPr lang="en-GB" sz="1450">
                <a:solidFill>
                  <a:srgbClr val="0070C0"/>
                </a:solidFill>
                <a:latin typeface="Century Gothic"/>
              </a:rPr>
              <a:t>,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r>
              <a:rPr lang="en-GB" sz="1450">
                <a:solidFill>
                  <a:srgbClr val="0070C0"/>
                </a:solidFill>
                <a:latin typeface="Century Gothic"/>
              </a:rPr>
              <a:t>, </a:t>
            </a:r>
            <a:r>
              <a:rPr lang="en-GB" sz="1450">
                <a:solidFill>
                  <a:srgbClr val="0070C0"/>
                </a:solidFill>
                <a:latin typeface="Century Gothic"/>
                <a:hlinkClick r:id="rId4" action="ppaction://hlinksldjump">
                  <a:extLst>
                    <a:ext uri="{A12FA001-AC4F-418D-AE19-62706E023703}">
                      <ahyp:hlinkClr xmlns:ahyp="http://schemas.microsoft.com/office/drawing/2018/hyperlinkcolor" val="tx"/>
                    </a:ext>
                  </a:extLst>
                </a:hlinkClick>
              </a:rPr>
              <a:t>Rotation</a:t>
            </a:r>
            <a:endParaRPr lang="en-GB" sz="1450">
              <a:solidFill>
                <a:srgbClr val="0070C0"/>
              </a:solidFill>
              <a:latin typeface="Century Gothic"/>
            </a:endParaRPr>
          </a:p>
          <a:p>
            <a:pPr indent="400050" algn="l"/>
            <a:r>
              <a:rPr lang="en-GB" sz="1450">
                <a:solidFill>
                  <a:schemeClr val="tx1"/>
                </a:solidFill>
                <a:latin typeface="Century Gothic"/>
              </a:rPr>
              <a:t>Year 4 –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r>
              <a:rPr lang="en-GB" sz="1450">
                <a:solidFill>
                  <a:srgbClr val="0070C0"/>
                </a:solidFill>
                <a:latin typeface="Century Gothic"/>
              </a:rPr>
              <a:t>, </a:t>
            </a:r>
            <a:r>
              <a:rPr lang="en-GB" sz="1450">
                <a:solidFill>
                  <a:srgbClr val="0070C0"/>
                </a:solidFill>
                <a:latin typeface="Century Gothic"/>
                <a:hlinkClick r:id="rId6" action="ppaction://hlinksldjump">
                  <a:extLst>
                    <a:ext uri="{A12FA001-AC4F-418D-AE19-62706E023703}">
                      <ahyp:hlinkClr xmlns:ahyp="http://schemas.microsoft.com/office/drawing/2018/hyperlinkcolor" val="tx"/>
                    </a:ext>
                  </a:extLst>
                </a:hlinkClick>
              </a:rPr>
              <a:t>Symmetry</a:t>
            </a:r>
            <a:endParaRPr lang="en-GB" sz="1450">
              <a:solidFill>
                <a:srgbClr val="0070C0"/>
              </a:solidFill>
              <a:latin typeface="Century Gothic"/>
            </a:endParaRPr>
          </a:p>
          <a:p>
            <a:pPr indent="400050" algn="l"/>
            <a:r>
              <a:rPr lang="en-GB" sz="1450">
                <a:solidFill>
                  <a:schemeClr val="tx1"/>
                </a:solidFill>
                <a:latin typeface="Century Gothic"/>
              </a:rPr>
              <a:t>Year 5 – </a:t>
            </a:r>
            <a:r>
              <a:rPr lang="en-GB" sz="1450">
                <a:solidFill>
                  <a:srgbClr val="0070C0"/>
                </a:solidFill>
                <a:latin typeface="Century Gothic"/>
                <a:hlinkClick r:id="rId5" action="ppaction://hlinksldjump">
                  <a:extLst>
                    <a:ext uri="{A12FA001-AC4F-418D-AE19-62706E023703}">
                      <ahyp:hlinkClr xmlns:ahyp="http://schemas.microsoft.com/office/drawing/2018/hyperlinkcolor" val="tx"/>
                    </a:ext>
                  </a:extLst>
                </a:hlinkClick>
              </a:rPr>
              <a:t>Nets</a:t>
            </a:r>
            <a:r>
              <a:rPr lang="en-GB" sz="1450">
                <a:solidFill>
                  <a:srgbClr val="0070C0"/>
                </a:solidFill>
                <a:latin typeface="Century Gothic"/>
              </a:rPr>
              <a:t>,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r>
              <a:rPr lang="en-GB" sz="1450">
                <a:solidFill>
                  <a:srgbClr val="0070C0"/>
                </a:solidFill>
                <a:latin typeface="Century Gothic"/>
              </a:rPr>
              <a:t>, </a:t>
            </a:r>
            <a:r>
              <a:rPr lang="en-GB" sz="1450">
                <a:solidFill>
                  <a:srgbClr val="0070C0"/>
                </a:solidFill>
                <a:latin typeface="Century Gothic"/>
                <a:hlinkClick r:id="rId6" action="ppaction://hlinksldjump">
                  <a:extLst>
                    <a:ext uri="{A12FA001-AC4F-418D-AE19-62706E023703}">
                      <ahyp:hlinkClr xmlns:ahyp="http://schemas.microsoft.com/office/drawing/2018/hyperlinkcolor" val="tx"/>
                    </a:ext>
                  </a:extLst>
                </a:hlinkClick>
              </a:rPr>
              <a:t>Symmetry</a:t>
            </a:r>
            <a:endParaRPr lang="en-GB" sz="1450">
              <a:solidFill>
                <a:srgbClr val="0070C0"/>
              </a:solidFill>
              <a:latin typeface="Century Gothic"/>
            </a:endParaRPr>
          </a:p>
          <a:p>
            <a:pPr indent="400050" algn="l"/>
            <a:r>
              <a:rPr lang="en-GB" sz="1450">
                <a:solidFill>
                  <a:schemeClr val="tx1"/>
                </a:solidFill>
                <a:latin typeface="Century Gothic"/>
              </a:rPr>
              <a:t>Year 6 – </a:t>
            </a:r>
            <a:r>
              <a:rPr lang="en-GB" sz="1450">
                <a:solidFill>
                  <a:srgbClr val="0070C0"/>
                </a:solidFill>
                <a:latin typeface="Century Gothic"/>
                <a:hlinkClick r:id="rId5" action="ppaction://hlinksldjump">
                  <a:extLst>
                    <a:ext uri="{A12FA001-AC4F-418D-AE19-62706E023703}">
                      <ahyp:hlinkClr xmlns:ahyp="http://schemas.microsoft.com/office/drawing/2018/hyperlinkcolor" val="tx"/>
                    </a:ext>
                  </a:extLst>
                </a:hlinkClick>
              </a:rPr>
              <a:t>Nets</a:t>
            </a:r>
            <a:r>
              <a:rPr lang="en-GB" sz="1450">
                <a:solidFill>
                  <a:srgbClr val="0070C0"/>
                </a:solidFill>
                <a:latin typeface="Century Gothic"/>
              </a:rPr>
              <a:t>, </a:t>
            </a:r>
            <a:r>
              <a:rPr lang="en-GB" sz="1450">
                <a:solidFill>
                  <a:srgbClr val="0070C0"/>
                </a:solidFill>
                <a:latin typeface="Century Gothic"/>
                <a:hlinkClick r:id="rId2" action="ppaction://hlinksldjump">
                  <a:extLst>
                    <a:ext uri="{A12FA001-AC4F-418D-AE19-62706E023703}">
                      <ahyp:hlinkClr xmlns:ahyp="http://schemas.microsoft.com/office/drawing/2018/hyperlinkcolor" val="tx"/>
                    </a:ext>
                  </a:extLst>
                </a:hlinkClick>
              </a:rPr>
              <a:t>Shapes</a:t>
            </a:r>
            <a:endParaRPr lang="en-GB" sz="1450">
              <a:solidFill>
                <a:srgbClr val="0070C0"/>
              </a:solidFill>
              <a:latin typeface="Century Gothic"/>
            </a:endParaRPr>
          </a:p>
          <a:p>
            <a:pPr algn="l"/>
            <a:r>
              <a:rPr lang="en-GB" sz="1850" b="1">
                <a:solidFill>
                  <a:schemeClr val="tx1"/>
                </a:solidFill>
                <a:latin typeface="Century Gothic"/>
              </a:rPr>
              <a:t>Follow the blue links to view the NC statements and related content.</a:t>
            </a:r>
          </a:p>
          <a:p>
            <a:pPr algn="l"/>
            <a:endParaRPr lang="en-GB" sz="1850">
              <a:solidFill>
                <a:schemeClr val="tx1"/>
              </a:solidFill>
              <a:latin typeface="Century Gothic"/>
              <a:ea typeface="Calibri"/>
              <a:cs typeface="Calibri"/>
            </a:endParaRPr>
          </a:p>
          <a:p>
            <a:pPr algn="l"/>
            <a:r>
              <a:rPr lang="en-GB" sz="1850" u="sng">
                <a:solidFill>
                  <a:schemeClr val="tx1"/>
                </a:solidFill>
                <a:latin typeface="Century Gothic"/>
                <a:ea typeface="Calibri"/>
                <a:cs typeface="Calibri"/>
              </a:rPr>
              <a:t>Art &amp; Design</a:t>
            </a:r>
          </a:p>
          <a:p>
            <a:pPr algn="l"/>
            <a:r>
              <a:rPr lang="en-GB" sz="1850">
                <a:solidFill>
                  <a:schemeClr val="tx1"/>
                </a:solidFill>
                <a:latin typeface="Century Gothic"/>
                <a:ea typeface="Calibri"/>
                <a:cs typeface="Calibri"/>
              </a:rPr>
              <a:t>Key Stage 1 - </a:t>
            </a:r>
            <a:r>
              <a:rPr lang="en-GB" sz="1450">
                <a:solidFill>
                  <a:schemeClr val="tx1"/>
                </a:solidFill>
                <a:latin typeface="Century Gothic"/>
                <a:ea typeface="Calibri"/>
                <a:cs typeface="Calibri"/>
              </a:rPr>
              <a:t>"</a:t>
            </a:r>
            <a:r>
              <a:rPr lang="en-GB" sz="1450">
                <a:solidFill>
                  <a:schemeClr val="tx1"/>
                </a:solidFill>
                <a:latin typeface="Century Gothic"/>
                <a:ea typeface="+mn-lt"/>
                <a:cs typeface="+mn-lt"/>
              </a:rPr>
              <a:t>to develop a wide range of art and design techniques in using colour, pattern, texture, line, shape, form and space; about the work of a range of artists, craft makers and designers"</a:t>
            </a:r>
            <a:endParaRPr lang="en-GB" sz="1450">
              <a:solidFill>
                <a:schemeClr val="tx1"/>
              </a:solidFill>
              <a:latin typeface="Century Gothic"/>
              <a:ea typeface="Calibri"/>
              <a:cs typeface="Calibri"/>
            </a:endParaRPr>
          </a:p>
          <a:p>
            <a:pPr algn="l"/>
            <a:r>
              <a:rPr lang="en-GB" sz="1850">
                <a:solidFill>
                  <a:schemeClr val="tx1"/>
                </a:solidFill>
                <a:latin typeface="Century Gothic"/>
                <a:ea typeface="Calibri"/>
                <a:cs typeface="Calibri"/>
              </a:rPr>
              <a:t>Key Stage 2 - </a:t>
            </a:r>
            <a:r>
              <a:rPr lang="en-GB" sz="1450">
                <a:solidFill>
                  <a:schemeClr val="tx1"/>
                </a:solidFill>
                <a:latin typeface="Century Gothic"/>
                <a:ea typeface="Calibri"/>
                <a:cs typeface="Calibri"/>
              </a:rPr>
              <a:t>"</a:t>
            </a:r>
            <a:r>
              <a:rPr lang="en-GB" sz="1450">
                <a:solidFill>
                  <a:schemeClr val="tx1"/>
                </a:solidFill>
                <a:latin typeface="Century Gothic"/>
                <a:ea typeface="+mn-lt"/>
                <a:cs typeface="+mn-lt"/>
              </a:rPr>
              <a:t>about great artists, architects and designers in history"</a:t>
            </a:r>
          </a:p>
        </p:txBody>
      </p:sp>
    </p:spTree>
    <p:extLst>
      <p:ext uri="{BB962C8B-B14F-4D97-AF65-F5344CB8AC3E}">
        <p14:creationId xmlns:p14="http://schemas.microsoft.com/office/powerpoint/2010/main" val="100949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0FB0-FF25-1861-53BF-0E89785EB575}"/>
              </a:ext>
            </a:extLst>
          </p:cNvPr>
          <p:cNvSpPr>
            <a:spLocks noGrp="1"/>
          </p:cNvSpPr>
          <p:nvPr>
            <p:ph type="title"/>
          </p:nvPr>
        </p:nvSpPr>
        <p:spPr>
          <a:xfrm>
            <a:off x="223283" y="74430"/>
            <a:ext cx="8697433" cy="861236"/>
          </a:xfrm>
        </p:spPr>
        <p:txBody>
          <a:bodyPr/>
          <a:lstStyle/>
          <a:p>
            <a:r>
              <a:rPr lang="en-GB">
                <a:latin typeface="Century Gothic" panose="020B0502020202020204" pitchFamily="34" charset="0"/>
              </a:rPr>
              <a:t>Shapes</a:t>
            </a:r>
          </a:p>
        </p:txBody>
      </p:sp>
      <p:sp>
        <p:nvSpPr>
          <p:cNvPr id="3" name="Content Placeholder 2">
            <a:extLst>
              <a:ext uri="{FF2B5EF4-FFF2-40B4-BE49-F238E27FC236}">
                <a16:creationId xmlns:a16="http://schemas.microsoft.com/office/drawing/2014/main" id="{31DEC555-AEB2-10EB-B9AB-A740A3EA7E5D}"/>
              </a:ext>
            </a:extLst>
          </p:cNvPr>
          <p:cNvSpPr>
            <a:spLocks noGrp="1"/>
          </p:cNvSpPr>
          <p:nvPr>
            <p:ph idx="1"/>
          </p:nvPr>
        </p:nvSpPr>
        <p:spPr>
          <a:xfrm>
            <a:off x="265814" y="837457"/>
            <a:ext cx="8697433" cy="4351338"/>
          </a:xfrm>
        </p:spPr>
        <p:txBody>
          <a:bodyPr vert="horz" lIns="91440" tIns="45720" rIns="91440" bIns="45720" rtlCol="0" anchor="t">
            <a:noAutofit/>
          </a:bodyPr>
          <a:lstStyle/>
          <a:p>
            <a:pPr marL="0" indent="0">
              <a:lnSpc>
                <a:spcPct val="107000"/>
              </a:lnSpc>
              <a:spcAft>
                <a:spcPts val="375"/>
              </a:spcAft>
              <a:buNone/>
            </a:pPr>
            <a:r>
              <a:rPr lang="en-GB" sz="1200" b="1">
                <a:latin typeface="Century Gothic"/>
              </a:rPr>
              <a:t>Key Stage 1</a:t>
            </a:r>
            <a:endParaRPr lang="en-GB" sz="1200" b="1" kern="100">
              <a:latin typeface="Century Gothic"/>
              <a:ea typeface="Calibri" panose="020F0502020204030204" pitchFamily="34" charset="0"/>
              <a:cs typeface="Times New Roman"/>
            </a:endParaRPr>
          </a:p>
          <a:p>
            <a:pPr marL="0" indent="0">
              <a:lnSpc>
                <a:spcPct val="107000"/>
              </a:lnSpc>
              <a:spcAft>
                <a:spcPts val="375"/>
              </a:spcAft>
              <a:buNone/>
            </a:pPr>
            <a:r>
              <a:rPr lang="en-GB" sz="1200">
                <a:latin typeface="Century Gothic"/>
              </a:rPr>
              <a:t>Year 1: </a:t>
            </a:r>
            <a:r>
              <a:rPr lang="en-GB" sz="1200" kern="0">
                <a:solidFill>
                  <a:srgbClr val="0B0C0C"/>
                </a:solidFill>
                <a:latin typeface="Century Gothic"/>
                <a:ea typeface="Times New Roman" panose="02020603050405020304" pitchFamily="18" charset="0"/>
                <a:cs typeface="Times New Roman"/>
              </a:rPr>
              <a:t>recognise and name common 2-D and 3-D shapes, including:</a:t>
            </a:r>
            <a:r>
              <a:rPr lang="en-GB" sz="1200" kern="100">
                <a:latin typeface="Century Gothic"/>
                <a:ea typeface="Times New Roman" panose="02020603050405020304" pitchFamily="18" charset="0"/>
                <a:cs typeface="Times New Roman"/>
              </a:rPr>
              <a:t> </a:t>
            </a:r>
            <a:r>
              <a:rPr lang="en-GB" sz="1200" kern="0">
                <a:solidFill>
                  <a:srgbClr val="0B0C0C"/>
                </a:solidFill>
                <a:latin typeface="Century Gothic"/>
                <a:ea typeface="Times New Roman" panose="02020603050405020304" pitchFamily="18" charset="0"/>
                <a:cs typeface="Times New Roman"/>
              </a:rPr>
              <a:t>2-D shapes [for example, rectangles (including squares), circles and triangles],</a:t>
            </a:r>
            <a:r>
              <a:rPr lang="en-GB" sz="1200" kern="100">
                <a:latin typeface="Century Gothic"/>
                <a:ea typeface="Times New Roman" panose="02020603050405020304" pitchFamily="18" charset="0"/>
                <a:cs typeface="Times New Roman"/>
              </a:rPr>
              <a:t> </a:t>
            </a:r>
            <a:r>
              <a:rPr lang="en-GB" sz="1200" kern="0">
                <a:solidFill>
                  <a:srgbClr val="0B0C0C"/>
                </a:solidFill>
                <a:latin typeface="Century Gothic"/>
                <a:ea typeface="Times New Roman" panose="02020603050405020304" pitchFamily="18" charset="0"/>
                <a:cs typeface="Times New Roman"/>
              </a:rPr>
              <a:t>3-D shapes [for example, cuboids (including cubes), pyramids and spheres]</a:t>
            </a:r>
            <a:endParaRPr lang="en-GB" sz="1200" kern="100">
              <a:latin typeface="Century Gothic"/>
              <a:ea typeface="Calibri" panose="020F0502020204030204" pitchFamily="34" charset="0"/>
              <a:cs typeface="Times New Roman"/>
            </a:endParaRPr>
          </a:p>
          <a:p>
            <a:pPr marL="0" indent="0">
              <a:lnSpc>
                <a:spcPct val="107000"/>
              </a:lnSpc>
              <a:spcAft>
                <a:spcPts val="375"/>
              </a:spcAft>
              <a:buNone/>
            </a:pPr>
            <a:r>
              <a:rPr lang="en-GB" sz="1200">
                <a:latin typeface="Century Gothic" panose="020B0502020202020204" pitchFamily="34" charset="0"/>
              </a:rPr>
              <a:t>Year 2: </a:t>
            </a: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identify and describe the properties of 2-D shapes, including the number of sides, and line symmetry in a vertical line; identify and describe the properties of 3-D shapes, including the number of edges, vertices and faces; identify 2-D shapes on the surface of 3-D shapes, [for example, a circle on a cylinder and a triangle on a pyramid]; compare and sort common 2-D and 3-D shapes and everyday objects</a:t>
            </a:r>
          </a:p>
          <a:p>
            <a:pPr marL="0" indent="0">
              <a:lnSpc>
                <a:spcPct val="107000"/>
              </a:lnSpc>
              <a:spcAft>
                <a:spcPts val="375"/>
              </a:spcAft>
              <a:buNone/>
            </a:pPr>
            <a:r>
              <a:rPr lang="en-GB" sz="1200" kern="0">
                <a:solidFill>
                  <a:srgbClr val="0B0C0C"/>
                </a:solidFill>
                <a:latin typeface="Century Gothic"/>
                <a:ea typeface="Calibri"/>
                <a:cs typeface="Times New Roman"/>
              </a:rPr>
              <a:t>Year 2 Non-statutory Guidance: </a:t>
            </a:r>
            <a:r>
              <a:rPr lang="en-GB" sz="1200" kern="100">
                <a:latin typeface="Century Gothic"/>
                <a:ea typeface="Calibri"/>
                <a:cs typeface="Times New Roman"/>
              </a:rPr>
              <a:t>Pupils identify, compare and sort shapes on the basis of their properties and use vocabulary precisely, such as sides, edges, vertices and faces;  Pupils read and write names for shapes that are appropriate for their word reading and spelling. Pupils draw lines and shapes using a straight edge.</a:t>
            </a:r>
          </a:p>
          <a:p>
            <a:pPr marL="0" indent="0">
              <a:lnSpc>
                <a:spcPct val="107000"/>
              </a:lnSpc>
              <a:spcAft>
                <a:spcPts val="375"/>
              </a:spcAft>
              <a:buNone/>
            </a:pPr>
            <a:r>
              <a:rPr lang="en-GB" sz="1200" b="1" kern="100">
                <a:latin typeface="Century Gothic"/>
                <a:ea typeface="Calibri"/>
                <a:cs typeface="Times New Roman"/>
              </a:rPr>
              <a:t>Lower Key Stage 2</a:t>
            </a:r>
          </a:p>
          <a:p>
            <a:pPr marL="0" indent="0">
              <a:lnSpc>
                <a:spcPct val="107000"/>
              </a:lnSpc>
              <a:spcAft>
                <a:spcPts val="375"/>
              </a:spcAft>
              <a:buNone/>
            </a:pPr>
            <a:r>
              <a:rPr lang="en-GB" sz="1200" kern="100">
                <a:latin typeface="Century Gothic" panose="020B0502020202020204" pitchFamily="34" charset="0"/>
                <a:ea typeface="Calibri" panose="020F0502020204030204" pitchFamily="34" charset="0"/>
                <a:cs typeface="Times New Roman" panose="02020603050405020304" pitchFamily="18" charset="0"/>
              </a:rPr>
              <a:t>Year 3: </a:t>
            </a: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recognise angles as a property of shape or a description of a turn</a:t>
            </a:r>
            <a:r>
              <a:rPr lang="en-GB" sz="1200" kern="100">
                <a:latin typeface="Century Gothic" panose="020B0502020202020204" pitchFamily="34" charset="0"/>
                <a:ea typeface="Times New Roman" panose="02020603050405020304" pitchFamily="18" charset="0"/>
                <a:cs typeface="Times New Roman" panose="02020603050405020304" pitchFamily="18" charset="0"/>
              </a:rPr>
              <a:t>; </a:t>
            </a: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identify right angles; identify horizontal and vertical lines and pairs of perpendicular and parallel lines; identify whether angles are greater than or less than a right angle</a:t>
            </a:r>
          </a:p>
          <a:p>
            <a:pPr marL="0" indent="0">
              <a:lnSpc>
                <a:spcPct val="107000"/>
              </a:lnSpc>
              <a:spcAft>
                <a:spcPts val="375"/>
              </a:spcAft>
              <a:buNone/>
            </a:pP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Year 4: </a:t>
            </a:r>
            <a:r>
              <a:rPr lang="en-GB" sz="1200">
                <a:latin typeface="Century Gothic" panose="020B0502020202020204" pitchFamily="34" charset="0"/>
              </a:rPr>
              <a:t>compare and classify geometric shapes, including quadrilaterals and triangles, based on their properties and sizes</a:t>
            </a:r>
          </a:p>
          <a:p>
            <a:pPr marL="0" indent="0">
              <a:lnSpc>
                <a:spcPct val="107000"/>
              </a:lnSpc>
              <a:spcAft>
                <a:spcPts val="375"/>
              </a:spcAft>
              <a:buNone/>
            </a:pP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Year 4 Non-statutory Guidance: </a:t>
            </a:r>
            <a:r>
              <a:rPr lang="en-GB" sz="1200">
                <a:latin typeface="Century Gothic" panose="020B0502020202020204" pitchFamily="34" charset="0"/>
              </a:rPr>
              <a:t>Pupils continue to classify shapes using geometrical properties, extending to classifying different triangles (for example, isosceles, equilateral, scalene) and quadrilaterals (for example, parallelogram, rhombus, trapezium).</a:t>
            </a:r>
            <a:endPar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lnSpc>
                <a:spcPct val="107000"/>
              </a:lnSpc>
              <a:spcAft>
                <a:spcPts val="375"/>
              </a:spcAft>
              <a:buNone/>
            </a:pPr>
            <a:r>
              <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Year 5: </a:t>
            </a:r>
            <a:r>
              <a:rPr lang="en-GB" sz="1200">
                <a:latin typeface="Century Gothic" panose="020B0502020202020204" pitchFamily="34" charset="0"/>
              </a:rPr>
              <a:t>identify 3-D shapes, including cubes and other cuboids, from 2-D representations</a:t>
            </a:r>
            <a:r>
              <a:rPr lang="en-GB" sz="1200" kern="0">
                <a:solidFill>
                  <a:srgbClr val="0B0C0C"/>
                </a:solidFill>
                <a:latin typeface="Century Gothic" panose="020B0502020202020204" pitchFamily="34" charset="0"/>
                <a:cs typeface="Times New Roman" panose="02020603050405020304" pitchFamily="18" charset="0"/>
              </a:rPr>
              <a:t>; </a:t>
            </a:r>
            <a:r>
              <a:rPr lang="en-GB" sz="1200">
                <a:latin typeface="Century Gothic" panose="020B0502020202020204" pitchFamily="34" charset="0"/>
              </a:rPr>
              <a:t>distinguish between regular and irregular polygons based on reasoning about equal sides and angles</a:t>
            </a:r>
            <a:endParaRPr lang="en-GB" sz="12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endParaRPr>
          </a:p>
          <a:p>
            <a:pPr marL="0" indent="0">
              <a:lnSpc>
                <a:spcPct val="107000"/>
              </a:lnSpc>
              <a:spcAft>
                <a:spcPts val="375"/>
              </a:spcAft>
              <a:buNone/>
            </a:pPr>
            <a:r>
              <a:rPr lang="en-GB" sz="1200" kern="0">
                <a:solidFill>
                  <a:srgbClr val="0B0C0C"/>
                </a:solidFill>
                <a:latin typeface="Century Gothic" panose="020B0502020202020204" pitchFamily="34" charset="0"/>
                <a:ea typeface="Calibri" panose="020F0502020204030204" pitchFamily="34" charset="0"/>
                <a:cs typeface="Times New Roman" panose="02020603050405020304" pitchFamily="18" charset="0"/>
              </a:rPr>
              <a:t>Year 6: </a:t>
            </a:r>
            <a:r>
              <a:rPr lang="en-GB" sz="1200" kern="0">
                <a:solidFill>
                  <a:srgbClr val="0B0C0C"/>
                </a:solidFill>
                <a:latin typeface="Century Gothic" panose="020B0502020202020204" pitchFamily="34" charset="0"/>
                <a:ea typeface="Times New Roman" panose="02020603050405020304" pitchFamily="18" charset="0"/>
                <a:cs typeface="Calibri" panose="020F0502020204030204" pitchFamily="34" charset="0"/>
              </a:rPr>
              <a:t>compare and classify geometric shapes based on their properties; illustrate and name parts of circles, including radius, diameter and circumference and know that the diameter is twice the radius</a:t>
            </a:r>
            <a:endParaRPr lang="en-GB" sz="1200" kern="100">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375"/>
              </a:spcAft>
              <a:buNone/>
            </a:pPr>
            <a:endParaRPr lang="en-GB" sz="1200" kern="100">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375"/>
              </a:spcAft>
              <a:buNone/>
            </a:pPr>
            <a:endParaRPr lang="en-GB" sz="1200" kern="100">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375"/>
              </a:spcAft>
              <a:buNone/>
            </a:pPr>
            <a:endParaRPr lang="en-GB" sz="12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1200">
              <a:latin typeface="Century Gothic" panose="020B0502020202020204" pitchFamily="34" charset="0"/>
            </a:endParaRPr>
          </a:p>
        </p:txBody>
      </p:sp>
      <p:grpSp>
        <p:nvGrpSpPr>
          <p:cNvPr id="24" name="Group 23">
            <a:extLst>
              <a:ext uri="{FF2B5EF4-FFF2-40B4-BE49-F238E27FC236}">
                <a16:creationId xmlns:a16="http://schemas.microsoft.com/office/drawing/2014/main" id="{3FA8C83F-1B5F-BE3B-AB0E-87BD31C9486C}"/>
              </a:ext>
            </a:extLst>
          </p:cNvPr>
          <p:cNvGrpSpPr/>
          <p:nvPr/>
        </p:nvGrpSpPr>
        <p:grpSpPr>
          <a:xfrm>
            <a:off x="4559580" y="3999734"/>
            <a:ext cx="4492060" cy="3168409"/>
            <a:chOff x="4559580" y="3999734"/>
            <a:chExt cx="4492060" cy="3168409"/>
          </a:xfrm>
        </p:grpSpPr>
        <p:sp>
          <p:nvSpPr>
            <p:cNvPr id="25" name="TextBox 24">
              <a:extLst>
                <a:ext uri="{FF2B5EF4-FFF2-40B4-BE49-F238E27FC236}">
                  <a16:creationId xmlns:a16="http://schemas.microsoft.com/office/drawing/2014/main" id="{422D8461-0D07-57DD-86C9-F25FC3517C97}"/>
                </a:ext>
              </a:extLst>
            </p:cNvPr>
            <p:cNvSpPr txBox="1"/>
            <p:nvPr/>
          </p:nvSpPr>
          <p:spPr>
            <a:xfrm>
              <a:off x="5304868" y="6477321"/>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26" name="Group 25">
              <a:extLst>
                <a:ext uri="{FF2B5EF4-FFF2-40B4-BE49-F238E27FC236}">
                  <a16:creationId xmlns:a16="http://schemas.microsoft.com/office/drawing/2014/main" id="{B7003499-ACC9-961D-4D34-AA219FCCC680}"/>
                </a:ext>
              </a:extLst>
            </p:cNvPr>
            <p:cNvGrpSpPr/>
            <p:nvPr/>
          </p:nvGrpSpPr>
          <p:grpSpPr>
            <a:xfrm>
              <a:off x="4559580" y="3999734"/>
              <a:ext cx="4492060" cy="3168409"/>
              <a:chOff x="181643" y="575007"/>
              <a:chExt cx="9872856" cy="6963675"/>
            </a:xfrm>
          </p:grpSpPr>
          <p:sp>
            <p:nvSpPr>
              <p:cNvPr id="27" name="Hexagon 26">
                <a:extLst>
                  <a:ext uri="{FF2B5EF4-FFF2-40B4-BE49-F238E27FC236}">
                    <a16:creationId xmlns:a16="http://schemas.microsoft.com/office/drawing/2014/main" id="{23B8C173-2607-540E-855E-DCC21CBA69AF}"/>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Hexagon 27">
                <a:extLst>
                  <a:ext uri="{FF2B5EF4-FFF2-40B4-BE49-F238E27FC236}">
                    <a16:creationId xmlns:a16="http://schemas.microsoft.com/office/drawing/2014/main" id="{7799268B-49A5-3DC1-C565-6183847D6DC1}"/>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9" name="Hexagon 28">
                <a:extLst>
                  <a:ext uri="{FF2B5EF4-FFF2-40B4-BE49-F238E27FC236}">
                    <a16:creationId xmlns:a16="http://schemas.microsoft.com/office/drawing/2014/main" id="{9DB6C565-407F-771C-3874-18947A4AF08D}"/>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0" name="Hexagon 29">
                <a:extLst>
                  <a:ext uri="{FF2B5EF4-FFF2-40B4-BE49-F238E27FC236}">
                    <a16:creationId xmlns:a16="http://schemas.microsoft.com/office/drawing/2014/main" id="{B0B34E2D-D23B-82EC-E0C2-F39B0B13BE36}"/>
                  </a:ext>
                </a:extLst>
              </p:cNvPr>
              <p:cNvSpPr/>
              <p:nvPr/>
            </p:nvSpPr>
            <p:spPr>
              <a:xfrm>
                <a:off x="8333150" y="5225603"/>
                <a:ext cx="1711157" cy="147513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Hexagon 30">
                <a:extLst>
                  <a:ext uri="{FF2B5EF4-FFF2-40B4-BE49-F238E27FC236}">
                    <a16:creationId xmlns:a16="http://schemas.microsoft.com/office/drawing/2014/main" id="{10AAC358-BA42-D456-2FBD-D5F35AFD3F0F}"/>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Hexagon 31">
                <a:extLst>
                  <a:ext uri="{FF2B5EF4-FFF2-40B4-BE49-F238E27FC236}">
                    <a16:creationId xmlns:a16="http://schemas.microsoft.com/office/drawing/2014/main" id="{35539DAC-6C29-D887-35BB-EF195A46565D}"/>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Hexagon 32">
                <a:extLst>
                  <a:ext uri="{FF2B5EF4-FFF2-40B4-BE49-F238E27FC236}">
                    <a16:creationId xmlns:a16="http://schemas.microsoft.com/office/drawing/2014/main" id="{D74B072E-3243-9FD6-C46B-BA3BF064E238}"/>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4" name="Hexagon 33">
                <a:extLst>
                  <a:ext uri="{FF2B5EF4-FFF2-40B4-BE49-F238E27FC236}">
                    <a16:creationId xmlns:a16="http://schemas.microsoft.com/office/drawing/2014/main" id="{AFF65846-B825-512D-278E-FBA7CAAFECB1}"/>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5" name="Hexagon 34">
                <a:extLst>
                  <a:ext uri="{FF2B5EF4-FFF2-40B4-BE49-F238E27FC236}">
                    <a16:creationId xmlns:a16="http://schemas.microsoft.com/office/drawing/2014/main" id="{7879568E-5F4C-35C9-BAE8-F61F73535A48}"/>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6" name="Hexagon 35">
                <a:extLst>
                  <a:ext uri="{FF2B5EF4-FFF2-40B4-BE49-F238E27FC236}">
                    <a16:creationId xmlns:a16="http://schemas.microsoft.com/office/drawing/2014/main" id="{7B5E93B2-1500-D69A-BF07-BF8A3C62D304}"/>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7" name="Hexagon 36">
                <a:extLst>
                  <a:ext uri="{FF2B5EF4-FFF2-40B4-BE49-F238E27FC236}">
                    <a16:creationId xmlns:a16="http://schemas.microsoft.com/office/drawing/2014/main" id="{5DF97067-8143-1D1E-B22A-82378A76348A}"/>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8" name="Hexagon 37">
                <a:extLst>
                  <a:ext uri="{FF2B5EF4-FFF2-40B4-BE49-F238E27FC236}">
                    <a16:creationId xmlns:a16="http://schemas.microsoft.com/office/drawing/2014/main" id="{F345C2EC-D9F7-136C-546D-98AEC3578FDA}"/>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9" name="Hexagon 38">
                <a:extLst>
                  <a:ext uri="{FF2B5EF4-FFF2-40B4-BE49-F238E27FC236}">
                    <a16:creationId xmlns:a16="http://schemas.microsoft.com/office/drawing/2014/main" id="{84C16810-B867-A57D-A86B-6B68A2DCFA7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40" name="Hexagon 39">
                <a:extLst>
                  <a:ext uri="{FF2B5EF4-FFF2-40B4-BE49-F238E27FC236}">
                    <a16:creationId xmlns:a16="http://schemas.microsoft.com/office/drawing/2014/main" id="{7ED2A94F-3106-DFFF-5B40-B279DDA22618}"/>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41" name="Hexagon 40">
                <a:extLst>
                  <a:ext uri="{FF2B5EF4-FFF2-40B4-BE49-F238E27FC236}">
                    <a16:creationId xmlns:a16="http://schemas.microsoft.com/office/drawing/2014/main" id="{4A89B363-BC3C-1A65-E4BB-2E07C315F57D}"/>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1926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1F96-57C0-DA90-E192-733AA2637892}"/>
              </a:ext>
            </a:extLst>
          </p:cNvPr>
          <p:cNvSpPr>
            <a:spLocks noGrp="1"/>
          </p:cNvSpPr>
          <p:nvPr>
            <p:ph type="title"/>
          </p:nvPr>
        </p:nvSpPr>
        <p:spPr>
          <a:xfrm>
            <a:off x="288408" y="-76631"/>
            <a:ext cx="7886700" cy="1325563"/>
          </a:xfrm>
        </p:spPr>
        <p:txBody>
          <a:bodyPr/>
          <a:lstStyle/>
          <a:p>
            <a:r>
              <a:rPr lang="en-GB">
                <a:latin typeface="Century Gothic" panose="020B0502020202020204" pitchFamily="34" charset="0"/>
              </a:rPr>
              <a:t>Shapes</a:t>
            </a:r>
          </a:p>
        </p:txBody>
      </p:sp>
      <p:sp>
        <p:nvSpPr>
          <p:cNvPr id="3" name="Content Placeholder 2">
            <a:extLst>
              <a:ext uri="{FF2B5EF4-FFF2-40B4-BE49-F238E27FC236}">
                <a16:creationId xmlns:a16="http://schemas.microsoft.com/office/drawing/2014/main" id="{57A3F4A7-B76F-5147-E6A6-B2B5DACA7917}"/>
              </a:ext>
            </a:extLst>
          </p:cNvPr>
          <p:cNvSpPr>
            <a:spLocks noGrp="1"/>
          </p:cNvSpPr>
          <p:nvPr>
            <p:ph idx="1"/>
          </p:nvPr>
        </p:nvSpPr>
        <p:spPr>
          <a:xfrm>
            <a:off x="288409" y="1048654"/>
            <a:ext cx="4279788" cy="596048"/>
          </a:xfrm>
        </p:spPr>
        <p:txBody>
          <a:bodyPr>
            <a:noAutofit/>
          </a:bodyPr>
          <a:lstStyle/>
          <a:p>
            <a:pPr marL="0" indent="0" fontAlgn="base">
              <a:buNone/>
            </a:pPr>
            <a:r>
              <a:rPr lang="en-GB" sz="2000">
                <a:solidFill>
                  <a:srgbClr val="000000"/>
                </a:solidFill>
                <a:latin typeface="Century Gothic" panose="020B0502020202020204" pitchFamily="34" charset="0"/>
                <a:ea typeface="Times New Roman" panose="02020603050405020304" pitchFamily="18" charset="0"/>
              </a:rPr>
              <a:t>Maureen Roffey used a range of different shapes in the design of her doll’s house.</a:t>
            </a:r>
            <a:endParaRPr lang="en-GB" sz="2000">
              <a:latin typeface="Century Gothic" panose="020B0502020202020204" pitchFamily="34" charset="0"/>
              <a:ea typeface="Times New Roman" panose="02020603050405020304" pitchFamily="18" charset="0"/>
            </a:endParaRPr>
          </a:p>
        </p:txBody>
      </p:sp>
      <p:pic>
        <p:nvPicPr>
          <p:cNvPr id="5" name="Picture 4" descr="A red line on a white background with Silverstone Circuit in the background&#10;&#10;Description automatically generated">
            <a:extLst>
              <a:ext uri="{FF2B5EF4-FFF2-40B4-BE49-F238E27FC236}">
                <a16:creationId xmlns:a16="http://schemas.microsoft.com/office/drawing/2014/main" id="{08057183-FD18-7A63-E65D-EBC4DD0053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44" b="89861" l="9949" r="89880">
                        <a14:foregroundMark x1="49057" y1="9344" x2="49057" y2="9344"/>
                      </a14:backgroundRemoval>
                    </a14:imgEffect>
                  </a14:imgLayer>
                </a14:imgProps>
              </a:ext>
              <a:ext uri="{28A0092B-C50C-407E-A947-70E740481C1C}">
                <a14:useLocalDpi xmlns:a14="http://schemas.microsoft.com/office/drawing/2010/main" val="0"/>
              </a:ext>
            </a:extLst>
          </a:blip>
          <a:stretch>
            <a:fillRect/>
          </a:stretch>
        </p:blipFill>
        <p:spPr>
          <a:xfrm>
            <a:off x="6845979" y="2256731"/>
            <a:ext cx="2292474" cy="1977898"/>
          </a:xfrm>
          <a:prstGeom prst="rect">
            <a:avLst/>
          </a:prstGeom>
        </p:spPr>
      </p:pic>
      <p:pic>
        <p:nvPicPr>
          <p:cNvPr id="7" name="Picture 6" descr="A blue rectangle with white background&#10;&#10;Description automatically generated">
            <a:extLst>
              <a:ext uri="{FF2B5EF4-FFF2-40B4-BE49-F238E27FC236}">
                <a16:creationId xmlns:a16="http://schemas.microsoft.com/office/drawing/2014/main" id="{D84E927C-EC0E-533F-9826-7C01A8946B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2013842" y="3486711"/>
            <a:ext cx="2918983" cy="2943389"/>
          </a:xfrm>
          <a:prstGeom prst="rect">
            <a:avLst/>
          </a:prstGeom>
        </p:spPr>
      </p:pic>
      <p:sp>
        <p:nvSpPr>
          <p:cNvPr id="14" name="TextBox 13">
            <a:extLst>
              <a:ext uri="{FF2B5EF4-FFF2-40B4-BE49-F238E27FC236}">
                <a16:creationId xmlns:a16="http://schemas.microsoft.com/office/drawing/2014/main" id="{29F112E6-8E3D-2BD7-9431-DA814B50F8F5}"/>
              </a:ext>
            </a:extLst>
          </p:cNvPr>
          <p:cNvSpPr txBox="1"/>
          <p:nvPr/>
        </p:nvSpPr>
        <p:spPr>
          <a:xfrm>
            <a:off x="5296170" y="712596"/>
            <a:ext cx="3998441" cy="1631216"/>
          </a:xfrm>
          <a:prstGeom prst="rect">
            <a:avLst/>
          </a:prstGeom>
          <a:noFill/>
        </p:spPr>
        <p:txBody>
          <a:bodyPr wrap="square">
            <a:spAutoFit/>
          </a:bodyPr>
          <a:lstStyle/>
          <a:p>
            <a:pPr fontAlgn="base"/>
            <a:r>
              <a:rPr lang="en-GB" sz="2000">
                <a:solidFill>
                  <a:srgbClr val="000000"/>
                </a:solidFill>
                <a:latin typeface="Century Gothic" panose="020B0502020202020204" pitchFamily="34" charset="0"/>
                <a:ea typeface="Times New Roman" panose="02020603050405020304" pitchFamily="18" charset="0"/>
              </a:rPr>
              <a:t>Some shapes are regular. All sides of a regular shape are equal length, and the angles the sides meet at are the same. </a:t>
            </a:r>
            <a:endParaRPr lang="en-GB" sz="2000">
              <a:latin typeface="Century Gothic" panose="020B0502020202020204" pitchFamily="34" charset="0"/>
            </a:endParaRPr>
          </a:p>
        </p:txBody>
      </p:sp>
      <p:pic>
        <p:nvPicPr>
          <p:cNvPr id="16" name="Picture 15">
            <a:extLst>
              <a:ext uri="{FF2B5EF4-FFF2-40B4-BE49-F238E27FC236}">
                <a16:creationId xmlns:a16="http://schemas.microsoft.com/office/drawing/2014/main" id="{94D8F32E-94EB-B03C-65A6-0EFDF9D8F5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296170" y="2256731"/>
            <a:ext cx="2217110" cy="1904603"/>
          </a:xfrm>
          <a:prstGeom prst="rect">
            <a:avLst/>
          </a:prstGeom>
        </p:spPr>
      </p:pic>
      <p:grpSp>
        <p:nvGrpSpPr>
          <p:cNvPr id="19" name="Group 18">
            <a:extLst>
              <a:ext uri="{FF2B5EF4-FFF2-40B4-BE49-F238E27FC236}">
                <a16:creationId xmlns:a16="http://schemas.microsoft.com/office/drawing/2014/main" id="{DDE4EADD-158B-BA1F-7300-993BA915C3B3}"/>
              </a:ext>
            </a:extLst>
          </p:cNvPr>
          <p:cNvGrpSpPr/>
          <p:nvPr/>
        </p:nvGrpSpPr>
        <p:grpSpPr>
          <a:xfrm>
            <a:off x="-113983" y="2407019"/>
            <a:ext cx="5253995" cy="4775547"/>
            <a:chOff x="4457269" y="2728596"/>
            <a:chExt cx="5253995" cy="4775547"/>
          </a:xfrm>
        </p:grpSpPr>
        <p:pic>
          <p:nvPicPr>
            <p:cNvPr id="9" name="Picture 8">
              <a:extLst>
                <a:ext uri="{FF2B5EF4-FFF2-40B4-BE49-F238E27FC236}">
                  <a16:creationId xmlns:a16="http://schemas.microsoft.com/office/drawing/2014/main" id="{573269A4-DB0A-30C7-5473-D0BFDB5D5B1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78" b="89800" l="7810" r="89905">
                          <a14:foregroundMark x1="7810" y1="48337" x2="7810" y2="48337"/>
                        </a14:backgroundRemoval>
                      </a14:imgEffect>
                    </a14:imgLayer>
                  </a14:imgProps>
                </a:ext>
              </a:extLst>
            </a:blip>
            <a:stretch>
              <a:fillRect/>
            </a:stretch>
          </p:blipFill>
          <p:spPr>
            <a:xfrm rot="4767247">
              <a:off x="4613195" y="4674884"/>
              <a:ext cx="3043773" cy="2614746"/>
            </a:xfrm>
            <a:prstGeom prst="rect">
              <a:avLst/>
            </a:prstGeom>
          </p:spPr>
        </p:pic>
        <p:sp>
          <p:nvSpPr>
            <p:cNvPr id="12" name="TextBox 11">
              <a:extLst>
                <a:ext uri="{FF2B5EF4-FFF2-40B4-BE49-F238E27FC236}">
                  <a16:creationId xmlns:a16="http://schemas.microsoft.com/office/drawing/2014/main" id="{D5DED18A-634E-2455-2F53-BB52F56215C1}"/>
                </a:ext>
              </a:extLst>
            </p:cNvPr>
            <p:cNvSpPr txBox="1"/>
            <p:nvPr/>
          </p:nvSpPr>
          <p:spPr>
            <a:xfrm>
              <a:off x="5480327" y="3317337"/>
              <a:ext cx="3606189" cy="1200329"/>
            </a:xfrm>
            <a:prstGeom prst="rect">
              <a:avLst/>
            </a:prstGeom>
            <a:noFill/>
          </p:spPr>
          <p:txBody>
            <a:bodyPr wrap="square">
              <a:spAutoFit/>
            </a:bodyPr>
            <a:lstStyle/>
            <a:p>
              <a:pPr fontAlgn="base"/>
              <a:r>
                <a:rPr lang="en-GB">
                  <a:solidFill>
                    <a:srgbClr val="000000"/>
                  </a:solidFill>
                  <a:latin typeface="Century Gothic" panose="020B0502020202020204" pitchFamily="34" charset="0"/>
                  <a:ea typeface="Times New Roman" panose="02020603050405020304" pitchFamily="18" charset="0"/>
                </a:rPr>
                <a:t>Some shapes have sides of different lengths which may meet at different angles – they are called irregular.  </a:t>
              </a:r>
              <a:endParaRPr lang="en-GB">
                <a:latin typeface="Century Gothic" panose="020B0502020202020204" pitchFamily="34" charset="0"/>
                <a:ea typeface="Times New Roman" panose="02020603050405020304" pitchFamily="18" charset="0"/>
              </a:endParaRPr>
            </a:p>
          </p:txBody>
        </p:sp>
        <p:sp>
          <p:nvSpPr>
            <p:cNvPr id="17" name="Hexagon 16">
              <a:extLst>
                <a:ext uri="{FF2B5EF4-FFF2-40B4-BE49-F238E27FC236}">
                  <a16:creationId xmlns:a16="http://schemas.microsoft.com/office/drawing/2014/main" id="{7AD51E23-2CE6-D7E5-B02A-2948AF69DD46}"/>
                </a:ext>
              </a:extLst>
            </p:cNvPr>
            <p:cNvSpPr>
              <a:spLocks noChangeAspect="1"/>
            </p:cNvSpPr>
            <p:nvPr/>
          </p:nvSpPr>
          <p:spPr>
            <a:xfrm>
              <a:off x="4457269" y="2728596"/>
              <a:ext cx="5253995" cy="4529304"/>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grpSp>
      <p:sp>
        <p:nvSpPr>
          <p:cNvPr id="18" name="Hexagon 17">
            <a:extLst>
              <a:ext uri="{FF2B5EF4-FFF2-40B4-BE49-F238E27FC236}">
                <a16:creationId xmlns:a16="http://schemas.microsoft.com/office/drawing/2014/main" id="{5B95569A-E504-63C5-A15D-1872FA5B8423}"/>
              </a:ext>
            </a:extLst>
          </p:cNvPr>
          <p:cNvSpPr>
            <a:spLocks noChangeAspect="1"/>
          </p:cNvSpPr>
          <p:nvPr/>
        </p:nvSpPr>
        <p:spPr>
          <a:xfrm>
            <a:off x="4426946" y="-57225"/>
            <a:ext cx="5253995" cy="4529304"/>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grpSp>
        <p:nvGrpSpPr>
          <p:cNvPr id="20" name="Group 19">
            <a:extLst>
              <a:ext uri="{FF2B5EF4-FFF2-40B4-BE49-F238E27FC236}">
                <a16:creationId xmlns:a16="http://schemas.microsoft.com/office/drawing/2014/main" id="{D8699E91-4921-CFEC-987C-DB5D96413E94}"/>
              </a:ext>
            </a:extLst>
          </p:cNvPr>
          <p:cNvGrpSpPr/>
          <p:nvPr/>
        </p:nvGrpSpPr>
        <p:grpSpPr>
          <a:xfrm>
            <a:off x="4559580" y="3999734"/>
            <a:ext cx="4492060" cy="3168409"/>
            <a:chOff x="4559580" y="3999734"/>
            <a:chExt cx="4492060" cy="3168409"/>
          </a:xfrm>
        </p:grpSpPr>
        <p:sp>
          <p:nvSpPr>
            <p:cNvPr id="21" name="TextBox 20">
              <a:extLst>
                <a:ext uri="{FF2B5EF4-FFF2-40B4-BE49-F238E27FC236}">
                  <a16:creationId xmlns:a16="http://schemas.microsoft.com/office/drawing/2014/main" id="{BC3DBEC5-EE1A-308E-4C20-2CA0AD755662}"/>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22" name="Group 21">
              <a:extLst>
                <a:ext uri="{FF2B5EF4-FFF2-40B4-BE49-F238E27FC236}">
                  <a16:creationId xmlns:a16="http://schemas.microsoft.com/office/drawing/2014/main" id="{1D4912C7-4EE7-0504-6AA4-5D73568D242D}"/>
                </a:ext>
              </a:extLst>
            </p:cNvPr>
            <p:cNvGrpSpPr/>
            <p:nvPr/>
          </p:nvGrpSpPr>
          <p:grpSpPr>
            <a:xfrm>
              <a:off x="4559580" y="3999734"/>
              <a:ext cx="4492060" cy="3168409"/>
              <a:chOff x="181643" y="575007"/>
              <a:chExt cx="9872856" cy="6963675"/>
            </a:xfrm>
          </p:grpSpPr>
          <p:sp>
            <p:nvSpPr>
              <p:cNvPr id="23" name="Hexagon 22">
                <a:extLst>
                  <a:ext uri="{FF2B5EF4-FFF2-40B4-BE49-F238E27FC236}">
                    <a16:creationId xmlns:a16="http://schemas.microsoft.com/office/drawing/2014/main" id="{F085A450-9610-FC4D-7BFD-15BB311CD0BD}"/>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Hexagon 23">
                <a:extLst>
                  <a:ext uri="{FF2B5EF4-FFF2-40B4-BE49-F238E27FC236}">
                    <a16:creationId xmlns:a16="http://schemas.microsoft.com/office/drawing/2014/main" id="{3DF4F731-D25A-A2D1-336D-3DEEDA87BC69}"/>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FD9D2FE3-5FDF-3D89-A481-4AA46E7EFE25}"/>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6" name="Hexagon 25">
                <a:extLst>
                  <a:ext uri="{FF2B5EF4-FFF2-40B4-BE49-F238E27FC236}">
                    <a16:creationId xmlns:a16="http://schemas.microsoft.com/office/drawing/2014/main" id="{90E7EAD9-1C95-8F03-03B6-BBE5B518583C}"/>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7" name="Hexagon 26">
                <a:extLst>
                  <a:ext uri="{FF2B5EF4-FFF2-40B4-BE49-F238E27FC236}">
                    <a16:creationId xmlns:a16="http://schemas.microsoft.com/office/drawing/2014/main" id="{4597A2BA-D585-A3A1-5F0B-00D7E2FD5D43}"/>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Hexagon 27">
                <a:extLst>
                  <a:ext uri="{FF2B5EF4-FFF2-40B4-BE49-F238E27FC236}">
                    <a16:creationId xmlns:a16="http://schemas.microsoft.com/office/drawing/2014/main" id="{3DA59020-1886-C5ED-327A-9FDD104FA4B5}"/>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Hexagon 28">
                <a:extLst>
                  <a:ext uri="{FF2B5EF4-FFF2-40B4-BE49-F238E27FC236}">
                    <a16:creationId xmlns:a16="http://schemas.microsoft.com/office/drawing/2014/main" id="{342772C3-D803-BC35-2684-D5D12D08697A}"/>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0" name="Hexagon 29">
                <a:extLst>
                  <a:ext uri="{FF2B5EF4-FFF2-40B4-BE49-F238E27FC236}">
                    <a16:creationId xmlns:a16="http://schemas.microsoft.com/office/drawing/2014/main" id="{1999E863-2D38-E261-13A9-C17566D063FB}"/>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1" name="Hexagon 30">
                <a:extLst>
                  <a:ext uri="{FF2B5EF4-FFF2-40B4-BE49-F238E27FC236}">
                    <a16:creationId xmlns:a16="http://schemas.microsoft.com/office/drawing/2014/main" id="{B14D9F4A-D18B-40C5-3774-0ADD5F8D8B13}"/>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2" name="Hexagon 31">
                <a:extLst>
                  <a:ext uri="{FF2B5EF4-FFF2-40B4-BE49-F238E27FC236}">
                    <a16:creationId xmlns:a16="http://schemas.microsoft.com/office/drawing/2014/main" id="{4C8870B2-9FD0-FBB0-F5C0-5F6702489FEE}"/>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3" name="Hexagon 32">
                <a:extLst>
                  <a:ext uri="{FF2B5EF4-FFF2-40B4-BE49-F238E27FC236}">
                    <a16:creationId xmlns:a16="http://schemas.microsoft.com/office/drawing/2014/main" id="{35A4BFC8-DA71-3CF4-C8F2-E8AB5C4DD59D}"/>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4" name="Hexagon 33">
                <a:extLst>
                  <a:ext uri="{FF2B5EF4-FFF2-40B4-BE49-F238E27FC236}">
                    <a16:creationId xmlns:a16="http://schemas.microsoft.com/office/drawing/2014/main" id="{AC1D9CDC-6EEB-6216-B603-75253CA8F361}"/>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5" name="Hexagon 34">
                <a:extLst>
                  <a:ext uri="{FF2B5EF4-FFF2-40B4-BE49-F238E27FC236}">
                    <a16:creationId xmlns:a16="http://schemas.microsoft.com/office/drawing/2014/main" id="{B315C86C-D681-36AA-5C6F-53E9397CF7E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6" name="Hexagon 35">
                <a:extLst>
                  <a:ext uri="{FF2B5EF4-FFF2-40B4-BE49-F238E27FC236}">
                    <a16:creationId xmlns:a16="http://schemas.microsoft.com/office/drawing/2014/main" id="{D2ABCE97-C893-172B-872F-578B66EB7E4C}"/>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37" name="Hexagon 36">
                <a:extLst>
                  <a:ext uri="{FF2B5EF4-FFF2-40B4-BE49-F238E27FC236}">
                    <a16:creationId xmlns:a16="http://schemas.microsoft.com/office/drawing/2014/main" id="{97F7A6D8-8A4D-641D-9B11-0928E223E754}"/>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143997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C6AD-0154-90F0-37F8-89E25DB5A082}"/>
              </a:ext>
            </a:extLst>
          </p:cNvPr>
          <p:cNvSpPr>
            <a:spLocks noGrp="1"/>
          </p:cNvSpPr>
          <p:nvPr>
            <p:ph type="title"/>
          </p:nvPr>
        </p:nvSpPr>
        <p:spPr>
          <a:xfrm>
            <a:off x="213981" y="88680"/>
            <a:ext cx="7886700" cy="1325563"/>
          </a:xfrm>
        </p:spPr>
        <p:txBody>
          <a:bodyPr>
            <a:normAutofit/>
          </a:bodyPr>
          <a:lstStyle/>
          <a:p>
            <a:r>
              <a:rPr lang="en-GB" sz="3600">
                <a:latin typeface="Century Gothic" panose="020B0502020202020204" pitchFamily="34" charset="0"/>
              </a:rPr>
              <a:t>Shapes</a:t>
            </a:r>
          </a:p>
        </p:txBody>
      </p:sp>
      <p:sp>
        <p:nvSpPr>
          <p:cNvPr id="4" name="TextBox 3">
            <a:extLst>
              <a:ext uri="{FF2B5EF4-FFF2-40B4-BE49-F238E27FC236}">
                <a16:creationId xmlns:a16="http://schemas.microsoft.com/office/drawing/2014/main" id="{379813DD-B5D2-16B3-5CFA-30E3A1D95DA4}"/>
              </a:ext>
            </a:extLst>
          </p:cNvPr>
          <p:cNvSpPr txBox="1"/>
          <p:nvPr/>
        </p:nvSpPr>
        <p:spPr>
          <a:xfrm>
            <a:off x="5716772" y="4744420"/>
            <a:ext cx="3466214" cy="400110"/>
          </a:xfrm>
          <a:prstGeom prst="rect">
            <a:avLst/>
          </a:prstGeom>
          <a:noFill/>
        </p:spPr>
        <p:txBody>
          <a:bodyPr wrap="square" rtlCol="0">
            <a:spAutoFit/>
          </a:bodyPr>
          <a:lstStyle/>
          <a:p>
            <a:r>
              <a:rPr lang="en-GB" sz="2000">
                <a:latin typeface="Century Gothic" panose="020B0502020202020204" pitchFamily="34" charset="0"/>
                <a:hlinkClick r:id="rId2"/>
              </a:rPr>
              <a:t>Doll's House Shape Hunt</a:t>
            </a:r>
            <a:endParaRPr lang="en-GB" sz="2000">
              <a:latin typeface="Century Gothic" panose="020B0502020202020204" pitchFamily="34" charset="0"/>
            </a:endParaRPr>
          </a:p>
        </p:txBody>
      </p:sp>
      <p:sp>
        <p:nvSpPr>
          <p:cNvPr id="6" name="TextBox 5">
            <a:extLst>
              <a:ext uri="{FF2B5EF4-FFF2-40B4-BE49-F238E27FC236}">
                <a16:creationId xmlns:a16="http://schemas.microsoft.com/office/drawing/2014/main" id="{CB7278FD-5B3B-35EA-75D5-43C4ACEC8A65}"/>
              </a:ext>
            </a:extLst>
          </p:cNvPr>
          <p:cNvSpPr txBox="1"/>
          <p:nvPr/>
        </p:nvSpPr>
        <p:spPr>
          <a:xfrm>
            <a:off x="342668" y="1263646"/>
            <a:ext cx="8120616" cy="2059218"/>
          </a:xfrm>
          <a:prstGeom prst="rect">
            <a:avLst/>
          </a:prstGeom>
          <a:noFill/>
        </p:spPr>
        <p:txBody>
          <a:bodyPr wrap="square">
            <a:spAutoFit/>
          </a:bodyPr>
          <a:lstStyle/>
          <a:p>
            <a:pPr fontAlgn="base"/>
            <a:r>
              <a:rPr lang="en-GB" sz="2000">
                <a:solidFill>
                  <a:srgbClr val="000000"/>
                </a:solidFill>
                <a:latin typeface="Century Gothic" panose="020B0502020202020204" pitchFamily="34" charset="0"/>
                <a:ea typeface="Times New Roman" panose="02020603050405020304" pitchFamily="18" charset="0"/>
              </a:rPr>
              <a:t>Have a go at the interactive shape hunt of Maureen Roffey's doll's house.</a:t>
            </a:r>
          </a:p>
          <a:p>
            <a:pPr fontAlgn="base"/>
            <a:endParaRPr lang="en-GB" sz="2000">
              <a:solidFill>
                <a:srgbClr val="000000"/>
              </a:solidFill>
              <a:latin typeface="Century Gothic" panose="020B0502020202020204" pitchFamily="34" charset="0"/>
              <a:ea typeface="Times New Roman" panose="02020603050405020304" pitchFamily="18" charset="0"/>
            </a:endParaRPr>
          </a:p>
          <a:p>
            <a:pPr fontAlgn="base"/>
            <a:r>
              <a:rPr lang="en-GB" sz="2000">
                <a:solidFill>
                  <a:srgbClr val="000000"/>
                </a:solidFill>
                <a:latin typeface="Century Gothic" panose="020B0502020202020204" pitchFamily="34" charset="0"/>
                <a:ea typeface="Times New Roman" panose="02020603050405020304" pitchFamily="18" charset="0"/>
              </a:rPr>
              <a:t>Can you name all of the shapes labelled on the picture? </a:t>
            </a:r>
            <a:endParaRPr lang="en-GB" sz="2000">
              <a:latin typeface="Century Gothic" panose="020B0502020202020204" pitchFamily="34" charset="0"/>
              <a:ea typeface="Times New Roman" panose="02020603050405020304" pitchFamily="18" charset="0"/>
            </a:endParaRPr>
          </a:p>
          <a:p>
            <a:pPr>
              <a:lnSpc>
                <a:spcPct val="107000"/>
              </a:lnSpc>
              <a:spcAft>
                <a:spcPts val="800"/>
              </a:spcAft>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Are all the shapes regular or irregular? </a:t>
            </a:r>
          </a:p>
        </p:txBody>
      </p:sp>
      <p:sp>
        <p:nvSpPr>
          <p:cNvPr id="8" name="TextBox 7">
            <a:extLst>
              <a:ext uri="{FF2B5EF4-FFF2-40B4-BE49-F238E27FC236}">
                <a16:creationId xmlns:a16="http://schemas.microsoft.com/office/drawing/2014/main" id="{10C56BCB-DC2F-B961-5642-C9146E72808E}"/>
              </a:ext>
            </a:extLst>
          </p:cNvPr>
          <p:cNvSpPr txBox="1"/>
          <p:nvPr/>
        </p:nvSpPr>
        <p:spPr>
          <a:xfrm>
            <a:off x="342667" y="3507524"/>
            <a:ext cx="2286399" cy="2987677"/>
          </a:xfrm>
          <a:prstGeom prst="rect">
            <a:avLst/>
          </a:prstGeom>
          <a:noFill/>
        </p:spPr>
        <p:txBody>
          <a:bodyPr wrap="square">
            <a:spAutoFit/>
          </a:bodyPr>
          <a:lstStyle/>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Can you find a:</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Semi-circle?</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Rectangle?</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Trapezium?</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Triangle?</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Square?</a:t>
            </a:r>
          </a:p>
          <a:p>
            <a:pPr>
              <a:lnSpc>
                <a:spcPct val="107000"/>
              </a:lnSpc>
              <a:spcAft>
                <a:spcPts val="800"/>
              </a:spcAft>
            </a:pPr>
            <a:r>
              <a:rPr lang="en-GB" sz="2000" kern="100">
                <a:latin typeface="Century Gothic" panose="020B0502020202020204" pitchFamily="34" charset="0"/>
                <a:ea typeface="Calibri" panose="020F0502020204030204" pitchFamily="34" charset="0"/>
                <a:cs typeface="Times New Roman" panose="02020603050405020304" pitchFamily="18" charset="0"/>
              </a:rPr>
              <a:t>Pentagon?</a:t>
            </a:r>
          </a:p>
        </p:txBody>
      </p:sp>
      <p:grpSp>
        <p:nvGrpSpPr>
          <p:cNvPr id="5" name="Group 4">
            <a:extLst>
              <a:ext uri="{FF2B5EF4-FFF2-40B4-BE49-F238E27FC236}">
                <a16:creationId xmlns:a16="http://schemas.microsoft.com/office/drawing/2014/main" id="{330F9148-325B-0637-C3A2-51B096CCA5F8}"/>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8DC6DC05-C17E-333F-2F76-645F0994EA7A}"/>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9" name="Group 8">
              <a:extLst>
                <a:ext uri="{FF2B5EF4-FFF2-40B4-BE49-F238E27FC236}">
                  <a16:creationId xmlns:a16="http://schemas.microsoft.com/office/drawing/2014/main" id="{A7EA96E5-6AF0-B98F-093D-212B817E7F7A}"/>
                </a:ext>
              </a:extLst>
            </p:cNvPr>
            <p:cNvGrpSpPr/>
            <p:nvPr/>
          </p:nvGrpSpPr>
          <p:grpSpPr>
            <a:xfrm>
              <a:off x="4559580" y="3999734"/>
              <a:ext cx="4492060" cy="3168409"/>
              <a:chOff x="181643" y="575007"/>
              <a:chExt cx="9872856" cy="6963675"/>
            </a:xfrm>
          </p:grpSpPr>
          <p:sp>
            <p:nvSpPr>
              <p:cNvPr id="10" name="Hexagon 9">
                <a:extLst>
                  <a:ext uri="{FF2B5EF4-FFF2-40B4-BE49-F238E27FC236}">
                    <a16:creationId xmlns:a16="http://schemas.microsoft.com/office/drawing/2014/main" id="{DBAFEE0B-2E4C-1910-2CF8-87F3E87A0B00}"/>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6BF28171-A8EA-B890-F261-91020706CB58}"/>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2" name="Hexagon 11">
                <a:extLst>
                  <a:ext uri="{FF2B5EF4-FFF2-40B4-BE49-F238E27FC236}">
                    <a16:creationId xmlns:a16="http://schemas.microsoft.com/office/drawing/2014/main" id="{2F9F51B5-0E7B-6A73-2C72-5A17D1A4E658}"/>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69921996-C119-0F97-5200-07E540231152}"/>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Hexagon 13">
                <a:extLst>
                  <a:ext uri="{FF2B5EF4-FFF2-40B4-BE49-F238E27FC236}">
                    <a16:creationId xmlns:a16="http://schemas.microsoft.com/office/drawing/2014/main" id="{D09CA850-510C-917D-953E-6B89F1303A5C}"/>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1A3258E4-8304-A5FA-70F6-D0D23CFEC4E1}"/>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4BC431EB-1E7C-2A9E-E2FA-0687F8FD52C6}"/>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602D0858-C549-BB95-6F27-CEB59D7EA352}"/>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C1109523-B972-CC46-E71A-7185CAB3A208}"/>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FD74A40C-48EF-AAF3-9983-E9E49059CE11}"/>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F50A81D1-16F0-0C81-D53F-C53057D55FAF}"/>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01FD109F-8607-B03E-6513-996B6779BCAB}"/>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4807301E-0432-AFFD-D26C-372EF82A40C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3AB07D0A-4B6F-42AF-A72E-C4163F8387DA}"/>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633C5DBA-68DC-1095-2E0E-7D6BDAF59DE4}"/>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28056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1FF3-9639-69BE-F322-EFC63C95EE5D}"/>
              </a:ext>
            </a:extLst>
          </p:cNvPr>
          <p:cNvSpPr>
            <a:spLocks noGrp="1"/>
          </p:cNvSpPr>
          <p:nvPr>
            <p:ph type="title"/>
          </p:nvPr>
        </p:nvSpPr>
        <p:spPr/>
        <p:txBody>
          <a:bodyPr/>
          <a:lstStyle/>
          <a:p>
            <a:r>
              <a:rPr lang="en-GB">
                <a:latin typeface="Century Gothic" panose="020B0502020202020204" pitchFamily="34" charset="0"/>
              </a:rPr>
              <a:t>Patterns</a:t>
            </a:r>
          </a:p>
        </p:txBody>
      </p:sp>
      <p:sp>
        <p:nvSpPr>
          <p:cNvPr id="3" name="Content Placeholder 2">
            <a:extLst>
              <a:ext uri="{FF2B5EF4-FFF2-40B4-BE49-F238E27FC236}">
                <a16:creationId xmlns:a16="http://schemas.microsoft.com/office/drawing/2014/main" id="{08F12FCC-4BD4-7F1F-C6F1-BBCEEDB861BD}"/>
              </a:ext>
            </a:extLst>
          </p:cNvPr>
          <p:cNvSpPr>
            <a:spLocks noGrp="1"/>
          </p:cNvSpPr>
          <p:nvPr>
            <p:ph idx="1"/>
          </p:nvPr>
        </p:nvSpPr>
        <p:spPr/>
        <p:txBody>
          <a:bodyPr>
            <a:normAutofit/>
          </a:bodyPr>
          <a:lstStyle/>
          <a:p>
            <a:pPr marL="0" indent="0">
              <a:lnSpc>
                <a:spcPct val="107000"/>
              </a:lnSpc>
              <a:spcAft>
                <a:spcPts val="375"/>
              </a:spcAft>
              <a:buNone/>
            </a:pPr>
            <a:r>
              <a:rPr lang="en-GB" sz="2000">
                <a:latin typeface="Century Gothic" panose="020B0502020202020204" pitchFamily="34" charset="0"/>
              </a:rPr>
              <a:t>Year 1 Non-statutory Guidance: </a:t>
            </a:r>
            <a:r>
              <a:rPr lang="en-GB" sz="2000" kern="100">
                <a:solidFill>
                  <a:srgbClr val="0B0C0C"/>
                </a:solidFill>
                <a:latin typeface="Century Gothic" panose="020B0502020202020204" pitchFamily="34" charset="0"/>
                <a:ea typeface="Calibri" panose="020F0502020204030204" pitchFamily="34" charset="0"/>
                <a:cs typeface="Times New Roman" panose="02020603050405020304" pitchFamily="18" charset="0"/>
              </a:rPr>
              <a:t>They recognise and create repeating patterns with objects and with shapes.</a:t>
            </a:r>
          </a:p>
          <a:p>
            <a:pPr marL="0" indent="0">
              <a:lnSpc>
                <a:spcPct val="107000"/>
              </a:lnSpc>
              <a:spcAft>
                <a:spcPts val="375"/>
              </a:spcAft>
              <a:buNone/>
            </a:pPr>
            <a:r>
              <a:rPr lang="en-GB" sz="2000" kern="100">
                <a:solidFill>
                  <a:srgbClr val="0B0C0C"/>
                </a:solidFill>
                <a:latin typeface="Century Gothic" panose="020B0502020202020204" pitchFamily="34" charset="0"/>
                <a:ea typeface="Calibri" panose="020F0502020204030204" pitchFamily="34" charset="0"/>
                <a:cs typeface="Times New Roman" panose="02020603050405020304" pitchFamily="18" charset="0"/>
              </a:rPr>
              <a:t>Year 2: </a:t>
            </a:r>
            <a:r>
              <a:rPr lang="en-GB" sz="2000" kern="0">
                <a:solidFill>
                  <a:srgbClr val="0B0C0C"/>
                </a:solidFill>
                <a:latin typeface="Century Gothic" panose="020B0502020202020204" pitchFamily="34" charset="0"/>
                <a:ea typeface="Times New Roman" panose="02020603050405020304" pitchFamily="18" charset="0"/>
                <a:cs typeface="Times New Roman" panose="02020603050405020304" pitchFamily="18" charset="0"/>
              </a:rPr>
              <a:t>order and arrange combinations of mathematical objects in patterns and sequences</a:t>
            </a:r>
          </a:p>
          <a:p>
            <a:pPr marL="0" indent="0">
              <a:lnSpc>
                <a:spcPct val="107000"/>
              </a:lnSpc>
              <a:spcAft>
                <a:spcPts val="375"/>
              </a:spcAft>
              <a:buNone/>
            </a:pPr>
            <a:r>
              <a:rPr lang="en-GB" sz="2000" kern="100">
                <a:latin typeface="Century Gothic" panose="020B0502020202020204" pitchFamily="34" charset="0"/>
                <a:ea typeface="Calibri" panose="020F0502020204030204" pitchFamily="34" charset="0"/>
                <a:cs typeface="Times New Roman" panose="02020603050405020304" pitchFamily="18" charset="0"/>
              </a:rPr>
              <a:t>Year 2 Non-statutory Guidance: </a:t>
            </a:r>
            <a:r>
              <a:rPr lang="en-GB" sz="2000" kern="100">
                <a:solidFill>
                  <a:srgbClr val="000000"/>
                </a:solidFill>
                <a:latin typeface="Century Gothic" panose="020B0502020202020204" pitchFamily="34" charset="0"/>
                <a:ea typeface="Calibri" panose="020F0502020204030204" pitchFamily="34" charset="0"/>
                <a:cs typeface="Times New Roman" panose="02020603050405020304" pitchFamily="18" charset="0"/>
              </a:rPr>
              <a:t>Pupils should work with patterns of shapes, including those in different orientations.</a:t>
            </a: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375"/>
              </a:spcAft>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375"/>
              </a:spcAft>
            </a:pPr>
            <a:endParaRPr lang="en-GB" sz="2000" kern="100">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endParaRPr lang="en-GB" sz="2000">
              <a:latin typeface="Century Gothic" panose="020B0502020202020204" pitchFamily="34" charset="0"/>
            </a:endParaRPr>
          </a:p>
        </p:txBody>
      </p:sp>
      <p:grpSp>
        <p:nvGrpSpPr>
          <p:cNvPr id="4" name="Group 3">
            <a:extLst>
              <a:ext uri="{FF2B5EF4-FFF2-40B4-BE49-F238E27FC236}">
                <a16:creationId xmlns:a16="http://schemas.microsoft.com/office/drawing/2014/main" id="{BD752716-1CB7-7728-B0DC-D551EF419F6A}"/>
              </a:ext>
            </a:extLst>
          </p:cNvPr>
          <p:cNvGrpSpPr/>
          <p:nvPr/>
        </p:nvGrpSpPr>
        <p:grpSpPr>
          <a:xfrm>
            <a:off x="4559580" y="3999734"/>
            <a:ext cx="4492060" cy="3168409"/>
            <a:chOff x="4559580" y="3999734"/>
            <a:chExt cx="4492060" cy="3168409"/>
          </a:xfrm>
        </p:grpSpPr>
        <p:sp>
          <p:nvSpPr>
            <p:cNvPr id="5" name="TextBox 4">
              <a:extLst>
                <a:ext uri="{FF2B5EF4-FFF2-40B4-BE49-F238E27FC236}">
                  <a16:creationId xmlns:a16="http://schemas.microsoft.com/office/drawing/2014/main" id="{AE080684-3300-D65E-1FFF-046EC0C816FD}"/>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AF4E5D3F-2C7D-CFF1-7E76-632DBAE2E9E7}"/>
                </a:ext>
              </a:extLst>
            </p:cNvPr>
            <p:cNvGrpSpPr/>
            <p:nvPr/>
          </p:nvGrpSpPr>
          <p:grpSpPr>
            <a:xfrm>
              <a:off x="4559580" y="3999734"/>
              <a:ext cx="4492060" cy="3168409"/>
              <a:chOff x="181643" y="575007"/>
              <a:chExt cx="9872856" cy="6963675"/>
            </a:xfrm>
          </p:grpSpPr>
          <p:sp>
            <p:nvSpPr>
              <p:cNvPr id="7" name="Hexagon 6">
                <a:extLst>
                  <a:ext uri="{FF2B5EF4-FFF2-40B4-BE49-F238E27FC236}">
                    <a16:creationId xmlns:a16="http://schemas.microsoft.com/office/drawing/2014/main" id="{E4AD15DB-5E26-8102-0745-513A739AD3B5}"/>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B17FB6A4-A51A-D04E-18A6-75498865B2B7}"/>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51CFF669-1603-571F-C1B2-D5E3DC556FF6}"/>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1F4F22B6-6F8A-7880-88DA-73B36BE1ABB9}"/>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7D2D0CFA-2408-90EE-FAFA-52AAA19EB645}"/>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108E984B-2779-E004-18FE-DBE5B69CE0DA}"/>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06ADAEBB-196F-3F09-D16A-BDD0F18946B4}"/>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948E9119-F8B1-207E-00F9-0EDBADF2AA46}"/>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0EF79C17-E9E3-A901-92F0-3C64C301F659}"/>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01F11856-496F-6E63-30BF-A496EE5936E9}"/>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A948C3D3-D3EA-0350-DD4D-227BE40EC068}"/>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B3010870-5A3D-2292-3506-46DBF8CC0477}"/>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7C55D405-CEBA-6710-5A2B-B6CF10D42B4C}"/>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AB9436D4-56DC-9327-88EF-CD2325EB441D}"/>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98EA9A8-6CCE-36B0-407B-9607919E766A}"/>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Tree>
    <p:extLst>
      <p:ext uri="{BB962C8B-B14F-4D97-AF65-F5344CB8AC3E}">
        <p14:creationId xmlns:p14="http://schemas.microsoft.com/office/powerpoint/2010/main" val="340029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95D2-B346-3776-848A-C157FB35941C}"/>
              </a:ext>
            </a:extLst>
          </p:cNvPr>
          <p:cNvSpPr>
            <a:spLocks noGrp="1"/>
          </p:cNvSpPr>
          <p:nvPr>
            <p:ph type="title"/>
          </p:nvPr>
        </p:nvSpPr>
        <p:spPr>
          <a:xfrm>
            <a:off x="893135" y="238540"/>
            <a:ext cx="9173878" cy="1434415"/>
          </a:xfrm>
        </p:spPr>
        <p:txBody>
          <a:bodyPr anchor="b">
            <a:normAutofit/>
          </a:bodyPr>
          <a:lstStyle/>
          <a:p>
            <a:r>
              <a:rPr lang="en-GB" sz="5400">
                <a:latin typeface="Century Gothic" panose="020B0502020202020204" pitchFamily="34" charset="0"/>
                <a:ea typeface="Times New Roman" panose="02020603050405020304" pitchFamily="18" charset="0"/>
              </a:rPr>
              <a:t>Patterns</a:t>
            </a:r>
            <a:endParaRPr lang="en-GB" sz="5400">
              <a:latin typeface="Century Gothic" panose="020B0502020202020204" pitchFamily="34" charset="0"/>
            </a:endParaRPr>
          </a:p>
        </p:txBody>
      </p:sp>
      <p:grpSp>
        <p:nvGrpSpPr>
          <p:cNvPr id="6" name="Group 5">
            <a:extLst>
              <a:ext uri="{FF2B5EF4-FFF2-40B4-BE49-F238E27FC236}">
                <a16:creationId xmlns:a16="http://schemas.microsoft.com/office/drawing/2014/main" id="{36EDBE17-D120-5576-4FD7-11E9489268C7}"/>
              </a:ext>
            </a:extLst>
          </p:cNvPr>
          <p:cNvGrpSpPr/>
          <p:nvPr/>
        </p:nvGrpSpPr>
        <p:grpSpPr>
          <a:xfrm>
            <a:off x="4559580" y="3999734"/>
            <a:ext cx="4492060" cy="3168409"/>
            <a:chOff x="4559580" y="3999734"/>
            <a:chExt cx="4492060" cy="3168409"/>
          </a:xfrm>
        </p:grpSpPr>
        <p:sp>
          <p:nvSpPr>
            <p:cNvPr id="7" name="TextBox 6">
              <a:extLst>
                <a:ext uri="{FF2B5EF4-FFF2-40B4-BE49-F238E27FC236}">
                  <a16:creationId xmlns:a16="http://schemas.microsoft.com/office/drawing/2014/main" id="{518F1D60-A0EF-8DC9-4AA9-AE2D53D066D0}"/>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8" name="Group 7">
              <a:extLst>
                <a:ext uri="{FF2B5EF4-FFF2-40B4-BE49-F238E27FC236}">
                  <a16:creationId xmlns:a16="http://schemas.microsoft.com/office/drawing/2014/main" id="{1EC35D51-9222-0BFE-95A8-F0AB54900115}"/>
                </a:ext>
              </a:extLst>
            </p:cNvPr>
            <p:cNvGrpSpPr/>
            <p:nvPr/>
          </p:nvGrpSpPr>
          <p:grpSpPr>
            <a:xfrm>
              <a:off x="4559580" y="3999734"/>
              <a:ext cx="4492060" cy="3168409"/>
              <a:chOff x="181643" y="575007"/>
              <a:chExt cx="9872856" cy="6963675"/>
            </a:xfrm>
          </p:grpSpPr>
          <p:sp>
            <p:nvSpPr>
              <p:cNvPr id="9" name="Hexagon 8">
                <a:extLst>
                  <a:ext uri="{FF2B5EF4-FFF2-40B4-BE49-F238E27FC236}">
                    <a16:creationId xmlns:a16="http://schemas.microsoft.com/office/drawing/2014/main" id="{F02F5A20-8111-10A9-3C6F-5D4EC81D20D9}"/>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D6A0E9A0-1AD9-CABE-A878-00BE1BF7DAA3}"/>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3" name="Hexagon 12">
                <a:extLst>
                  <a:ext uri="{FF2B5EF4-FFF2-40B4-BE49-F238E27FC236}">
                    <a16:creationId xmlns:a16="http://schemas.microsoft.com/office/drawing/2014/main" id="{CD483F17-6F87-EF31-802F-4312674172FE}"/>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16B57860-9223-4D55-0295-D82F875479CD}"/>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Hexagon 14">
                <a:extLst>
                  <a:ext uri="{FF2B5EF4-FFF2-40B4-BE49-F238E27FC236}">
                    <a16:creationId xmlns:a16="http://schemas.microsoft.com/office/drawing/2014/main" id="{33489F9C-FBA9-EECA-8D33-77E879661173}"/>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Hexagon 15">
                <a:extLst>
                  <a:ext uri="{FF2B5EF4-FFF2-40B4-BE49-F238E27FC236}">
                    <a16:creationId xmlns:a16="http://schemas.microsoft.com/office/drawing/2014/main" id="{FDF2AB8B-1306-5F1E-8A69-987C3A4F1831}"/>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Hexagon 16">
                <a:extLst>
                  <a:ext uri="{FF2B5EF4-FFF2-40B4-BE49-F238E27FC236}">
                    <a16:creationId xmlns:a16="http://schemas.microsoft.com/office/drawing/2014/main" id="{B0C36212-C2A0-25D5-8CC0-8B685E24D334}"/>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F1BC273F-BC83-7215-76C4-4959546B9D8B}"/>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0691BA7D-9411-B9E0-E451-A710DA0832E2}"/>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1BBC9449-C484-0BDC-376E-63CC5A099F89}"/>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E2A15EAB-D5F6-AFCB-07E5-7D7AC99AAE2E}"/>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2" name="Hexagon 21">
                <a:extLst>
                  <a:ext uri="{FF2B5EF4-FFF2-40B4-BE49-F238E27FC236}">
                    <a16:creationId xmlns:a16="http://schemas.microsoft.com/office/drawing/2014/main" id="{DA9B8523-8E8B-F235-8966-E7428CD3A963}"/>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3" name="Hexagon 22">
                <a:extLst>
                  <a:ext uri="{FF2B5EF4-FFF2-40B4-BE49-F238E27FC236}">
                    <a16:creationId xmlns:a16="http://schemas.microsoft.com/office/drawing/2014/main" id="{5D677ED7-772C-3D6B-FA74-228C2F42DD07}"/>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4" name="Hexagon 23">
                <a:extLst>
                  <a:ext uri="{FF2B5EF4-FFF2-40B4-BE49-F238E27FC236}">
                    <a16:creationId xmlns:a16="http://schemas.microsoft.com/office/drawing/2014/main" id="{AD718081-831C-4618-15B4-6EA4BFF15B29}"/>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5" name="Hexagon 24">
                <a:extLst>
                  <a:ext uri="{FF2B5EF4-FFF2-40B4-BE49-F238E27FC236}">
                    <a16:creationId xmlns:a16="http://schemas.microsoft.com/office/drawing/2014/main" id="{7D6DB067-A4DA-F7D8-544B-CC6A6B7DAC59}"/>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sp>
        <p:nvSpPr>
          <p:cNvPr id="26" name="Hexagon 25">
            <a:extLst>
              <a:ext uri="{FF2B5EF4-FFF2-40B4-BE49-F238E27FC236}">
                <a16:creationId xmlns:a16="http://schemas.microsoft.com/office/drawing/2014/main" id="{68065358-B6FA-5069-43DE-3A56EC3B77F4}"/>
              </a:ext>
            </a:extLst>
          </p:cNvPr>
          <p:cNvSpPr>
            <a:spLocks noChangeAspect="1"/>
          </p:cNvSpPr>
          <p:nvPr/>
        </p:nvSpPr>
        <p:spPr>
          <a:xfrm>
            <a:off x="4311705" y="-124269"/>
            <a:ext cx="5225398" cy="4504651"/>
          </a:xfrm>
          <a:prstGeom prst="hexagon">
            <a:avLst/>
          </a:prstGeom>
          <a:blipFill dpi="0" rotWithShape="1">
            <a:blip r:embed="rId2"/>
            <a:srcRect/>
            <a:stretch>
              <a:fillRect/>
            </a:stretch>
          </a:blip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7" name="Hexagon 26">
            <a:extLst>
              <a:ext uri="{FF2B5EF4-FFF2-40B4-BE49-F238E27FC236}">
                <a16:creationId xmlns:a16="http://schemas.microsoft.com/office/drawing/2014/main" id="{D8BB68A4-DA65-04D8-DC4F-1D6B88D3B224}"/>
              </a:ext>
            </a:extLst>
          </p:cNvPr>
          <p:cNvSpPr>
            <a:spLocks noChangeAspect="1"/>
          </p:cNvSpPr>
          <p:nvPr/>
        </p:nvSpPr>
        <p:spPr>
          <a:xfrm>
            <a:off x="1965" y="2224204"/>
            <a:ext cx="5225398" cy="4504651"/>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fontAlgn="base">
              <a:buNone/>
            </a:pPr>
            <a:r>
              <a:rPr lang="en-GB" sz="2000">
                <a:solidFill>
                  <a:schemeClr val="tx1"/>
                </a:solidFill>
                <a:latin typeface="Century Gothic" panose="020B0502020202020204" pitchFamily="34" charset="0"/>
                <a:ea typeface="Times New Roman" panose="02020603050405020304" pitchFamily="18" charset="0"/>
              </a:rPr>
              <a:t>     </a:t>
            </a:r>
          </a:p>
          <a:p>
            <a:pPr marL="0" indent="0" fontAlgn="base">
              <a:buNone/>
            </a:pPr>
            <a:endParaRPr lang="en-GB" sz="2000">
              <a:solidFill>
                <a:schemeClr val="tx1"/>
              </a:solidFill>
              <a:latin typeface="Century Gothic" panose="020B0502020202020204" pitchFamily="34" charset="0"/>
              <a:ea typeface="Times New Roman" panose="02020603050405020304" pitchFamily="18" charset="0"/>
            </a:endParaRPr>
          </a:p>
          <a:p>
            <a:pPr marL="0" indent="0" fontAlgn="base">
              <a:buNone/>
            </a:pPr>
            <a:endParaRPr lang="en-GB" sz="2000">
              <a:solidFill>
                <a:schemeClr val="tx1"/>
              </a:solidFill>
              <a:latin typeface="Century Gothic" panose="020B0502020202020204" pitchFamily="34" charset="0"/>
              <a:ea typeface="Times New Roman" panose="02020603050405020304" pitchFamily="18" charset="0"/>
            </a:endParaRPr>
          </a:p>
          <a:p>
            <a:pPr marL="180975" fontAlgn="base">
              <a:buNone/>
            </a:pPr>
            <a:r>
              <a:rPr lang="en-GB" sz="2000">
                <a:solidFill>
                  <a:schemeClr val="tx1"/>
                </a:solidFill>
                <a:latin typeface="Century Gothic" panose="020B0502020202020204" pitchFamily="34" charset="0"/>
                <a:ea typeface="Times New Roman" panose="02020603050405020304" pitchFamily="18" charset="0"/>
              </a:rPr>
              <a:t>In maths, a pattern is a series of items (such as shapes or numbers) that may follow a certain order or rule. Sometimes a patterns can also be called a sequence.</a:t>
            </a:r>
          </a:p>
          <a:p>
            <a:pPr marL="180975" fontAlgn="base">
              <a:buNone/>
            </a:pPr>
            <a:r>
              <a:rPr lang="en-GB" sz="2000">
                <a:solidFill>
                  <a:schemeClr val="tx1"/>
                </a:solidFill>
                <a:latin typeface="Century Gothic" panose="020B0502020202020204" pitchFamily="34" charset="0"/>
                <a:ea typeface="Times New Roman" panose="02020603050405020304" pitchFamily="18" charset="0"/>
              </a:rPr>
              <a:t>In shapes, there are patterns called tessellations, where the repeated shapes fit together in a pattern without gaps or overlaps – such as bricks in a wall.</a:t>
            </a:r>
          </a:p>
          <a:p>
            <a:pPr marL="0" indent="0" fontAlgn="base">
              <a:buNone/>
            </a:pPr>
            <a:endParaRPr lang="en-GB" sz="2000">
              <a:solidFill>
                <a:schemeClr val="tx1"/>
              </a:solidFill>
              <a:latin typeface="Century Gothic" panose="020B0502020202020204" pitchFamily="34" charset="0"/>
              <a:ea typeface="Times New Roman" panose="02020603050405020304" pitchFamily="18" charset="0"/>
            </a:endParaRPr>
          </a:p>
          <a:p>
            <a:pPr marL="0" indent="0" fontAlgn="base">
              <a:buNone/>
            </a:pPr>
            <a:endParaRPr lang="en-GB" sz="2000">
              <a:solidFill>
                <a:schemeClr val="tx1"/>
              </a:solidFill>
              <a:latin typeface="Century Gothic" panose="020B0502020202020204" pitchFamily="34" charset="0"/>
              <a:ea typeface="Times New Roman" panose="02020603050405020304" pitchFamily="18" charset="0"/>
            </a:endParaRPr>
          </a:p>
          <a:p>
            <a:endParaRPr lang="en-GB" sz="2000">
              <a:solidFill>
                <a:schemeClr val="tx1"/>
              </a:solidFill>
              <a:latin typeface="Century Gothic" panose="020B0502020202020204" pitchFamily="34" charset="0"/>
            </a:endParaRPr>
          </a:p>
          <a:p>
            <a:pPr algn="ctr" defTabSz="457200"/>
            <a:endParaRPr lang="en-US" sz="2000">
              <a:solidFill>
                <a:prstClr val="white"/>
              </a:solidFill>
              <a:latin typeface="Calibri"/>
            </a:endParaRPr>
          </a:p>
        </p:txBody>
      </p:sp>
      <p:sp>
        <p:nvSpPr>
          <p:cNvPr id="3" name="Hexagon 2">
            <a:extLst>
              <a:ext uri="{FF2B5EF4-FFF2-40B4-BE49-F238E27FC236}">
                <a16:creationId xmlns:a16="http://schemas.microsoft.com/office/drawing/2014/main" id="{DD079699-1BD9-932B-8596-1916EFBFA1D2}"/>
              </a:ext>
            </a:extLst>
          </p:cNvPr>
          <p:cNvSpPr>
            <a:spLocks noChangeAspect="1"/>
          </p:cNvSpPr>
          <p:nvPr/>
        </p:nvSpPr>
        <p:spPr>
          <a:xfrm>
            <a:off x="4315172" y="4607251"/>
            <a:ext cx="5225398" cy="4504651"/>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fontAlgn="base"/>
            <a:r>
              <a:rPr lang="en-GB" sz="2000">
                <a:solidFill>
                  <a:schemeClr val="tx1"/>
                </a:solidFill>
                <a:latin typeface="Century Gothic"/>
                <a:ea typeface="Times New Roman" panose="02020603050405020304" pitchFamily="18" charset="0"/>
              </a:rPr>
              <a:t>  Look at artists like M. C. Escher to learn more about tesselations.</a:t>
            </a:r>
            <a:endParaRPr lang="en-GB" sz="2000">
              <a:solidFill>
                <a:schemeClr val="tx1"/>
              </a:solidFill>
              <a:latin typeface="Century Gothic" panose="020B0502020202020204" pitchFamily="34" charset="0"/>
              <a:ea typeface="Times New Roman" panose="02020603050405020304" pitchFamily="18" charset="0"/>
            </a:endParaRPr>
          </a:p>
          <a:p>
            <a:pPr marL="0" indent="0">
              <a:buNone/>
            </a:pPr>
            <a:endParaRPr lang="en-GB" sz="2000">
              <a:solidFill>
                <a:schemeClr val="tx1"/>
              </a:solidFill>
              <a:latin typeface="Century Gothic" panose="020B0502020202020204" pitchFamily="34" charset="0"/>
              <a:ea typeface="Times New Roman" panose="02020603050405020304" pitchFamily="18" charset="0"/>
            </a:endParaRPr>
          </a:p>
          <a:p>
            <a:endParaRPr lang="en-GB" sz="2000">
              <a:solidFill>
                <a:schemeClr val="tx1"/>
              </a:solidFill>
              <a:latin typeface="Century Gothic" panose="020B0502020202020204" pitchFamily="34" charset="0"/>
            </a:endParaRPr>
          </a:p>
          <a:p>
            <a:pPr defTabSz="457200"/>
            <a:endParaRPr lang="en-GB" sz="2000">
              <a:solidFill>
                <a:schemeClr val="tx1"/>
              </a:solidFill>
              <a:latin typeface="Century Gothic" panose="020B0502020202020204" pitchFamily="34" charset="0"/>
            </a:endParaRPr>
          </a:p>
          <a:p>
            <a:pPr defTabSz="457200"/>
            <a:endParaRPr lang="en-GB" sz="2000">
              <a:solidFill>
                <a:schemeClr val="tx1"/>
              </a:solidFill>
              <a:latin typeface="Century Gothic" panose="020B0502020202020204" pitchFamily="34" charset="0"/>
            </a:endParaRPr>
          </a:p>
          <a:p>
            <a:pPr defTabSz="457200"/>
            <a:endParaRPr lang="en-GB" sz="2000">
              <a:solidFill>
                <a:schemeClr val="tx1"/>
              </a:solidFill>
              <a:latin typeface="Century Gothic" panose="020B0502020202020204" pitchFamily="34" charset="0"/>
              <a:ea typeface="Calibri"/>
              <a:cs typeface="Calibri"/>
            </a:endParaRPr>
          </a:p>
          <a:p>
            <a:pPr defTabSz="457200" fontAlgn="base"/>
            <a:endParaRPr lang="en-GB" sz="2000">
              <a:solidFill>
                <a:srgbClr val="000000"/>
              </a:solidFill>
              <a:latin typeface="Century Gothic" panose="020B0502020202020204" pitchFamily="34" charset="0"/>
              <a:ea typeface="Calibri"/>
              <a:cs typeface="Calibri"/>
            </a:endParaRPr>
          </a:p>
          <a:p>
            <a:pPr defTabSz="457200"/>
            <a:endParaRPr lang="en-GB" sz="2000">
              <a:solidFill>
                <a:srgbClr val="000000"/>
              </a:solidFill>
              <a:latin typeface="Century Gothic" panose="020B0502020202020204" pitchFamily="34" charset="0"/>
              <a:ea typeface="Calibri"/>
              <a:cs typeface="Calibri"/>
            </a:endParaRPr>
          </a:p>
          <a:p>
            <a:pPr algn="ctr" defTabSz="457200"/>
            <a:endParaRPr lang="en-US" sz="2000">
              <a:solidFill>
                <a:prstClr val="white"/>
              </a:solidFill>
              <a:latin typeface="Calibri"/>
              <a:ea typeface="Calibri"/>
              <a:cs typeface="Calibri"/>
            </a:endParaRPr>
          </a:p>
        </p:txBody>
      </p:sp>
    </p:spTree>
    <p:extLst>
      <p:ext uri="{BB962C8B-B14F-4D97-AF65-F5344CB8AC3E}">
        <p14:creationId xmlns:p14="http://schemas.microsoft.com/office/powerpoint/2010/main" val="4221063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08184D76-109C-6AA6-97AB-68EE0C214730}"/>
              </a:ext>
            </a:extLst>
          </p:cNvPr>
          <p:cNvGraphicFramePr>
            <a:graphicFrameLocks noGrp="1"/>
          </p:cNvGraphicFramePr>
          <p:nvPr>
            <p:extLst>
              <p:ext uri="{D42A27DB-BD31-4B8C-83A1-F6EECF244321}">
                <p14:modId xmlns:p14="http://schemas.microsoft.com/office/powerpoint/2010/main" val="2545716555"/>
              </p:ext>
            </p:extLst>
          </p:nvPr>
        </p:nvGraphicFramePr>
        <p:xfrm>
          <a:off x="361878" y="1045867"/>
          <a:ext cx="8406255" cy="5669280"/>
        </p:xfrm>
        <a:graphic>
          <a:graphicData uri="http://schemas.openxmlformats.org/drawingml/2006/table">
            <a:tbl>
              <a:tblPr>
                <a:tableStyleId>{5C22544A-7EE6-4342-B048-85BDC9FD1C3A}</a:tableStyleId>
              </a:tblPr>
              <a:tblGrid>
                <a:gridCol w="2802085">
                  <a:extLst>
                    <a:ext uri="{9D8B030D-6E8A-4147-A177-3AD203B41FA5}">
                      <a16:colId xmlns:a16="http://schemas.microsoft.com/office/drawing/2014/main" val="3701601477"/>
                    </a:ext>
                  </a:extLst>
                </a:gridCol>
                <a:gridCol w="2802085">
                  <a:extLst>
                    <a:ext uri="{9D8B030D-6E8A-4147-A177-3AD203B41FA5}">
                      <a16:colId xmlns:a16="http://schemas.microsoft.com/office/drawing/2014/main" val="3876481696"/>
                    </a:ext>
                  </a:extLst>
                </a:gridCol>
                <a:gridCol w="2802085">
                  <a:extLst>
                    <a:ext uri="{9D8B030D-6E8A-4147-A177-3AD203B41FA5}">
                      <a16:colId xmlns:a16="http://schemas.microsoft.com/office/drawing/2014/main" val="1055178084"/>
                    </a:ext>
                  </a:extLst>
                </a:gridCol>
              </a:tblGrid>
              <a:tr h="370840">
                <a:tc>
                  <a:txBody>
                    <a:bodyPr/>
                    <a:lstStyle/>
                    <a:p>
                      <a:pPr marL="342900" indent="-342900">
                        <a:buAutoNum type="arabicPeriod"/>
                      </a:pPr>
                      <a:r>
                        <a:rPr lang="en-GB">
                          <a:latin typeface="Century Gothic"/>
                        </a:rPr>
                        <a:t>Start with a square piece of paper.</a:t>
                      </a:r>
                    </a:p>
                    <a:p>
                      <a:pPr marL="342900" lvl="0" indent="-342900">
                        <a:buAutoNum type="arabicPeriod"/>
                      </a:pPr>
                      <a:endParaRPr lang="en-GB">
                        <a:latin typeface="Century Gothic"/>
                      </a:endParaRPr>
                    </a:p>
                    <a:p>
                      <a:pPr marL="342900" lvl="0" indent="-342900">
                        <a:buAutoNum type="arabicPeriod"/>
                      </a:pPr>
                      <a:endParaRPr lang="en-GB">
                        <a:latin typeface="Century Gothic"/>
                      </a:endParaRPr>
                    </a:p>
                    <a:p>
                      <a:pPr marL="342900" lvl="0" indent="-342900">
                        <a:buAutoNum type="arabicPeriod"/>
                      </a:pPr>
                      <a:endParaRPr lang="en-GB">
                        <a:latin typeface="Century Gothic"/>
                      </a:endParaRPr>
                    </a:p>
                    <a:p>
                      <a:pPr marL="342900" lvl="0" indent="-342900">
                        <a:buAutoNum type="arabicPeriod"/>
                      </a:pPr>
                      <a:endParaRPr lang="en-GB">
                        <a:latin typeface="Century Gothic"/>
                      </a:endParaRPr>
                    </a:p>
                    <a:p>
                      <a:pPr marL="342900" lvl="0" indent="-342900">
                        <a:buAutoNum type="arabicPeriod"/>
                      </a:pPr>
                      <a:endParaRPr lang="en-GB">
                        <a:latin typeface="Century Gothic"/>
                      </a:endParaRPr>
                    </a:p>
                    <a:p>
                      <a:pPr marL="342900" lvl="0" indent="-342900">
                        <a:buAutoNum type="arabicPeriod"/>
                      </a:pPr>
                      <a:endParaRPr lang="en-GB">
                        <a:latin typeface="Century Gothic"/>
                      </a:endParaRPr>
                    </a:p>
                    <a:p>
                      <a:pPr marL="342900" lvl="0" indent="-342900">
                        <a:buAutoNum type="arabicPeriod"/>
                      </a:pPr>
                      <a:endParaRPr lang="en-GB">
                        <a:latin typeface="Century Gothic"/>
                      </a:endParaRPr>
                    </a:p>
                  </a:txBody>
                  <a:tcPr>
                    <a:solidFill>
                      <a:srgbClr val="DBF3EF"/>
                    </a:solidFill>
                  </a:tcPr>
                </a:tc>
                <a:tc>
                  <a:txBody>
                    <a:bodyPr/>
                    <a:lstStyle/>
                    <a:p>
                      <a:r>
                        <a:rPr lang="en-GB">
                          <a:latin typeface="Century Gothic"/>
                        </a:rPr>
                        <a:t>2. Draw your design.</a:t>
                      </a:r>
                    </a:p>
                  </a:txBody>
                  <a:tcPr>
                    <a:solidFill>
                      <a:srgbClr val="DBF3EF"/>
                    </a:solidFill>
                  </a:tcPr>
                </a:tc>
                <a:tc>
                  <a:txBody>
                    <a:bodyPr/>
                    <a:lstStyle/>
                    <a:p>
                      <a:r>
                        <a:rPr lang="en-GB">
                          <a:latin typeface="Century Gothic"/>
                        </a:rPr>
                        <a:t>3. Cut the paper into quarters, and swap the diagonal pairs. </a:t>
                      </a:r>
                    </a:p>
                  </a:txBody>
                  <a:tcPr>
                    <a:solidFill>
                      <a:srgbClr val="DBF3EF"/>
                    </a:solidFill>
                  </a:tcPr>
                </a:tc>
                <a:extLst>
                  <a:ext uri="{0D108BD9-81ED-4DB2-BD59-A6C34878D82A}">
                    <a16:rowId xmlns:a16="http://schemas.microsoft.com/office/drawing/2014/main" val="369156863"/>
                  </a:ext>
                </a:extLst>
              </a:tr>
              <a:tr h="370840">
                <a:tc>
                  <a:txBody>
                    <a:bodyPr/>
                    <a:lstStyle/>
                    <a:p>
                      <a:r>
                        <a:rPr lang="en-GB">
                          <a:latin typeface="Century Gothic"/>
                        </a:rPr>
                        <a:t>4. Attach or scan together the pieces, and add a design in the middle.</a:t>
                      </a:r>
                    </a:p>
                    <a:p>
                      <a:pPr lvl="0">
                        <a:buNone/>
                      </a:pPr>
                      <a:endParaRPr lang="en-GB">
                        <a:latin typeface="Century Gothic"/>
                      </a:endParaRPr>
                    </a:p>
                    <a:p>
                      <a:pPr lvl="0">
                        <a:buNone/>
                      </a:pPr>
                      <a:endParaRPr lang="en-GB">
                        <a:latin typeface="Century Gothic"/>
                      </a:endParaRPr>
                    </a:p>
                    <a:p>
                      <a:pPr lvl="0">
                        <a:buNone/>
                      </a:pPr>
                      <a:endParaRPr lang="en-GB">
                        <a:latin typeface="Century Gothic"/>
                      </a:endParaRPr>
                    </a:p>
                    <a:p>
                      <a:pPr lvl="0">
                        <a:buNone/>
                      </a:pPr>
                      <a:endParaRPr lang="en-GB">
                        <a:latin typeface="Century Gothic"/>
                      </a:endParaRPr>
                    </a:p>
                    <a:p>
                      <a:pPr lvl="0">
                        <a:buNone/>
                      </a:pPr>
                      <a:endParaRPr lang="en-GB">
                        <a:latin typeface="Century Gothic"/>
                      </a:endParaRPr>
                    </a:p>
                    <a:p>
                      <a:pPr lvl="0">
                        <a:buNone/>
                      </a:pPr>
                      <a:endParaRPr lang="en-GB">
                        <a:latin typeface="Century Gothic"/>
                      </a:endParaRPr>
                    </a:p>
                    <a:p>
                      <a:pPr lvl="0">
                        <a:buNone/>
                      </a:pPr>
                      <a:endParaRPr lang="en-GB">
                        <a:latin typeface="Century Gothic"/>
                      </a:endParaRPr>
                    </a:p>
                  </a:txBody>
                  <a:tcPr>
                    <a:solidFill>
                      <a:srgbClr val="DBF3EF"/>
                    </a:solidFill>
                  </a:tcPr>
                </a:tc>
                <a:tc>
                  <a:txBody>
                    <a:bodyPr/>
                    <a:lstStyle/>
                    <a:p>
                      <a:r>
                        <a:rPr lang="en-GB">
                          <a:latin typeface="Century Gothic"/>
                        </a:rPr>
                        <a:t>5. You now have a tile you can repeat seamlessly! </a:t>
                      </a:r>
                    </a:p>
                  </a:txBody>
                  <a:tcPr>
                    <a:solidFill>
                      <a:srgbClr val="DBF3EF"/>
                    </a:solidFill>
                  </a:tcPr>
                </a:tc>
                <a:tc>
                  <a:txBody>
                    <a:bodyPr/>
                    <a:lstStyle/>
                    <a:p>
                      <a:r>
                        <a:rPr lang="en-GB">
                          <a:latin typeface="Century Gothic"/>
                        </a:rPr>
                        <a:t>6. Add colour to finish it off.</a:t>
                      </a:r>
                    </a:p>
                  </a:txBody>
                  <a:tcPr>
                    <a:solidFill>
                      <a:srgbClr val="DBF3EF"/>
                    </a:solidFill>
                  </a:tcPr>
                </a:tc>
                <a:extLst>
                  <a:ext uri="{0D108BD9-81ED-4DB2-BD59-A6C34878D82A}">
                    <a16:rowId xmlns:a16="http://schemas.microsoft.com/office/drawing/2014/main" val="3653490627"/>
                  </a:ext>
                </a:extLst>
              </a:tr>
            </a:tbl>
          </a:graphicData>
        </a:graphic>
      </p:graphicFrame>
      <p:sp>
        <p:nvSpPr>
          <p:cNvPr id="2" name="Title 1">
            <a:extLst>
              <a:ext uri="{FF2B5EF4-FFF2-40B4-BE49-F238E27FC236}">
                <a16:creationId xmlns:a16="http://schemas.microsoft.com/office/drawing/2014/main" id="{24F619AF-6E8E-CD19-AD70-C267E19396E2}"/>
              </a:ext>
            </a:extLst>
          </p:cNvPr>
          <p:cNvSpPr>
            <a:spLocks noGrp="1"/>
          </p:cNvSpPr>
          <p:nvPr>
            <p:ph type="title"/>
          </p:nvPr>
        </p:nvSpPr>
        <p:spPr>
          <a:xfrm>
            <a:off x="164980" y="-55412"/>
            <a:ext cx="7886700" cy="1325563"/>
          </a:xfrm>
        </p:spPr>
        <p:txBody>
          <a:bodyPr>
            <a:normAutofit/>
          </a:bodyPr>
          <a:lstStyle/>
          <a:p>
            <a:r>
              <a:rPr lang="en-GB" sz="3600">
                <a:latin typeface="Century Gothic"/>
                <a:ea typeface="Calibri Light"/>
                <a:cs typeface="Calibri Light"/>
              </a:rPr>
              <a:t>Create a repeating pattern tile</a:t>
            </a:r>
            <a:endParaRPr lang="en-GB" sz="3600">
              <a:latin typeface="Century Gothic"/>
            </a:endParaRPr>
          </a:p>
        </p:txBody>
      </p:sp>
      <p:grpSp>
        <p:nvGrpSpPr>
          <p:cNvPr id="22" name="Group 21">
            <a:extLst>
              <a:ext uri="{FF2B5EF4-FFF2-40B4-BE49-F238E27FC236}">
                <a16:creationId xmlns:a16="http://schemas.microsoft.com/office/drawing/2014/main" id="{DFC6B218-6AE0-7C61-7B79-6E883D649692}"/>
              </a:ext>
            </a:extLst>
          </p:cNvPr>
          <p:cNvGrpSpPr/>
          <p:nvPr/>
        </p:nvGrpSpPr>
        <p:grpSpPr>
          <a:xfrm>
            <a:off x="4559580" y="3999734"/>
            <a:ext cx="4492058" cy="3168412"/>
            <a:chOff x="4559580" y="3999734"/>
            <a:chExt cx="4492058" cy="3168412"/>
          </a:xfrm>
        </p:grpSpPr>
        <p:sp>
          <p:nvSpPr>
            <p:cNvPr id="5" name="TextBox 4">
              <a:extLst>
                <a:ext uri="{FF2B5EF4-FFF2-40B4-BE49-F238E27FC236}">
                  <a16:creationId xmlns:a16="http://schemas.microsoft.com/office/drawing/2014/main" id="{3AF2BC50-E74D-982D-8BE9-8AEBD56284C7}"/>
                </a:ext>
              </a:extLst>
            </p:cNvPr>
            <p:cNvSpPr txBox="1"/>
            <p:nvPr/>
          </p:nvSpPr>
          <p:spPr>
            <a:xfrm>
              <a:off x="5182303" y="6351572"/>
              <a:ext cx="3596109" cy="287258"/>
            </a:xfrm>
            <a:prstGeom prst="rect">
              <a:avLst/>
            </a:prstGeom>
            <a:noFill/>
          </p:spPr>
          <p:txBody>
            <a:bodyPr wrap="square" lIns="0" tIns="0" rIns="0" bIns="0" rtlCol="0">
              <a:spAutoFit/>
            </a:bodyPr>
            <a:lstStyle/>
            <a:p>
              <a:pPr algn="r" defTabSz="457200"/>
              <a:r>
                <a:rPr lang="en-GB" sz="2800" b="1" baseline="30000" err="1">
                  <a:solidFill>
                    <a:srgbClr val="14A19A"/>
                  </a:solidFill>
                  <a:latin typeface="Century Gothic"/>
                  <a:cs typeface="Century Gothic"/>
                </a:rPr>
                <a:t>mylearning.org</a:t>
              </a:r>
              <a:endParaRPr lang="en-GB" sz="3200" b="1" baseline="30000">
                <a:solidFill>
                  <a:srgbClr val="14A19A"/>
                </a:solidFill>
                <a:latin typeface="Century Gothic"/>
                <a:cs typeface="Century Gothic"/>
              </a:endParaRPr>
            </a:p>
          </p:txBody>
        </p:sp>
        <p:grpSp>
          <p:nvGrpSpPr>
            <p:cNvPr id="6" name="Group 5">
              <a:extLst>
                <a:ext uri="{FF2B5EF4-FFF2-40B4-BE49-F238E27FC236}">
                  <a16:creationId xmlns:a16="http://schemas.microsoft.com/office/drawing/2014/main" id="{1C1C3ED6-F1B1-BAA8-6AAD-969202CB8668}"/>
                </a:ext>
              </a:extLst>
            </p:cNvPr>
            <p:cNvGrpSpPr/>
            <p:nvPr/>
          </p:nvGrpSpPr>
          <p:grpSpPr>
            <a:xfrm>
              <a:off x="4559580" y="3999734"/>
              <a:ext cx="4492058" cy="3168412"/>
              <a:chOff x="181643" y="575007"/>
              <a:chExt cx="9872856" cy="6963675"/>
            </a:xfrm>
          </p:grpSpPr>
          <p:sp>
            <p:nvSpPr>
              <p:cNvPr id="7" name="Hexagon 6">
                <a:extLst>
                  <a:ext uri="{FF2B5EF4-FFF2-40B4-BE49-F238E27FC236}">
                    <a16:creationId xmlns:a16="http://schemas.microsoft.com/office/drawing/2014/main" id="{00785018-D7AD-17EF-A9BB-AC102ABD0B71}"/>
                  </a:ext>
                </a:extLst>
              </p:cNvPr>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Hexagon 7">
                <a:extLst>
                  <a:ext uri="{FF2B5EF4-FFF2-40B4-BE49-F238E27FC236}">
                    <a16:creationId xmlns:a16="http://schemas.microsoft.com/office/drawing/2014/main" id="{A9B9B5BA-8E62-0807-250F-23B3E4ACE7E1}"/>
                  </a:ext>
                </a:extLst>
              </p:cNvPr>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9" name="Hexagon 8">
                <a:extLst>
                  <a:ext uri="{FF2B5EF4-FFF2-40B4-BE49-F238E27FC236}">
                    <a16:creationId xmlns:a16="http://schemas.microsoft.com/office/drawing/2014/main" id="{54E5A9F0-CD94-4AF5-9830-C90FB5FB9FF2}"/>
                  </a:ext>
                </a:extLst>
              </p:cNvPr>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0" name="Hexagon 9">
                <a:extLst>
                  <a:ext uri="{FF2B5EF4-FFF2-40B4-BE49-F238E27FC236}">
                    <a16:creationId xmlns:a16="http://schemas.microsoft.com/office/drawing/2014/main" id="{DABA5B6F-5C24-F61F-69A8-D73503E20571}"/>
                  </a:ext>
                </a:extLst>
              </p:cNvPr>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Hexagon 10">
                <a:extLst>
                  <a:ext uri="{FF2B5EF4-FFF2-40B4-BE49-F238E27FC236}">
                    <a16:creationId xmlns:a16="http://schemas.microsoft.com/office/drawing/2014/main" id="{5488D1ED-3A1B-64BB-227C-64409B8D7060}"/>
                  </a:ext>
                </a:extLst>
              </p:cNvPr>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Hexagon 11">
                <a:extLst>
                  <a:ext uri="{FF2B5EF4-FFF2-40B4-BE49-F238E27FC236}">
                    <a16:creationId xmlns:a16="http://schemas.microsoft.com/office/drawing/2014/main" id="{EE71C888-BAE3-4EB4-35BF-1B275CDE3CC4}"/>
                  </a:ext>
                </a:extLst>
              </p:cNvPr>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Hexagon 12">
                <a:extLst>
                  <a:ext uri="{FF2B5EF4-FFF2-40B4-BE49-F238E27FC236}">
                    <a16:creationId xmlns:a16="http://schemas.microsoft.com/office/drawing/2014/main" id="{8062A739-F727-E1C5-6185-4ACB1D3B4CFA}"/>
                  </a:ext>
                </a:extLst>
              </p:cNvPr>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4" name="Hexagon 13">
                <a:extLst>
                  <a:ext uri="{FF2B5EF4-FFF2-40B4-BE49-F238E27FC236}">
                    <a16:creationId xmlns:a16="http://schemas.microsoft.com/office/drawing/2014/main" id="{92E98096-43EC-A61C-6265-F1F09BF3E51A}"/>
                  </a:ext>
                </a:extLst>
              </p:cNvPr>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5" name="Hexagon 14">
                <a:extLst>
                  <a:ext uri="{FF2B5EF4-FFF2-40B4-BE49-F238E27FC236}">
                    <a16:creationId xmlns:a16="http://schemas.microsoft.com/office/drawing/2014/main" id="{598E2B53-372D-A951-15D8-695B69041B76}"/>
                  </a:ext>
                </a:extLst>
              </p:cNvPr>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6" name="Hexagon 15">
                <a:extLst>
                  <a:ext uri="{FF2B5EF4-FFF2-40B4-BE49-F238E27FC236}">
                    <a16:creationId xmlns:a16="http://schemas.microsoft.com/office/drawing/2014/main" id="{793D7E48-105C-8D0C-05DF-580F646C5956}"/>
                  </a:ext>
                </a:extLst>
              </p:cNvPr>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7" name="Hexagon 16">
                <a:extLst>
                  <a:ext uri="{FF2B5EF4-FFF2-40B4-BE49-F238E27FC236}">
                    <a16:creationId xmlns:a16="http://schemas.microsoft.com/office/drawing/2014/main" id="{7851D6E6-BB8B-2E95-A23C-5526616327D5}"/>
                  </a:ext>
                </a:extLst>
              </p:cNvPr>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8" name="Hexagon 17">
                <a:extLst>
                  <a:ext uri="{FF2B5EF4-FFF2-40B4-BE49-F238E27FC236}">
                    <a16:creationId xmlns:a16="http://schemas.microsoft.com/office/drawing/2014/main" id="{11B7CE83-4D1B-5AD7-88A7-993E63D52DCF}"/>
                  </a:ext>
                </a:extLst>
              </p:cNvPr>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19" name="Hexagon 18">
                <a:extLst>
                  <a:ext uri="{FF2B5EF4-FFF2-40B4-BE49-F238E27FC236}">
                    <a16:creationId xmlns:a16="http://schemas.microsoft.com/office/drawing/2014/main" id="{B292CC73-9A85-C0EC-7EE0-D0E5DDBFB471}"/>
                  </a:ext>
                </a:extLst>
              </p:cNvPr>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0" name="Hexagon 19">
                <a:extLst>
                  <a:ext uri="{FF2B5EF4-FFF2-40B4-BE49-F238E27FC236}">
                    <a16:creationId xmlns:a16="http://schemas.microsoft.com/office/drawing/2014/main" id="{BC799552-4EF3-54B5-8C35-09C519843A9C}"/>
                  </a:ext>
                </a:extLst>
              </p:cNvPr>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sp>
            <p:nvSpPr>
              <p:cNvPr id="21" name="Hexagon 20">
                <a:extLst>
                  <a:ext uri="{FF2B5EF4-FFF2-40B4-BE49-F238E27FC236}">
                    <a16:creationId xmlns:a16="http://schemas.microsoft.com/office/drawing/2014/main" id="{B4820418-2896-1DC1-9BDA-856B97EDE144}"/>
                  </a:ext>
                </a:extLst>
              </p:cNvPr>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white"/>
                    </a:solidFill>
                    <a:latin typeface="Calibri"/>
                  </a:rPr>
                  <a:t> </a:t>
                </a:r>
              </a:p>
            </p:txBody>
          </p:sp>
        </p:grpSp>
      </p:grpSp>
      <p:pic>
        <p:nvPicPr>
          <p:cNvPr id="25" name="Picture 24" descr="A piece of paper with drawings on it&#10;&#10;AI-generated content may be incorrect.">
            <a:extLst>
              <a:ext uri="{FF2B5EF4-FFF2-40B4-BE49-F238E27FC236}">
                <a16:creationId xmlns:a16="http://schemas.microsoft.com/office/drawing/2014/main" id="{277CF6A2-824B-4B2D-79CB-BC994B333843}"/>
              </a:ext>
            </a:extLst>
          </p:cNvPr>
          <p:cNvPicPr>
            <a:picLocks noChangeAspect="1"/>
          </p:cNvPicPr>
          <p:nvPr/>
        </p:nvPicPr>
        <p:blipFill>
          <a:blip r:embed="rId2"/>
          <a:srcRect l="8385" t="10620" b="17198"/>
          <a:stretch/>
        </p:blipFill>
        <p:spPr>
          <a:xfrm>
            <a:off x="1204085" y="4895489"/>
            <a:ext cx="1577320" cy="1572329"/>
          </a:xfrm>
          <a:prstGeom prst="rect">
            <a:avLst/>
          </a:prstGeom>
        </p:spPr>
      </p:pic>
      <p:pic>
        <p:nvPicPr>
          <p:cNvPr id="29" name="Picture 28" descr="A white square paper on a white surface&#10;&#10;AI-generated content may be incorrect.">
            <a:extLst>
              <a:ext uri="{FF2B5EF4-FFF2-40B4-BE49-F238E27FC236}">
                <a16:creationId xmlns:a16="http://schemas.microsoft.com/office/drawing/2014/main" id="{583D3756-7A78-8C62-C44A-FA131B62F015}"/>
              </a:ext>
            </a:extLst>
          </p:cNvPr>
          <p:cNvPicPr>
            <a:picLocks noChangeAspect="1"/>
          </p:cNvPicPr>
          <p:nvPr/>
        </p:nvPicPr>
        <p:blipFill>
          <a:blip r:embed="rId3"/>
          <a:srcRect l="575" t="10159" r="10920" b="-1684"/>
          <a:stretch/>
        </p:blipFill>
        <p:spPr>
          <a:xfrm>
            <a:off x="915658" y="1865253"/>
            <a:ext cx="1652634" cy="1559483"/>
          </a:xfrm>
          <a:prstGeom prst="rect">
            <a:avLst/>
          </a:prstGeom>
        </p:spPr>
      </p:pic>
      <p:pic>
        <p:nvPicPr>
          <p:cNvPr id="26" name="Picture 25" descr="A paper with drawings on it&#10;&#10;AI-generated content may be incorrect.">
            <a:extLst>
              <a:ext uri="{FF2B5EF4-FFF2-40B4-BE49-F238E27FC236}">
                <a16:creationId xmlns:a16="http://schemas.microsoft.com/office/drawing/2014/main" id="{2D839DD2-3A62-5A92-5715-9EA878E1F309}"/>
              </a:ext>
            </a:extLst>
          </p:cNvPr>
          <p:cNvPicPr>
            <a:picLocks noChangeAspect="1"/>
          </p:cNvPicPr>
          <p:nvPr/>
        </p:nvPicPr>
        <p:blipFill>
          <a:blip r:embed="rId4"/>
          <a:srcRect t="16906" r="-490" b="8993"/>
          <a:stretch/>
        </p:blipFill>
        <p:spPr>
          <a:xfrm>
            <a:off x="3637852" y="1710906"/>
            <a:ext cx="1874463" cy="1745242"/>
          </a:xfrm>
          <a:prstGeom prst="rect">
            <a:avLst/>
          </a:prstGeom>
        </p:spPr>
      </p:pic>
      <p:pic>
        <p:nvPicPr>
          <p:cNvPr id="23" name="Picture 22" descr="A group of papers with drawings on them&#10;&#10;AI-generated content may be incorrect.">
            <a:extLst>
              <a:ext uri="{FF2B5EF4-FFF2-40B4-BE49-F238E27FC236}">
                <a16:creationId xmlns:a16="http://schemas.microsoft.com/office/drawing/2014/main" id="{167CCED8-87ED-A5B8-40DC-1FC32C23D9DB}"/>
              </a:ext>
            </a:extLst>
          </p:cNvPr>
          <p:cNvPicPr>
            <a:picLocks noChangeAspect="1"/>
          </p:cNvPicPr>
          <p:nvPr/>
        </p:nvPicPr>
        <p:blipFill>
          <a:blip r:embed="rId5"/>
          <a:srcRect t="16625" r="-338" b="8821"/>
          <a:stretch/>
        </p:blipFill>
        <p:spPr>
          <a:xfrm>
            <a:off x="6592399" y="1919375"/>
            <a:ext cx="1663432" cy="1544526"/>
          </a:xfrm>
          <a:prstGeom prst="rect">
            <a:avLst/>
          </a:prstGeom>
        </p:spPr>
      </p:pic>
      <p:pic>
        <p:nvPicPr>
          <p:cNvPr id="31" name="Picture 30" descr="A black and white background with different fruits&#10;&#10;AI-generated content may be incorrect.">
            <a:extLst>
              <a:ext uri="{FF2B5EF4-FFF2-40B4-BE49-F238E27FC236}">
                <a16:creationId xmlns:a16="http://schemas.microsoft.com/office/drawing/2014/main" id="{365663BE-AC00-029C-E282-B0C47C9E0B4A}"/>
              </a:ext>
            </a:extLst>
          </p:cNvPr>
          <p:cNvPicPr>
            <a:picLocks noChangeAspect="1"/>
          </p:cNvPicPr>
          <p:nvPr/>
        </p:nvPicPr>
        <p:blipFill>
          <a:blip r:embed="rId6"/>
          <a:stretch>
            <a:fillRect/>
          </a:stretch>
        </p:blipFill>
        <p:spPr>
          <a:xfrm>
            <a:off x="3438300" y="4539650"/>
            <a:ext cx="2084089" cy="2059557"/>
          </a:xfrm>
          <a:prstGeom prst="rect">
            <a:avLst/>
          </a:prstGeom>
        </p:spPr>
      </p:pic>
    </p:spTree>
    <p:extLst>
      <p:ext uri="{BB962C8B-B14F-4D97-AF65-F5344CB8AC3E}">
        <p14:creationId xmlns:p14="http://schemas.microsoft.com/office/powerpoint/2010/main" val="23120541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165765-abab-47e8-b183-467eaa5f8791">
      <Terms xmlns="http://schemas.microsoft.com/office/infopath/2007/PartnerControls"/>
    </lcf76f155ced4ddcb4097134ff3c332f>
    <TaxCatchAll xmlns="ac5c2849-74a1-46d7-ad44-587ab7d0a8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20" ma:contentTypeDescription="Create a new document." ma:contentTypeScope="" ma:versionID="078f4159846fecaba571dfe8d2cae82f">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6bb54b4c20e3112d08e98b72fff70ab9"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5AD099-3630-478F-819D-BFF626B5B183}">
  <ds:schemaRefs>
    <ds:schemaRef ds:uri="http://schemas.microsoft.com/sharepoint/v3/contenttype/forms"/>
  </ds:schemaRefs>
</ds:datastoreItem>
</file>

<file path=customXml/itemProps2.xml><?xml version="1.0" encoding="utf-8"?>
<ds:datastoreItem xmlns:ds="http://schemas.openxmlformats.org/officeDocument/2006/customXml" ds:itemID="{A1048142-E6B5-45AA-A479-F72D79161228}">
  <ds:schemaRefs>
    <ds:schemaRef ds:uri="4a165765-abab-47e8-b183-467eaa5f8791"/>
    <ds:schemaRef ds:uri="ac5c2849-74a1-46d7-ad44-587ab7d0a8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4F85BB-BF64-419D-9C63-F15BAF18D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5c2849-74a1-46d7-ad44-587ab7d0a8b9"/>
    <ds:schemaRef ds:uri="4a165765-abab-47e8-b183-467eaa5f8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27</Slides>
  <Notes>0</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1_Office Theme</vt:lpstr>
      <vt:lpstr>Office Theme</vt:lpstr>
      <vt:lpstr>PowerPoint Presentation</vt:lpstr>
      <vt:lpstr>PowerPoint Presentation</vt:lpstr>
      <vt:lpstr>PowerPoint Presentation</vt:lpstr>
      <vt:lpstr>Shapes</vt:lpstr>
      <vt:lpstr>Shapes</vt:lpstr>
      <vt:lpstr>Shapes</vt:lpstr>
      <vt:lpstr>Patterns</vt:lpstr>
      <vt:lpstr>Patterns</vt:lpstr>
      <vt:lpstr>Create a repeating pattern tile</vt:lpstr>
      <vt:lpstr>Patterns</vt:lpstr>
      <vt:lpstr>Symmetry</vt:lpstr>
      <vt:lpstr>Symmetry</vt:lpstr>
      <vt:lpstr>Rotation</vt:lpstr>
      <vt:lpstr>Rotation</vt:lpstr>
      <vt:lpstr>Rotation</vt:lpstr>
      <vt:lpstr>Rotation</vt:lpstr>
      <vt:lpstr>Nets</vt:lpstr>
      <vt:lpstr>Nets – What is a net?</vt:lpstr>
      <vt:lpstr>Nets - Prisms</vt:lpstr>
      <vt:lpstr>Nets - Prisms</vt:lpstr>
      <vt:lpstr>Nets – Maureen Roffey's Doll's House</vt:lpstr>
      <vt:lpstr>Nets – Maureen Roffey's Doll's House</vt:lpstr>
      <vt:lpstr>PowerPoint Presentation</vt:lpstr>
      <vt:lpstr>PowerPoint Presentation</vt:lpstr>
      <vt:lpstr>Nets - Instructions</vt:lpstr>
      <vt:lpstr>Nets – Design Guide </vt:lpstr>
      <vt:lpstr>Nets - Extension</vt:lpstr>
    </vt:vector>
  </TitlesOfParts>
  <Company>Leeds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Maureen Roffey's Doll's House</dc:title>
  <dc:creator>Hornby, Sarah</dc:creator>
  <cp:revision>9</cp:revision>
  <dcterms:created xsi:type="dcterms:W3CDTF">2025-02-27T13:25:23Z</dcterms:created>
  <dcterms:modified xsi:type="dcterms:W3CDTF">2025-03-31T14:38:58Z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0x0101001B1CE15E5B575949BF957F351B9FD86D</vt:lpwstr>
  </property>
  <property fmtid="{D5CDD505-2E9C-101B-9397-08002B2CF9AE}" pid="3" name="MediaServiceImageTags">
    <vt:lpwstr/>
  </property>
</Properties>
</file>