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notesMasterIdLst>
    <p:notesMasterId r:id="rId17"/>
  </p:notesMasterIdLst>
  <p:sldIdLst>
    <p:sldId id="257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9" autoAdjust="0"/>
    <p:restoredTop sz="94660"/>
  </p:normalViewPr>
  <p:slideViewPr>
    <p:cSldViewPr snapToGrid="0">
      <p:cViewPr varScale="1">
        <p:scale>
          <a:sx n="88" d="100"/>
          <a:sy n="88" d="100"/>
        </p:scale>
        <p:origin x="21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77C45-C164-4567-BCBF-7CC9BC0297DC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F1D8A-CBF5-43AB-AD39-D8B9254BF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218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</a:p>
          <a:p>
            <a:pPr fontAlgn="base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Theme: partnership working</a:t>
            </a:r>
          </a:p>
          <a:p>
            <a:pPr fontAlgn="base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Case Study: LSE Library using partnerships to build schools and public engagement programme</a:t>
            </a:r>
          </a:p>
          <a:p>
            <a:pPr fontAlgn="base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Hello </a:t>
            </a:r>
          </a:p>
          <a:p>
            <a:pPr fontAlgn="base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 for the invitation and opportunity to share our recent work with you </a:t>
            </a:r>
          </a:p>
          <a:p>
            <a:pPr fontAlgn="base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am Maria Bell </a:t>
            </a:r>
          </a:p>
          <a:p>
            <a:pPr fontAlgn="base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Engagement team at LSE Library </a:t>
            </a:r>
          </a:p>
          <a:p>
            <a:pPr fontAlgn="base"/>
            <a:endParaRPr lang="en-GB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Background – libraries and learning – information / digital literacy – now includes school and public engagement.  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3D445-E15A-4F9C-8352-58EE0346BDA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616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EF8D-E2D0-4846-BFDF-CA0C842EEB5B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327-C4EF-4618-B2F8-DA5F8D844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892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EF8D-E2D0-4846-BFDF-CA0C842EEB5B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327-C4EF-4618-B2F8-DA5F8D844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699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EF8D-E2D0-4846-BFDF-CA0C842EEB5B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327-C4EF-4618-B2F8-DA5F8D844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367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F98B485-A173-3843-8344-618C8DCC54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8782337" y="6378958"/>
            <a:ext cx="82800" cy="8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b="0" i="0" dirty="0">
              <a:latin typeface="Arial Regular"/>
            </a:endParaRP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F19DBA38-E754-E143-B67E-C3EC5028F8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2" y="6195420"/>
            <a:ext cx="4210337" cy="440057"/>
          </a:xfrm>
        </p:spPr>
        <p:txBody>
          <a:bodyPr anchor="ctr">
            <a:normAutofit/>
          </a:bodyPr>
          <a:lstStyle>
            <a:lvl1pPr algn="r">
              <a:defRPr lang="en-GB" sz="1200" b="0" i="0" kern="1200" baseline="0" dirty="0">
                <a:solidFill>
                  <a:schemeClr val="bg1"/>
                </a:solidFill>
                <a:effectLst/>
                <a:latin typeface="Arial Regular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013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 </a:t>
            </a:r>
            <a:endParaRPr lang="en-GB" sz="1013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79B6C97-B63B-BA46-83EA-9813053324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20538" y="1304925"/>
            <a:ext cx="7222712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2475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of presentation 33pt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338230F0-43CD-B84F-936C-5BE8F6F8D5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20538" y="2715082"/>
            <a:ext cx="7222712" cy="4681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0" i="0" cap="all" baseline="0">
                <a:solidFill>
                  <a:schemeClr val="bg1"/>
                </a:solidFill>
                <a:latin typeface="Arial Regular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/>
              <a:t>Subtitle 20pt</a:t>
            </a:r>
            <a:endParaRPr lang="en-GB" dirty="0">
              <a:effectLst/>
              <a:latin typeface="Roboto" pitchFamily="2" charset="0"/>
            </a:endParaRP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272AAC2-A67F-AD47-918B-9B7A795586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0538" y="3594321"/>
            <a:ext cx="7222712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514350" rtl="0" eaLnBrk="1" fontAlgn="auto" latinLnBrk="0" hangingPunct="1">
              <a:lnSpc>
                <a:spcPts val="1350"/>
              </a:lnSpc>
              <a:spcBef>
                <a:spcPts val="338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2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marR="0" indent="0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900"/>
            </a:lvl2pPr>
          </a:lstStyle>
          <a:p>
            <a:pPr marL="0" marR="0" lvl="0" indent="0" algn="l" defTabSz="514350" rtl="0" eaLnBrk="1" fontAlgn="auto" latinLnBrk="0" hangingPunct="1">
              <a:lnSpc>
                <a:spcPts val="1350"/>
              </a:lnSpc>
              <a:spcBef>
                <a:spcPts val="338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9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9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9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514350" rtl="0" eaLnBrk="1" fontAlgn="auto" latinLnBrk="0" hangingPunct="1">
              <a:lnSpc>
                <a:spcPts val="1350"/>
              </a:lnSpc>
              <a:spcBef>
                <a:spcPts val="338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9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514350" rtl="0" eaLnBrk="1" fontAlgn="auto" latinLnBrk="0" hangingPunct="1">
              <a:lnSpc>
                <a:spcPts val="1350"/>
              </a:lnSpc>
              <a:spcBef>
                <a:spcPts val="338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9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9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9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E8D8D904-906E-7C48-9062-C78CF164E7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1608" y="5879984"/>
            <a:ext cx="2877906" cy="217796"/>
          </a:xfrm>
        </p:spPr>
        <p:txBody>
          <a:bodyPr lIns="0" tIns="0" rIns="0" bIns="0">
            <a:normAutofit/>
          </a:bodyPr>
          <a:lstStyle>
            <a:lvl1pPr>
              <a:defRPr sz="844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lse.ac.uk</a:t>
            </a:r>
            <a:r>
              <a:rPr lang="en-US" dirty="0"/>
              <a:t>/department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4816E3F4-D2AC-D149-A458-CACCDF38F9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7239" y="6131125"/>
            <a:ext cx="2348557" cy="243170"/>
          </a:xfrm>
        </p:spPr>
        <p:txBody>
          <a:bodyPr lIns="0" tIns="0" rIns="0" bIns="0">
            <a:normAutofit/>
          </a:bodyPr>
          <a:lstStyle>
            <a:lvl1pPr>
              <a:defRPr sz="619" b="0" i="0">
                <a:solidFill>
                  <a:schemeClr val="bg1"/>
                </a:solidFill>
                <a:latin typeface="Arial Regular"/>
                <a:ea typeface="Roboto" pitchFamily="2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873F84F-8E4E-214D-A077-007C9735E7E7}"/>
              </a:ext>
            </a:extLst>
          </p:cNvPr>
          <p:cNvGrpSpPr/>
          <p:nvPr userDrawn="1"/>
        </p:nvGrpSpPr>
        <p:grpSpPr>
          <a:xfrm>
            <a:off x="300040" y="6356931"/>
            <a:ext cx="681037" cy="114823"/>
            <a:chOff x="300038" y="6426199"/>
            <a:chExt cx="869394" cy="146580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8C4B557-427E-D342-A9A9-EF32B814B2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038" y="6426199"/>
              <a:ext cx="198728" cy="146431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571DF9E5-0966-4846-9223-BB56C16A8F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7404" y="6426199"/>
              <a:ext cx="211802" cy="146431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F7F6EE0-80E1-FE48-B989-4A0C155531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8226" y="6426199"/>
              <a:ext cx="222262" cy="146431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779B8234-9079-2544-8BBE-FD31F3B006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3637" y="6426348"/>
              <a:ext cx="245795" cy="1464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0619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3FB71B-88BE-1740-8F93-EF00E65056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F6C8FBA-8122-DE4F-8931-D7978E15E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2" y="296867"/>
            <a:ext cx="4209455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1800"/>
              </a:lnSpc>
              <a:defRPr sz="135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8782339" y="6378958"/>
            <a:ext cx="83057" cy="82800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b="0" i="0" dirty="0">
              <a:solidFill>
                <a:srgbClr val="F43131"/>
              </a:solidFill>
              <a:latin typeface="Arial Regular"/>
            </a:endParaRP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E6A717F1-9D6B-3C4F-9DD5-B4FCDD5810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7238" y="6131125"/>
            <a:ext cx="2348556" cy="243170"/>
          </a:xfrm>
        </p:spPr>
        <p:txBody>
          <a:bodyPr lIns="0" tIns="0" rIns="0" bIns="0">
            <a:normAutofit/>
          </a:bodyPr>
          <a:lstStyle>
            <a:lvl1pPr>
              <a:defRPr sz="619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7348209D-D5CE-2843-B675-2887DFD797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2" y="6195420"/>
            <a:ext cx="4209455" cy="439737"/>
          </a:xfrm>
        </p:spPr>
        <p:txBody>
          <a:bodyPr anchor="ctr">
            <a:normAutofit/>
          </a:bodyPr>
          <a:lstStyle>
            <a:lvl1pPr algn="r"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53E4C59-1A50-AF49-AAA6-B494CC698B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23581" y="1469571"/>
            <a:ext cx="7758756" cy="4678680"/>
          </a:xfrm>
          <a:prstGeom prst="rect">
            <a:avLst/>
          </a:prstGeom>
        </p:spPr>
        <p:txBody>
          <a:bodyPr/>
          <a:lstStyle>
            <a:lvl1pPr algn="l">
              <a:lnSpc>
                <a:spcPts val="1838"/>
              </a:lnSpc>
              <a:defRPr sz="1500" b="1" i="0" baseline="0">
                <a:solidFill>
                  <a:srgbClr val="E011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3585" indent="-135000" algn="l">
              <a:lnSpc>
                <a:spcPts val="1838"/>
              </a:lnSpc>
              <a:buClr>
                <a:srgbClr val="E0112B"/>
              </a:buClr>
              <a:buFont typeface="Wingdings" pitchFamily="2" charset="2"/>
              <a:buChar char="§"/>
              <a:defRPr sz="15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4478" indent="135000" algn="l">
              <a:lnSpc>
                <a:spcPts val="1838"/>
              </a:lnSpc>
              <a:buClr>
                <a:srgbClr val="E0112B"/>
              </a:buClr>
              <a:buFont typeface="Wingdings" pitchFamily="2" charset="2"/>
              <a:buChar char="§"/>
              <a:defRPr sz="15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304503" indent="-135000" algn="l">
              <a:lnSpc>
                <a:spcPts val="1838"/>
              </a:lnSpc>
              <a:buClr>
                <a:schemeClr val="tx1"/>
              </a:buClr>
              <a:buFont typeface="Wingdings" pitchFamily="2" charset="2"/>
              <a:buChar char="§"/>
              <a:defRPr sz="135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304502" indent="0" algn="l">
              <a:lnSpc>
                <a:spcPts val="1838"/>
              </a:lnSpc>
              <a:buNone/>
              <a:defRPr sz="135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– Fifth level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E78DC4E-A482-2443-BBF0-8A5C274F4404}"/>
              </a:ext>
            </a:extLst>
          </p:cNvPr>
          <p:cNvGrpSpPr/>
          <p:nvPr userDrawn="1"/>
        </p:nvGrpSpPr>
        <p:grpSpPr>
          <a:xfrm>
            <a:off x="300008" y="6356173"/>
            <a:ext cx="681069" cy="119835"/>
            <a:chOff x="300038" y="6422517"/>
            <a:chExt cx="872569" cy="15353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7D9786C-26F3-6B49-B561-AF7C60DA32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038" y="6422517"/>
              <a:ext cx="209241" cy="150224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864B8E30-D072-6B43-B098-2385EDDD44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7406" y="6425613"/>
              <a:ext cx="228019" cy="150224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27E3F0B-3619-2E42-B352-238A547F7F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1927" y="6425824"/>
              <a:ext cx="228019" cy="150224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1B6031F-6F80-1642-8050-F7AA7F8829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0445" y="6424466"/>
              <a:ext cx="252162" cy="1502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974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EF8D-E2D0-4846-BFDF-CA0C842EEB5B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327-C4EF-4618-B2F8-DA5F8D844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12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EF8D-E2D0-4846-BFDF-CA0C842EEB5B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327-C4EF-4618-B2F8-DA5F8D844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652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EF8D-E2D0-4846-BFDF-CA0C842EEB5B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327-C4EF-4618-B2F8-DA5F8D844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79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EF8D-E2D0-4846-BFDF-CA0C842EEB5B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327-C4EF-4618-B2F8-DA5F8D844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34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EF8D-E2D0-4846-BFDF-CA0C842EEB5B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327-C4EF-4618-B2F8-DA5F8D844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842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EF8D-E2D0-4846-BFDF-CA0C842EEB5B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327-C4EF-4618-B2F8-DA5F8D844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951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EF8D-E2D0-4846-BFDF-CA0C842EEB5B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327-C4EF-4618-B2F8-DA5F8D844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004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EF8D-E2D0-4846-BFDF-CA0C842EEB5B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327-C4EF-4618-B2F8-DA5F8D844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02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5EF8D-E2D0-4846-BFDF-CA0C842EEB5B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D5327-C4EF-4618-B2F8-DA5F8D844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46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2C26E8-9EEF-784C-A05E-C1812266C4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r>
              <a:rPr lang="en-US" sz="2100" dirty="0"/>
              <a:t>Library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E902DE-E764-EA46-95C0-51F4F06C53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103" y="1299263"/>
            <a:ext cx="5575334" cy="1886849"/>
          </a:xfrm>
        </p:spPr>
        <p:txBody>
          <a:bodyPr>
            <a:noAutofit/>
          </a:bodyPr>
          <a:lstStyle/>
          <a:p>
            <a:br>
              <a:rPr lang="en-GB" dirty="0"/>
            </a:br>
            <a:r>
              <a:rPr lang="en-GB" dirty="0"/>
              <a:t>Streets of London 1870-1900</a:t>
            </a:r>
            <a:br>
              <a:rPr lang="en-GB" dirty="0"/>
            </a:br>
            <a:br>
              <a:rPr lang="en-GB" dirty="0"/>
            </a:br>
            <a:endParaRPr lang="en-US" sz="33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31C742-0F98-C445-A55E-EC4AB57029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8878" y="2795280"/>
            <a:ext cx="5408258" cy="551729"/>
          </a:xfrm>
        </p:spPr>
        <p:txBody>
          <a:bodyPr>
            <a:normAutofit/>
          </a:bodyPr>
          <a:lstStyle/>
          <a:p>
            <a:r>
              <a:rPr lang="en-GB" b="1" dirty="0"/>
              <a:t>Mapping life in Victorian Covent Garden</a:t>
            </a:r>
            <a:endParaRPr lang="en-GB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D35568-A531-EF45-A5B1-0D62D9FA27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58878" y="3429000"/>
            <a:ext cx="5408258" cy="2417639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</a:pPr>
            <a:r>
              <a:rPr lang="en-US" sz="1800" dirty="0"/>
              <a:t>A Resource using the Charles Booth London Poverty Maps and Photographs from Street Life in London (1870)</a:t>
            </a:r>
          </a:p>
          <a:p>
            <a:pPr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</a:pPr>
            <a:r>
              <a:rPr lang="en-US" sz="1400" dirty="0"/>
              <a:t>Images and archive material used belong to LSE Library, unless otherwise stated. This is an open access resource under the terms of the Creative Commons Attribution-</a:t>
            </a:r>
            <a:r>
              <a:rPr lang="en-US" sz="1400" dirty="0" err="1"/>
              <a:t>NonCommercial</a:t>
            </a:r>
            <a:r>
              <a:rPr lang="en-US" sz="1400" dirty="0"/>
              <a:t>-</a:t>
            </a:r>
            <a:r>
              <a:rPr lang="en-US" sz="1400" dirty="0" err="1"/>
              <a:t>ShareAlike</a:t>
            </a:r>
            <a:r>
              <a:rPr lang="en-US" sz="1400" dirty="0"/>
              <a:t> 4.0 International (CC BY-NC-SA 4.0) License, which permits use, distribution and reproduction in any non-commercial medium, provided the original work is properly cited.</a:t>
            </a:r>
          </a:p>
          <a:p>
            <a:pPr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</a:pPr>
            <a:endParaRPr lang="en-US" sz="1800" dirty="0"/>
          </a:p>
          <a:p>
            <a:pPr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</a:pPr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0E9A24-4ECC-D944-922F-23552E29B2E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sz="1050" dirty="0"/>
              <a:t>lse.ac.uk/library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D883C2-C3D8-FD47-A87E-9B8F5AD357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r>
              <a:rPr lang="en-US" sz="825" dirty="0"/>
              <a:t>@</a:t>
            </a:r>
            <a:r>
              <a:rPr lang="en-US" sz="825" dirty="0" err="1"/>
              <a:t>LSELibrary</a:t>
            </a:r>
            <a:endParaRPr lang="en-US" sz="825" dirty="0"/>
          </a:p>
        </p:txBody>
      </p:sp>
    </p:spTree>
    <p:extLst>
      <p:ext uri="{BB962C8B-B14F-4D97-AF65-F5344CB8AC3E}">
        <p14:creationId xmlns:p14="http://schemas.microsoft.com/office/powerpoint/2010/main" val="949718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F66AB-EA49-0742-BCF5-99DAD0031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9587" y="1783959"/>
            <a:ext cx="4514414" cy="28891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/>
              <a:t>Charles Booth: Philanthropist and Social Reformer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629586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6615204-B25F-B844-A1B9-BD787EF45FB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78" r="2286" b="-1"/>
          <a:stretch/>
        </p:blipFill>
        <p:spPr>
          <a:xfrm>
            <a:off x="20" y="10"/>
            <a:ext cx="4518095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65264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8297215-A9FD-EB4F-9C78-F68B6A5545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6" b="8148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61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2FA445E-3BA6-0246-91BB-B28D5E15D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Social Pyramid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C225EF-5F83-9444-B9C5-728B6580D2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52571"/>
            <a:ext cx="9144000" cy="817563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117383-AADD-BC45-B578-7C2D89778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4799" y="1582057"/>
            <a:ext cx="8374743" cy="34543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i="1" dirty="0"/>
              <a:t>Classification					Colour	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Lowest class. Vicious, semi-criminal.		Black	</a:t>
            </a:r>
          </a:p>
          <a:p>
            <a:pPr marL="0" indent="0">
              <a:buNone/>
            </a:pPr>
            <a:r>
              <a:rPr lang="en-GB" dirty="0"/>
              <a:t>Very poor, casual. Chronic want.			Dark blue	</a:t>
            </a:r>
          </a:p>
          <a:p>
            <a:pPr marL="0" indent="0">
              <a:buNone/>
            </a:pPr>
            <a:r>
              <a:rPr lang="en-GB" dirty="0"/>
              <a:t>Poor. 18s.- 21s. a week for a moderate family.	Light blue	</a:t>
            </a:r>
          </a:p>
          <a:p>
            <a:pPr marL="0" indent="0">
              <a:buNone/>
            </a:pPr>
            <a:r>
              <a:rPr lang="en-GB" dirty="0"/>
              <a:t>Mixed. Some comfortable others poor.		Purple	</a:t>
            </a:r>
          </a:p>
          <a:p>
            <a:pPr marL="0" indent="0">
              <a:buNone/>
            </a:pPr>
            <a:r>
              <a:rPr lang="en-GB" dirty="0"/>
              <a:t>Fairly comfortable. Good ordinary earnings.	Pink	</a:t>
            </a:r>
          </a:p>
          <a:p>
            <a:pPr marL="0" indent="0">
              <a:buNone/>
            </a:pPr>
            <a:r>
              <a:rPr lang="en-GB" dirty="0"/>
              <a:t>Middle class. Well-to-do.			Red	</a:t>
            </a:r>
          </a:p>
          <a:p>
            <a:pPr marL="0" indent="0">
              <a:buNone/>
            </a:pPr>
            <a:r>
              <a:rPr lang="en-GB" dirty="0"/>
              <a:t>Upper-middle and upper classes. Wealthy.	Yellow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600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83AC476-2A8A-3448-AB7C-859CA499ED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46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B3B81B61-B137-744E-A7EE-F0270C280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311" y="4831765"/>
            <a:ext cx="2400300" cy="1071062"/>
          </a:xfrm>
          <a:solidFill>
            <a:srgbClr val="262626"/>
          </a:solidFill>
          <a:ln w="257175" cap="sq" cmpd="sng" algn="ctr">
            <a:solidFill>
              <a:srgbClr val="262626">
                <a:alpha val="60000"/>
              </a:srgbClr>
            </a:solidFill>
            <a:prstDash val="solid"/>
            <a:miter lim="800000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100">
                <a:solidFill>
                  <a:schemeClr val="lt1"/>
                </a:solidFill>
              </a:rPr>
              <a:t>Strawberry Sellers</a:t>
            </a:r>
          </a:p>
        </p:txBody>
      </p:sp>
    </p:spTree>
    <p:extLst>
      <p:ext uri="{BB962C8B-B14F-4D97-AF65-F5344CB8AC3E}">
        <p14:creationId xmlns:p14="http://schemas.microsoft.com/office/powerpoint/2010/main" val="2038197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729445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D44DAB-BEF8-5144-9282-3A9A96585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857" y="640081"/>
            <a:ext cx="2902857" cy="368197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Furniture Shop </a:t>
            </a:r>
            <a:br>
              <a:rPr lang="en-US" sz="3800" dirty="0">
                <a:solidFill>
                  <a:schemeClr val="bg1"/>
                </a:solidFill>
              </a:rPr>
            </a:b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About to be demolished in 1870 as too near growing shopping area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C405AF-6E32-B44E-9591-3C5283EB14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78" r="-3" b="-3"/>
          <a:stretch/>
        </p:blipFill>
        <p:spPr>
          <a:xfrm>
            <a:off x="3490722" y="10"/>
            <a:ext cx="565327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936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F7FE42-9BF7-1441-B0E6-FFCDED2B31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26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562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BF65E63-6180-6649-B960-217645E63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 in the Streets of London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247F91-D16F-7D40-BF17-09BC39E4F09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0" y="1825625"/>
            <a:ext cx="3211319" cy="4351338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60D2E6D-6010-D94C-8B8A-026ED5407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93029" y="1825624"/>
            <a:ext cx="4586513" cy="4667249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dirty="0"/>
              <a:t>John Thomson was a talented and influential photographer, who had spent ten years travelling in, and taking photographs of, the Far East.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dirty="0"/>
              <a:t>Adolphe Smith was a socialist journalist and they worked together on a project to photograph the street life of the London poor.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dirty="0"/>
              <a:t>The volumes were published in monthly parts as </a:t>
            </a:r>
            <a:r>
              <a:rPr lang="en-GB" i="1" dirty="0"/>
              <a:t>Street Life in London</a:t>
            </a:r>
            <a:r>
              <a:rPr lang="en-GB" dirty="0"/>
              <a:t> in 1870 and were an early example of social and documentary photography.</a:t>
            </a:r>
          </a:p>
        </p:txBody>
      </p:sp>
    </p:spTree>
    <p:extLst>
      <p:ext uri="{BB962C8B-B14F-4D97-AF65-F5344CB8AC3E}">
        <p14:creationId xmlns:p14="http://schemas.microsoft.com/office/powerpoint/2010/main" val="3957455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729445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5D2BD7-87C4-5A45-9AA0-CB6F84999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80" y="640081"/>
            <a:ext cx="2532887" cy="368197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Covent Garden – </a:t>
            </a:r>
            <a:r>
              <a:rPr lang="en-US" sz="3800" dirty="0" err="1">
                <a:solidFill>
                  <a:schemeClr val="bg1"/>
                </a:solidFill>
              </a:rPr>
              <a:t>Labourers</a:t>
            </a:r>
            <a:r>
              <a:rPr lang="en-US" sz="3800" dirty="0">
                <a:solidFill>
                  <a:schemeClr val="bg1"/>
                </a:solidFill>
              </a:rPr>
              <a:t> in early morning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BF6862B-2ED8-A14A-80F3-FC367B8DA5D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411" r="-2" b="-2"/>
          <a:stretch/>
        </p:blipFill>
        <p:spPr>
          <a:xfrm>
            <a:off x="3490722" y="10"/>
            <a:ext cx="565327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327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03E099-65B0-A34C-93F2-551092F01C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496" r="-1" b="10878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52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729445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D5B50A-7A38-D840-9593-5C6EF29F9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1"/>
            <a:ext cx="3265714" cy="368197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Flower Girls, outside the church of St </a:t>
            </a:r>
            <a:r>
              <a:rPr lang="en-US" sz="3800" dirty="0" err="1">
                <a:solidFill>
                  <a:schemeClr val="bg1"/>
                </a:solidFill>
              </a:rPr>
              <a:t>Pauls</a:t>
            </a:r>
            <a:r>
              <a:rPr lang="en-US" sz="3800" dirty="0">
                <a:solidFill>
                  <a:schemeClr val="bg1"/>
                </a:solidFill>
              </a:rPr>
              <a:t> in Covent Garden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11746FD-40E3-6D41-9D2E-696511155E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68"/>
          <a:stretch/>
        </p:blipFill>
        <p:spPr>
          <a:xfrm>
            <a:off x="3490722" y="10"/>
            <a:ext cx="565327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884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9C39B9-4EA9-964E-8518-0286964018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967" b="26033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78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61B656-6666-2E40-A444-6E1DB703AD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2" r="4783" b="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710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729445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E656BA6-3557-7B4B-970C-BBF8846D6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80" y="640081"/>
            <a:ext cx="2532887" cy="3681976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The ‘Crawler’</a:t>
            </a:r>
            <a:br>
              <a:rPr lang="en-US" sz="3800" dirty="0">
                <a:solidFill>
                  <a:schemeClr val="bg1"/>
                </a:solidFill>
              </a:rPr>
            </a:br>
            <a:r>
              <a:rPr lang="en-US" sz="3800" dirty="0">
                <a:solidFill>
                  <a:schemeClr val="bg1"/>
                </a:solidFill>
              </a:rPr>
              <a:t>on the stairs of the workhouse on </a:t>
            </a:r>
            <a:r>
              <a:rPr lang="en-US" sz="3800" dirty="0" err="1">
                <a:solidFill>
                  <a:schemeClr val="bg1"/>
                </a:solidFill>
              </a:rPr>
              <a:t>Endell</a:t>
            </a:r>
            <a:r>
              <a:rPr lang="en-US" sz="3800" dirty="0">
                <a:solidFill>
                  <a:schemeClr val="bg1"/>
                </a:solidFill>
              </a:rPr>
              <a:t> Street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D664CD-F6B7-9645-BB65-8AD7E157110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033" r="1" b="5592"/>
          <a:stretch/>
        </p:blipFill>
        <p:spPr>
          <a:xfrm>
            <a:off x="3490722" y="10"/>
            <a:ext cx="565327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AE0D9DF-D2BA-D04B-98D6-90776A625E1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575" r="-1" b="17487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27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396</Words>
  <Application>Microsoft Macintosh PowerPoint</Application>
  <PresentationFormat>On-screen Show (4:3)</PresentationFormat>
  <Paragraphs>41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Arial Regular</vt:lpstr>
      <vt:lpstr>Calibri</vt:lpstr>
      <vt:lpstr>Calibri Light</vt:lpstr>
      <vt:lpstr>Roboto</vt:lpstr>
      <vt:lpstr>Roboto Regular</vt:lpstr>
      <vt:lpstr>Wingdings</vt:lpstr>
      <vt:lpstr>Office Theme</vt:lpstr>
      <vt:lpstr> Streets of London 1870-1900  </vt:lpstr>
      <vt:lpstr>Life in the Streets of London</vt:lpstr>
      <vt:lpstr>Covent Garden – Labourers in early morning</vt:lpstr>
      <vt:lpstr>PowerPoint Presentation</vt:lpstr>
      <vt:lpstr>Flower Girls, outside the church of St Pauls in Covent Garden</vt:lpstr>
      <vt:lpstr>PowerPoint Presentation</vt:lpstr>
      <vt:lpstr>PowerPoint Presentation</vt:lpstr>
      <vt:lpstr>The ‘Crawler’ on the stairs of the workhouse on Endell Street</vt:lpstr>
      <vt:lpstr>PowerPoint Presentation</vt:lpstr>
      <vt:lpstr>Charles Booth: Philanthropist and Social Reformer</vt:lpstr>
      <vt:lpstr>PowerPoint Presentation</vt:lpstr>
      <vt:lpstr>The Social Pyramid</vt:lpstr>
      <vt:lpstr>Strawberry Sellers</vt:lpstr>
      <vt:lpstr>Furniture Shop   About to be demolished in 1870 as too near growing shopping area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Streets of London 1870-1900  </dc:title>
  <dc:creator>Challis,D</dc:creator>
  <cp:lastModifiedBy>Challis,D</cp:lastModifiedBy>
  <cp:revision>3</cp:revision>
  <dcterms:created xsi:type="dcterms:W3CDTF">2020-04-21T15:37:47Z</dcterms:created>
  <dcterms:modified xsi:type="dcterms:W3CDTF">2020-04-22T09:06:41Z</dcterms:modified>
</cp:coreProperties>
</file>