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09" r:id="rId3"/>
    <p:sldId id="310" r:id="rId4"/>
    <p:sldId id="302" r:id="rId5"/>
    <p:sldId id="313" r:id="rId6"/>
    <p:sldId id="303" r:id="rId7"/>
    <p:sldId id="311" r:id="rId8"/>
    <p:sldId id="304" r:id="rId9"/>
    <p:sldId id="305" r:id="rId10"/>
    <p:sldId id="306" r:id="rId11"/>
    <p:sldId id="307" r:id="rId12"/>
    <p:sldId id="308" r:id="rId13"/>
    <p:sldId id="312" r:id="rId14"/>
    <p:sldId id="314" r:id="rId15"/>
    <p:sldId id="315" r:id="rId16"/>
    <p:sldId id="316" r:id="rId17"/>
    <p:sldId id="318" r:id="rId18"/>
    <p:sldId id="31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  <a:srgbClr val="D8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684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A9B16-A925-4CC7-9BE7-6A1EF427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ACA578-631B-4E20-9CA5-957603A92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1A156-A1DF-4957-B8A0-81E86ABE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1FE6-B67E-4B08-8038-D2F88536D62D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3526C-FEDE-4917-A3A0-186511B5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621D9-97AF-4B3E-87A7-FD8CFF733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59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D4C55-EAFC-4E07-AF5A-2FB21EC2A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5AD0BD-5AEC-4F8E-84DB-B19AE9B2C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FB223-687F-41D2-80C8-503374F48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1FE6-B67E-4B08-8038-D2F88536D62D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3AC38-0B06-451B-A1B4-E3FEFB1A4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A1482-0566-4DBB-9DC1-8DD0BBFDA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60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2329E4-F3FC-4401-ACE9-1B7491F2A6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7732C8-3134-4636-B456-2E318BE07A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E7F95-4471-4430-B373-361E91A91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1FE6-B67E-4B08-8038-D2F88536D62D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6641B-1DDB-48BE-BF00-5F3BEAD79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B6276-8A20-4AED-BDF7-714D393D2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88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EF34-FBDA-493A-BA7D-39D7895C6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309D1-24CF-47A4-B100-ECF9675FC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1EFE5-9978-47C8-B487-F06923547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1FE6-B67E-4B08-8038-D2F88536D62D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3DA79-B6E5-400D-805B-03D994FCE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CF612-C1A8-4C04-ACEA-782BBEC48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13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1ABB1-F624-4DCE-8D99-7A0860D0B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E6A78-C986-46F5-98D6-054828C94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74C9F-51C5-4746-95FB-DD56E375C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1FE6-B67E-4B08-8038-D2F88536D62D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EF037-232A-4D57-889E-3A608F596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6B037-C219-4BA2-8CC5-F879F0FB6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095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DB703-B3DE-40AF-AE03-FE80E5B6B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57790-092F-41FC-AB32-3346C210A1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62C81-94A8-4E6D-8D7F-D6E1EDC5F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24BCC4-C9F3-4944-AEC3-C3DD939AB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1FE6-B67E-4B08-8038-D2F88536D62D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91C50-963D-492D-BBDA-192CE090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6BF1E3-F7A2-424B-9C96-EFA96C02E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01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5566B-86A8-4D7A-BA42-8C2E81DAF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CAB84-8BA2-4367-B48D-2A036A40A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36E10-3CB6-4677-9690-DF2046114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20F329-4CFB-4016-9ED4-B7151828A2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1A725-4CF6-4627-8376-0ADC9D2C4D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A2BD2A-D807-4020-8FE2-BFCD2513D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1FE6-B67E-4B08-8038-D2F88536D62D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D995F6-3E60-4AAD-B6D2-A424E2B32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69FA7E-A824-4DAE-80E2-A94DAE6B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42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302EC-A682-477E-BC44-303BF1D2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1B94A1-70CE-4A03-8605-0E4A04069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1FE6-B67E-4B08-8038-D2F88536D62D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9D2A8-876A-462B-A188-B14DA94ED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5293F4-D63C-4C2C-90E2-C2724781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65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4D0F96-EACF-47AE-8A9B-2B040918F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1FE6-B67E-4B08-8038-D2F88536D62D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1AE30F-223B-47E4-866A-4D0993DA1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B3E67-7F4A-4671-8614-C55D1DD1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610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3EA20-02D3-4CC5-9DAA-ADB6B73FA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063C5-3F5D-4132-AFE7-02D575090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90D216-989B-45D3-AF5A-D58125073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3CBF0-FE85-4194-8822-C5B87B0A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1FE6-B67E-4B08-8038-D2F88536D62D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0ABBB-381D-4329-8476-C7BDC0EC3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E39B8-8042-4BCD-81D1-D90990DF4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347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9807A-3559-4C52-B947-A56D2797D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466496-6FC2-4AC9-A5E5-37F87A81E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F2F067-4115-41E8-ADA6-00D1CCBEB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E5647B-AB81-4F14-A2D1-327D9B58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1FE6-B67E-4B08-8038-D2F88536D62D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2E92C2-99C3-491D-8DDE-604B40DDA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4C6A0-F9E8-49BB-8299-E69B9BBB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505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DF6791-8B57-4C35-AD9C-88BDA045E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29342-F5E4-4C02-8EBF-1B1FE71C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254EE-EB88-405C-AED3-8F5C4DCEE0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91FE6-B67E-4B08-8038-D2F88536D62D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8C7AC-48A3-4BDB-A6D9-093A6D735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95A2E-29DF-43AA-8E57-2DEFE73B63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60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hyperlink" Target="https://vimeo.com/740454909/21fa7dd785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hyperlink" Target="https://sketchfab.com/3d-models/newark-civil-war-museum-large-17c-ceramic-vessel-cecad719357f491a9db0481902c4719c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hyperlink" Target="https://sketchfab.com/3d-models/newark-civil-war-centre-ferrara-sword-e9807fd175c645af9d606a99fc9b86e9" TargetMode="External"/><Relationship Id="rId4" Type="http://schemas.openxmlformats.org/officeDocument/2006/relationships/image" Target="../media/image4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slide" Target="slide14.xml"/><Relationship Id="rId12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slide" Target="slide15.xml"/><Relationship Id="rId5" Type="http://schemas.openxmlformats.org/officeDocument/2006/relationships/image" Target="../media/image5.png"/><Relationship Id="rId10" Type="http://schemas.openxmlformats.org/officeDocument/2006/relationships/slide" Target="slide7.xml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8.xml"/><Relationship Id="rId10" Type="http://schemas.microsoft.com/office/2007/relationships/hdphoto" Target="../media/hdphoto7.wdp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508" t="17555" r="13063" b="17251"/>
          <a:stretch/>
        </p:blipFill>
        <p:spPr>
          <a:xfrm>
            <a:off x="717887" y="758610"/>
            <a:ext cx="2913195" cy="28875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296" y="3738313"/>
            <a:ext cx="34535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Bahnschrift" panose="020B0502040204020203" pitchFamily="34" charset="0"/>
              </a:rPr>
              <a:t>Sieges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5" name="Picture 4" descr="A brown glass bottle&#10;&#10;Description automatically generated with low confidence">
            <a:extLst>
              <a:ext uri="{FF2B5EF4-FFF2-40B4-BE49-F238E27FC236}">
                <a16:creationId xmlns:a16="http://schemas.microsoft.com/office/drawing/2014/main" id="{B2750473-4CDB-4708-A691-35CB9A008D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20" b="90492" l="9904" r="89922">
                        <a14:foregroundMark x1="59340" y1="90820" x2="48827" y2="90557"/>
                        <a14:foregroundMark x1="48827" y1="90557" x2="42050" y2="88131"/>
                        <a14:foregroundMark x1="59079" y1="8721" x2="48219" y2="6820"/>
                        <a14:foregroundMark x1="48219" y1="6820" x2="54474" y2="10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434" y="0"/>
            <a:ext cx="4317696" cy="5720665"/>
          </a:xfrm>
          <a:prstGeom prst="rect">
            <a:avLst/>
          </a:prstGeom>
        </p:spPr>
      </p:pic>
      <p:pic>
        <p:nvPicPr>
          <p:cNvPr id="8" name="Picture 7" descr="A close-up of a bug&#10;&#10;Description automatically generated with low confidence">
            <a:extLst>
              <a:ext uri="{FF2B5EF4-FFF2-40B4-BE49-F238E27FC236}">
                <a16:creationId xmlns:a16="http://schemas.microsoft.com/office/drawing/2014/main" id="{D6D7C780-C495-47E0-828B-2EFB41A4A3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96888" l="2452" r="98680">
                        <a14:foregroundMark x1="13447" y1="96888" x2="13608" y2="55538"/>
                        <a14:foregroundMark x1="13608" y1="55538" x2="10590" y2="45473"/>
                        <a14:foregroundMark x1="2506" y1="86500" x2="6036" y2="57639"/>
                        <a14:foregroundMark x1="14740" y1="16896" x2="53247" y2="1496"/>
                        <a14:foregroundMark x1="90703" y1="72757" x2="95203" y2="42320"/>
                        <a14:foregroundMark x1="95203" y1="42320" x2="98680" y2="30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92" y="0"/>
            <a:ext cx="4817808" cy="3211872"/>
          </a:xfrm>
          <a:prstGeom prst="rect">
            <a:avLst/>
          </a:prstGeom>
        </p:spPr>
      </p:pic>
      <p:pic>
        <p:nvPicPr>
          <p:cNvPr id="14" name="Picture 13" descr="A coin on a blue blanket&#10;&#10;Description automatically generated with medium confidence">
            <a:extLst>
              <a:ext uri="{FF2B5EF4-FFF2-40B4-BE49-F238E27FC236}">
                <a16:creationId xmlns:a16="http://schemas.microsoft.com/office/drawing/2014/main" id="{56C75004-1AAF-4B88-82E0-3E7B8CB24E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50889" y1="73748" x2="63624" y2="53433"/>
                        <a14:backgroundMark x1="63436" y1="48708" x2="60662" y2="43215"/>
                        <a14:backgroundMark x1="56112" y1="35662" x2="52100" y2="29483"/>
                        <a14:backgroundMark x1="52100" y1="29483" x2="52073" y2="29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04" t="25879" r="35247" b="24936"/>
          <a:stretch/>
        </p:blipFill>
        <p:spPr>
          <a:xfrm>
            <a:off x="8446698" y="2600373"/>
            <a:ext cx="2815237" cy="29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94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AD029-1C28-4B6D-9A01-23D30B4543C3}"/>
              </a:ext>
            </a:extLst>
          </p:cNvPr>
          <p:cNvSpPr/>
          <p:nvPr/>
        </p:nvSpPr>
        <p:spPr>
          <a:xfrm>
            <a:off x="7051039" y="904240"/>
            <a:ext cx="3027679" cy="422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ctagon 1">
            <a:extLst>
              <a:ext uri="{FF2B5EF4-FFF2-40B4-BE49-F238E27FC236}">
                <a16:creationId xmlns:a16="http://schemas.microsoft.com/office/drawing/2014/main" id="{218D9848-310A-4B8E-9036-14D487F0E661}"/>
              </a:ext>
            </a:extLst>
          </p:cNvPr>
          <p:cNvSpPr/>
          <p:nvPr/>
        </p:nvSpPr>
        <p:spPr>
          <a:xfrm>
            <a:off x="2329109" y="2377173"/>
            <a:ext cx="1854200" cy="1705693"/>
          </a:xfrm>
          <a:prstGeom prst="octagon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F983928B-2612-41D4-8BCE-8B5BFF38FF27}"/>
              </a:ext>
            </a:extLst>
          </p:cNvPr>
          <p:cNvSpPr/>
          <p:nvPr/>
        </p:nvSpPr>
        <p:spPr>
          <a:xfrm rot="18159584">
            <a:off x="278627" y="2548751"/>
            <a:ext cx="1928609" cy="1362538"/>
          </a:xfrm>
          <a:prstGeom prst="parallelogram">
            <a:avLst>
              <a:gd name="adj" fmla="val 35711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BCF055-7DBE-408E-AF1A-90331125F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7171" y="-195613"/>
            <a:ext cx="2847079" cy="25361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F6E6B0-07C0-40E2-A9F3-7E19ED351F15}"/>
              </a:ext>
            </a:extLst>
          </p:cNvPr>
          <p:cNvSpPr txBox="1"/>
          <p:nvPr/>
        </p:nvSpPr>
        <p:spPr>
          <a:xfrm>
            <a:off x="4491919" y="749904"/>
            <a:ext cx="5363211" cy="21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Siege coins were</a:t>
            </a: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 minted in shapes like this.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dirty="0">
              <a:latin typeface="Bahnschrift" panose="020B0502040204020203" pitchFamily="34" charset="0"/>
              <a:ea typeface="CharisSIL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Why do you think this was?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D914FB-A34D-4E26-BAAE-5579122B1BFB}"/>
              </a:ext>
            </a:extLst>
          </p:cNvPr>
          <p:cNvGrpSpPr/>
          <p:nvPr/>
        </p:nvGrpSpPr>
        <p:grpSpPr>
          <a:xfrm>
            <a:off x="4521200" y="3164917"/>
            <a:ext cx="7150100" cy="2349045"/>
            <a:chOff x="4521200" y="3164917"/>
            <a:chExt cx="7150100" cy="234904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BAAC4B0-FE63-4C58-96BE-DBA4B4F95189}"/>
                </a:ext>
              </a:extLst>
            </p:cNvPr>
            <p:cNvSpPr/>
            <p:nvPr/>
          </p:nvSpPr>
          <p:spPr>
            <a:xfrm>
              <a:off x="4521200" y="3164917"/>
              <a:ext cx="7150100" cy="234904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418AD1-7656-4627-A373-BFDCA3F737A7}"/>
                </a:ext>
              </a:extLst>
            </p:cNvPr>
            <p:cNvSpPr txBox="1"/>
            <p:nvPr/>
          </p:nvSpPr>
          <p:spPr>
            <a:xfrm>
              <a:off x="4579618" y="3328748"/>
              <a:ext cx="7035800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Bahnschrift" panose="020B0502040204020203" pitchFamily="34" charset="0"/>
                </a:rPr>
                <a:t>Clue!</a:t>
              </a:r>
            </a:p>
            <a:p>
              <a:endParaRPr lang="en-GB" sz="2400" dirty="0">
                <a:latin typeface="Bahnschrift" panose="020B0502040204020203" pitchFamily="34" charset="0"/>
              </a:endParaRPr>
            </a:p>
            <a:p>
              <a:r>
                <a:rPr lang="en-GB" sz="2400" dirty="0">
                  <a:latin typeface="Bahnschrift" panose="020B0502040204020203" pitchFamily="34" charset="0"/>
                </a:rPr>
                <a:t>These places were cut off from the outside world and could only use the materials they already had.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C0C2541-5025-426B-BFFA-F2088EDFB227}"/>
              </a:ext>
            </a:extLst>
          </p:cNvPr>
          <p:cNvSpPr txBox="1"/>
          <p:nvPr/>
        </p:nvSpPr>
        <p:spPr>
          <a:xfrm>
            <a:off x="444500" y="749300"/>
            <a:ext cx="3572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ahnschrift" panose="020B0502040204020203" pitchFamily="34" charset="0"/>
              </a:rPr>
              <a:t>Strange Shapes</a:t>
            </a:r>
          </a:p>
        </p:txBody>
      </p:sp>
    </p:spTree>
    <p:extLst>
      <p:ext uri="{BB962C8B-B14F-4D97-AF65-F5344CB8AC3E}">
        <p14:creationId xmlns:p14="http://schemas.microsoft.com/office/powerpoint/2010/main" val="34526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AD029-1C28-4B6D-9A01-23D30B4543C3}"/>
              </a:ext>
            </a:extLst>
          </p:cNvPr>
          <p:cNvSpPr/>
          <p:nvPr/>
        </p:nvSpPr>
        <p:spPr>
          <a:xfrm>
            <a:off x="7051039" y="904240"/>
            <a:ext cx="3027679" cy="422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F6E6B0-07C0-40E2-A9F3-7E19ED351F15}"/>
              </a:ext>
            </a:extLst>
          </p:cNvPr>
          <p:cNvSpPr txBox="1"/>
          <p:nvPr/>
        </p:nvSpPr>
        <p:spPr>
          <a:xfrm>
            <a:off x="843135" y="1548416"/>
            <a:ext cx="4883867" cy="2667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Cutting straight sides shapes meant less material was wasted</a:t>
            </a:r>
          </a:p>
        </p:txBody>
      </p:sp>
      <p:pic>
        <p:nvPicPr>
          <p:cNvPr id="10" name="Picture 9" descr="A coin on a blue blanket&#10;&#10;Description automatically generated with medium confidence">
            <a:extLst>
              <a:ext uri="{FF2B5EF4-FFF2-40B4-BE49-F238E27FC236}">
                <a16:creationId xmlns:a16="http://schemas.microsoft.com/office/drawing/2014/main" id="{0B9A2A16-804D-45F4-A37E-391DAC698C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0889" y1="73748" x2="63624" y2="53433"/>
                        <a14:backgroundMark x1="63436" y1="48708" x2="60662" y2="43215"/>
                        <a14:backgroundMark x1="56112" y1="35662" x2="52100" y2="29483"/>
                        <a14:backgroundMark x1="52100" y1="29483" x2="52073" y2="29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04" t="25879" r="35247" b="24936"/>
          <a:stretch/>
        </p:blipFill>
        <p:spPr>
          <a:xfrm rot="1817989">
            <a:off x="7411037" y="1409119"/>
            <a:ext cx="575369" cy="8932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B5F5F24-E8D3-471F-98B3-A1F2ECB96D44}"/>
              </a:ext>
            </a:extLst>
          </p:cNvPr>
          <p:cNvGrpSpPr/>
          <p:nvPr/>
        </p:nvGrpSpPr>
        <p:grpSpPr>
          <a:xfrm>
            <a:off x="6096000" y="545040"/>
            <a:ext cx="5956300" cy="4674660"/>
            <a:chOff x="6515101" y="51495"/>
            <a:chExt cx="5676900" cy="43300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35F9874-2EDB-423B-B713-1F8554B0C103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188547" y="-621951"/>
              <a:ext cx="4330007" cy="567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 descr="A coin on a blue blanket&#10;&#10;Description automatically generated with medium confidence">
              <a:extLst>
                <a:ext uri="{FF2B5EF4-FFF2-40B4-BE49-F238E27FC236}">
                  <a16:creationId xmlns:a16="http://schemas.microsoft.com/office/drawing/2014/main" id="{D4809C46-EABA-413D-BD89-E0C6001F0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50889" y1="73748" x2="63624" y2="53433"/>
                          <a14:backgroundMark x1="63436" y1="48708" x2="60662" y2="43215"/>
                          <a14:backgroundMark x1="56112" y1="35662" x2="52100" y2="29483"/>
                          <a14:backgroundMark x1="52100" y1="29483" x2="52073" y2="29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4" t="25879" r="35247" b="24936"/>
            <a:stretch/>
          </p:blipFill>
          <p:spPr>
            <a:xfrm rot="1817989">
              <a:off x="7411038" y="1409118"/>
              <a:ext cx="575369" cy="893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9507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AD029-1C28-4B6D-9A01-23D30B4543C3}"/>
              </a:ext>
            </a:extLst>
          </p:cNvPr>
          <p:cNvSpPr/>
          <p:nvPr/>
        </p:nvSpPr>
        <p:spPr>
          <a:xfrm>
            <a:off x="7051039" y="904240"/>
            <a:ext cx="3027679" cy="422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ctagon 1">
            <a:extLst>
              <a:ext uri="{FF2B5EF4-FFF2-40B4-BE49-F238E27FC236}">
                <a16:creationId xmlns:a16="http://schemas.microsoft.com/office/drawing/2014/main" id="{218D9848-310A-4B8E-9036-14D487F0E661}"/>
              </a:ext>
            </a:extLst>
          </p:cNvPr>
          <p:cNvSpPr/>
          <p:nvPr/>
        </p:nvSpPr>
        <p:spPr>
          <a:xfrm>
            <a:off x="2251710" y="3016643"/>
            <a:ext cx="1854200" cy="1705693"/>
          </a:xfrm>
          <a:prstGeom prst="octagon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F983928B-2612-41D4-8BCE-8B5BFF38FF27}"/>
              </a:ext>
            </a:extLst>
          </p:cNvPr>
          <p:cNvSpPr/>
          <p:nvPr/>
        </p:nvSpPr>
        <p:spPr>
          <a:xfrm rot="18159584">
            <a:off x="160610" y="3134932"/>
            <a:ext cx="1928609" cy="1362538"/>
          </a:xfrm>
          <a:prstGeom prst="parallelogram">
            <a:avLst>
              <a:gd name="adj" fmla="val 35711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F6E6B0-07C0-40E2-A9F3-7E19ED351F15}"/>
              </a:ext>
            </a:extLst>
          </p:cNvPr>
          <p:cNvSpPr txBox="1"/>
          <p:nvPr/>
        </p:nvSpPr>
        <p:spPr>
          <a:xfrm>
            <a:off x="4169411" y="561126"/>
            <a:ext cx="7860659" cy="4815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Choose any straight sided, tessellating shape.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dirty="0">
              <a:latin typeface="Bahnschrift" panose="020B0502040204020203" pitchFamily="34" charset="0"/>
              <a:ea typeface="CharisSIL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Include the year and an image of the besieged place.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dirty="0">
              <a:latin typeface="Bahnschrift" panose="020B0502040204020203" pitchFamily="34" charset="0"/>
              <a:ea typeface="CharisSIL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Show if you are  Royalist or  Parliamentarian.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dirty="0">
              <a:latin typeface="Bahnschrift" panose="020B0502040204020203" pitchFamily="34" charset="0"/>
              <a:ea typeface="CharisSIL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Make lots of coins out of one side of a  cereal box and share them with your friends!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701087-34A2-4E7B-8DB6-C0A360C1BC44}"/>
              </a:ext>
            </a:extLst>
          </p:cNvPr>
          <p:cNvSpPr/>
          <p:nvPr/>
        </p:nvSpPr>
        <p:spPr>
          <a:xfrm>
            <a:off x="292100" y="749300"/>
            <a:ext cx="3572511" cy="14859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0C2541-5025-426B-BFFA-F2088EDFB227}"/>
              </a:ext>
            </a:extLst>
          </p:cNvPr>
          <p:cNvSpPr txBox="1"/>
          <p:nvPr/>
        </p:nvSpPr>
        <p:spPr>
          <a:xfrm>
            <a:off x="444500" y="749300"/>
            <a:ext cx="3572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ahnschrift" panose="020B0502040204020203" pitchFamily="34" charset="0"/>
              </a:rPr>
              <a:t>Design your own Siege Coin</a:t>
            </a:r>
          </a:p>
        </p:txBody>
      </p:sp>
    </p:spTree>
    <p:extLst>
      <p:ext uri="{BB962C8B-B14F-4D97-AF65-F5344CB8AC3E}">
        <p14:creationId xmlns:p14="http://schemas.microsoft.com/office/powerpoint/2010/main" val="1497286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AD029-1C28-4B6D-9A01-23D30B4543C3}"/>
              </a:ext>
            </a:extLst>
          </p:cNvPr>
          <p:cNvSpPr/>
          <p:nvPr/>
        </p:nvSpPr>
        <p:spPr>
          <a:xfrm>
            <a:off x="7051039" y="904240"/>
            <a:ext cx="3027679" cy="422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coin on a blue blanket&#10;&#10;Description automatically generated with medium confidence">
            <a:extLst>
              <a:ext uri="{FF2B5EF4-FFF2-40B4-BE49-F238E27FC236}">
                <a16:creationId xmlns:a16="http://schemas.microsoft.com/office/drawing/2014/main" id="{F9CCA60C-9132-4757-9F2C-D57F6D54FD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0889" y1="73748" x2="63624" y2="53433"/>
                        <a14:backgroundMark x1="63436" y1="48708" x2="60662" y2="43215"/>
                        <a14:backgroundMark x1="56112" y1="35662" x2="52100" y2="29483"/>
                        <a14:backgroundMark x1="52100" y1="29483" x2="52073" y2="29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04" t="25879" r="35247" b="24936"/>
          <a:stretch/>
        </p:blipFill>
        <p:spPr>
          <a:xfrm>
            <a:off x="2850202" y="839926"/>
            <a:ext cx="3089074" cy="3262268"/>
          </a:xfrm>
          <a:prstGeom prst="rect">
            <a:avLst/>
          </a:prstGeom>
        </p:spPr>
      </p:pic>
      <p:pic>
        <p:nvPicPr>
          <p:cNvPr id="4" name="Picture 3" descr="A picture containing sweater&#10;&#10;Description automatically generated">
            <a:extLst>
              <a:ext uri="{FF2B5EF4-FFF2-40B4-BE49-F238E27FC236}">
                <a16:creationId xmlns:a16="http://schemas.microsoft.com/office/drawing/2014/main" id="{7BE80AF7-31FD-416E-B6D2-9AFA70EC03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66" t="18454" r="33512" b="27953"/>
          <a:stretch/>
        </p:blipFill>
        <p:spPr>
          <a:xfrm>
            <a:off x="6047226" y="904240"/>
            <a:ext cx="3234310" cy="32622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A6FD6A-6A4C-474F-8062-0F0700A45647}"/>
              </a:ext>
            </a:extLst>
          </p:cNvPr>
          <p:cNvSpPr txBox="1"/>
          <p:nvPr/>
        </p:nvSpPr>
        <p:spPr>
          <a:xfrm>
            <a:off x="9218036" y="723900"/>
            <a:ext cx="2313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ahnschrift" panose="020B0502040204020203" pitchFamily="34" charset="0"/>
              </a:rPr>
              <a:t>OBS is short for OBSESSUM, 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Latin for 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‘Under Siege’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51868D-B29A-4E78-A1F4-1BE8B3493547}"/>
              </a:ext>
            </a:extLst>
          </p:cNvPr>
          <p:cNvSpPr txBox="1"/>
          <p:nvPr/>
        </p:nvSpPr>
        <p:spPr>
          <a:xfrm>
            <a:off x="8966200" y="2966179"/>
            <a:ext cx="287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ahnschrift" panose="020B0502040204020203" pitchFamily="34" charset="0"/>
              </a:rPr>
              <a:t>1646 was the year of Newark’s 3</a:t>
            </a:r>
            <a:r>
              <a:rPr lang="en-GB" sz="2400" baseline="30000" dirty="0">
                <a:latin typeface="Bahnschrift" panose="020B0502040204020203" pitchFamily="34" charset="0"/>
              </a:rPr>
              <a:t>rd</a:t>
            </a:r>
            <a:r>
              <a:rPr lang="en-GB" sz="2400" dirty="0">
                <a:latin typeface="Bahnschrift" panose="020B0502040204020203" pitchFamily="34" charset="0"/>
              </a:rPr>
              <a:t> siege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54CD59-A6D4-4226-99F3-D9DF9BB88425}"/>
              </a:ext>
            </a:extLst>
          </p:cNvPr>
          <p:cNvSpPr txBox="1"/>
          <p:nvPr/>
        </p:nvSpPr>
        <p:spPr>
          <a:xfrm>
            <a:off x="596900" y="723899"/>
            <a:ext cx="2313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ahnschrift" panose="020B0502040204020203" pitchFamily="34" charset="0"/>
              </a:rPr>
              <a:t>C R stands for Carolus Rex, Latin for 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‘King Charles’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AE8BF3-822E-4D3E-A80E-47DD8530F0DD}"/>
              </a:ext>
            </a:extLst>
          </p:cNvPr>
          <p:cNvSpPr txBox="1"/>
          <p:nvPr/>
        </p:nvSpPr>
        <p:spPr>
          <a:xfrm>
            <a:off x="559145" y="3331186"/>
            <a:ext cx="28830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ahnschrift" panose="020B0502040204020203" pitchFamily="34" charset="0"/>
              </a:rPr>
              <a:t>XXX shows how much money this coin was worth. </a:t>
            </a:r>
            <a:r>
              <a:rPr lang="en-GB" dirty="0">
                <a:latin typeface="Bahnschrift" panose="020B0502040204020203" pitchFamily="34" charset="0"/>
              </a:rPr>
              <a:t>There were coins like this minted for different amounts of money</a:t>
            </a:r>
            <a:endParaRPr lang="en-GB" sz="2400" dirty="0">
              <a:latin typeface="Bahnschrift" panose="020B050204020402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1A01637-BF20-4EA4-8F2F-4096E91D9A9F}"/>
              </a:ext>
            </a:extLst>
          </p:cNvPr>
          <p:cNvSpPr/>
          <p:nvPr/>
        </p:nvSpPr>
        <p:spPr>
          <a:xfrm>
            <a:off x="6819900" y="2535374"/>
            <a:ext cx="1930400" cy="995226"/>
          </a:xfrm>
          <a:custGeom>
            <a:avLst/>
            <a:gdLst>
              <a:gd name="connsiteX0" fmla="*/ 0 w 1930400"/>
              <a:gd name="connsiteY0" fmla="*/ 497613 h 995226"/>
              <a:gd name="connsiteX1" fmla="*/ 965200 w 1930400"/>
              <a:gd name="connsiteY1" fmla="*/ 0 h 995226"/>
              <a:gd name="connsiteX2" fmla="*/ 1930400 w 1930400"/>
              <a:gd name="connsiteY2" fmla="*/ 497613 h 995226"/>
              <a:gd name="connsiteX3" fmla="*/ 965200 w 1930400"/>
              <a:gd name="connsiteY3" fmla="*/ 995226 h 995226"/>
              <a:gd name="connsiteX4" fmla="*/ 0 w 1930400"/>
              <a:gd name="connsiteY4" fmla="*/ 497613 h 99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0400" h="995226" extrusionOk="0">
                <a:moveTo>
                  <a:pt x="0" y="497613"/>
                </a:moveTo>
                <a:cubicBezTo>
                  <a:pt x="-61590" y="170262"/>
                  <a:pt x="411259" y="34634"/>
                  <a:pt x="965200" y="0"/>
                </a:cubicBezTo>
                <a:cubicBezTo>
                  <a:pt x="1469833" y="11203"/>
                  <a:pt x="1909918" y="186769"/>
                  <a:pt x="1930400" y="497613"/>
                </a:cubicBezTo>
                <a:cubicBezTo>
                  <a:pt x="1995846" y="712766"/>
                  <a:pt x="1561782" y="940847"/>
                  <a:pt x="965200" y="995226"/>
                </a:cubicBezTo>
                <a:cubicBezTo>
                  <a:pt x="488049" y="960324"/>
                  <a:pt x="-20724" y="733795"/>
                  <a:pt x="0" y="497613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97802294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51E9277-4D1C-4CBD-9404-59F0365AE75C}"/>
              </a:ext>
            </a:extLst>
          </p:cNvPr>
          <p:cNvSpPr/>
          <p:nvPr/>
        </p:nvSpPr>
        <p:spPr>
          <a:xfrm>
            <a:off x="6784527" y="1229337"/>
            <a:ext cx="1930400" cy="995226"/>
          </a:xfrm>
          <a:custGeom>
            <a:avLst/>
            <a:gdLst>
              <a:gd name="connsiteX0" fmla="*/ 0 w 1930400"/>
              <a:gd name="connsiteY0" fmla="*/ 497613 h 995226"/>
              <a:gd name="connsiteX1" fmla="*/ 965200 w 1930400"/>
              <a:gd name="connsiteY1" fmla="*/ 0 h 995226"/>
              <a:gd name="connsiteX2" fmla="*/ 1930400 w 1930400"/>
              <a:gd name="connsiteY2" fmla="*/ 497613 h 995226"/>
              <a:gd name="connsiteX3" fmla="*/ 965200 w 1930400"/>
              <a:gd name="connsiteY3" fmla="*/ 995226 h 995226"/>
              <a:gd name="connsiteX4" fmla="*/ 0 w 1930400"/>
              <a:gd name="connsiteY4" fmla="*/ 497613 h 99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0400" h="995226" extrusionOk="0">
                <a:moveTo>
                  <a:pt x="0" y="497613"/>
                </a:moveTo>
                <a:cubicBezTo>
                  <a:pt x="-61590" y="170262"/>
                  <a:pt x="411259" y="34634"/>
                  <a:pt x="965200" y="0"/>
                </a:cubicBezTo>
                <a:cubicBezTo>
                  <a:pt x="1469833" y="11203"/>
                  <a:pt x="1909918" y="186769"/>
                  <a:pt x="1930400" y="497613"/>
                </a:cubicBezTo>
                <a:cubicBezTo>
                  <a:pt x="1995846" y="712766"/>
                  <a:pt x="1561782" y="940847"/>
                  <a:pt x="965200" y="995226"/>
                </a:cubicBezTo>
                <a:cubicBezTo>
                  <a:pt x="488049" y="960324"/>
                  <a:pt x="-20724" y="733795"/>
                  <a:pt x="0" y="497613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97802294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462CB84-DF5E-4299-B62D-2C3B748EA2BD}"/>
              </a:ext>
            </a:extLst>
          </p:cNvPr>
          <p:cNvSpPr/>
          <p:nvPr/>
        </p:nvSpPr>
        <p:spPr>
          <a:xfrm>
            <a:off x="3261656" y="3032987"/>
            <a:ext cx="1930400" cy="995226"/>
          </a:xfrm>
          <a:custGeom>
            <a:avLst/>
            <a:gdLst>
              <a:gd name="connsiteX0" fmla="*/ 0 w 1930400"/>
              <a:gd name="connsiteY0" fmla="*/ 497613 h 995226"/>
              <a:gd name="connsiteX1" fmla="*/ 965200 w 1930400"/>
              <a:gd name="connsiteY1" fmla="*/ 0 h 995226"/>
              <a:gd name="connsiteX2" fmla="*/ 1930400 w 1930400"/>
              <a:gd name="connsiteY2" fmla="*/ 497613 h 995226"/>
              <a:gd name="connsiteX3" fmla="*/ 965200 w 1930400"/>
              <a:gd name="connsiteY3" fmla="*/ 995226 h 995226"/>
              <a:gd name="connsiteX4" fmla="*/ 0 w 1930400"/>
              <a:gd name="connsiteY4" fmla="*/ 497613 h 99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0400" h="995226" extrusionOk="0">
                <a:moveTo>
                  <a:pt x="0" y="497613"/>
                </a:moveTo>
                <a:cubicBezTo>
                  <a:pt x="-61590" y="170262"/>
                  <a:pt x="411259" y="34634"/>
                  <a:pt x="965200" y="0"/>
                </a:cubicBezTo>
                <a:cubicBezTo>
                  <a:pt x="1469833" y="11203"/>
                  <a:pt x="1909918" y="186769"/>
                  <a:pt x="1930400" y="497613"/>
                </a:cubicBezTo>
                <a:cubicBezTo>
                  <a:pt x="1995846" y="712766"/>
                  <a:pt x="1561782" y="940847"/>
                  <a:pt x="965200" y="995226"/>
                </a:cubicBezTo>
                <a:cubicBezTo>
                  <a:pt x="488049" y="960324"/>
                  <a:pt x="-20724" y="733795"/>
                  <a:pt x="0" y="497613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97802294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1D3504F-49BB-44B5-A230-FAD590973C83}"/>
              </a:ext>
            </a:extLst>
          </p:cNvPr>
          <p:cNvSpPr/>
          <p:nvPr/>
        </p:nvSpPr>
        <p:spPr>
          <a:xfrm>
            <a:off x="3049702" y="1714500"/>
            <a:ext cx="2781623" cy="1228317"/>
          </a:xfrm>
          <a:custGeom>
            <a:avLst/>
            <a:gdLst>
              <a:gd name="connsiteX0" fmla="*/ 0 w 2781623"/>
              <a:gd name="connsiteY0" fmla="*/ 614159 h 1228317"/>
              <a:gd name="connsiteX1" fmla="*/ 1390812 w 2781623"/>
              <a:gd name="connsiteY1" fmla="*/ 0 h 1228317"/>
              <a:gd name="connsiteX2" fmla="*/ 2781624 w 2781623"/>
              <a:gd name="connsiteY2" fmla="*/ 614159 h 1228317"/>
              <a:gd name="connsiteX3" fmla="*/ 1390812 w 2781623"/>
              <a:gd name="connsiteY3" fmla="*/ 1228318 h 1228317"/>
              <a:gd name="connsiteX4" fmla="*/ 0 w 2781623"/>
              <a:gd name="connsiteY4" fmla="*/ 614159 h 122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623" h="1228317" extrusionOk="0">
                <a:moveTo>
                  <a:pt x="0" y="614159"/>
                </a:moveTo>
                <a:cubicBezTo>
                  <a:pt x="-54109" y="228822"/>
                  <a:pt x="544083" y="130410"/>
                  <a:pt x="1390812" y="0"/>
                </a:cubicBezTo>
                <a:cubicBezTo>
                  <a:pt x="2114243" y="17610"/>
                  <a:pt x="2759623" y="236275"/>
                  <a:pt x="2781624" y="614159"/>
                </a:cubicBezTo>
                <a:cubicBezTo>
                  <a:pt x="2806987" y="930225"/>
                  <a:pt x="2286104" y="1119445"/>
                  <a:pt x="1390812" y="1228318"/>
                </a:cubicBezTo>
                <a:cubicBezTo>
                  <a:pt x="662256" y="1203619"/>
                  <a:pt x="-10649" y="933494"/>
                  <a:pt x="0" y="614159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97802294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A4650F-6824-4DE7-B25F-C7AEF6A669A7}"/>
              </a:ext>
            </a:extLst>
          </p:cNvPr>
          <p:cNvGrpSpPr/>
          <p:nvPr/>
        </p:nvGrpSpPr>
        <p:grpSpPr>
          <a:xfrm>
            <a:off x="8602090" y="4699000"/>
            <a:ext cx="3234310" cy="740858"/>
            <a:chOff x="8602090" y="4699000"/>
            <a:chExt cx="3234310" cy="74085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4F74212-2588-49CF-AE92-B15F004074F4}"/>
                </a:ext>
              </a:extLst>
            </p:cNvPr>
            <p:cNvSpPr/>
            <p:nvPr/>
          </p:nvSpPr>
          <p:spPr>
            <a:xfrm>
              <a:off x="8602090" y="4699000"/>
              <a:ext cx="3234310" cy="74085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8D8FEB4-D742-40F5-ACB6-A38AA11DB8FC}"/>
                </a:ext>
              </a:extLst>
            </p:cNvPr>
            <p:cNvSpPr txBox="1"/>
            <p:nvPr/>
          </p:nvSpPr>
          <p:spPr>
            <a:xfrm>
              <a:off x="8714927" y="4751654"/>
              <a:ext cx="3121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latin typeface="Bahnschrift" panose="020B0502040204020203" pitchFamily="34" charset="0"/>
                </a:rPr>
                <a:t>Click </a:t>
              </a:r>
              <a:r>
                <a:rPr lang="en-GB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here to find out more about siege coins in general</a:t>
              </a:r>
            </a:p>
          </p:txBody>
        </p:sp>
      </p:grpSp>
      <p:sp>
        <p:nvSpPr>
          <p:cNvPr id="8" name="Rectangle 7">
            <a:hlinkClick r:id="rId9" action="ppaction://hlinksldjump"/>
            <a:extLst>
              <a:ext uri="{FF2B5EF4-FFF2-40B4-BE49-F238E27FC236}">
                <a16:creationId xmlns:a16="http://schemas.microsoft.com/office/drawing/2014/main" id="{61CC3C56-51DC-45C6-9257-3BF2EA52C20C}"/>
              </a:ext>
            </a:extLst>
          </p:cNvPr>
          <p:cNvSpPr/>
          <p:nvPr/>
        </p:nvSpPr>
        <p:spPr>
          <a:xfrm>
            <a:off x="8445500" y="4610100"/>
            <a:ext cx="3594100" cy="10475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BEE4AE-3E17-49A5-A93C-4661578D7CE6}"/>
              </a:ext>
            </a:extLst>
          </p:cNvPr>
          <p:cNvSpPr txBox="1"/>
          <p:nvPr/>
        </p:nvSpPr>
        <p:spPr>
          <a:xfrm>
            <a:off x="2400300" y="215900"/>
            <a:ext cx="6817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Bahnschrift" panose="020B0502040204020203" pitchFamily="34" charset="0"/>
              </a:rPr>
              <a:t>Newark Siege Coins</a:t>
            </a:r>
          </a:p>
        </p:txBody>
      </p:sp>
    </p:spTree>
    <p:extLst>
      <p:ext uri="{BB962C8B-B14F-4D97-AF65-F5344CB8AC3E}">
        <p14:creationId xmlns:p14="http://schemas.microsoft.com/office/powerpoint/2010/main" val="82445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4" grpId="0"/>
      <p:bldP spid="5" grpId="0" animBg="1"/>
      <p:bldP spid="15" grpId="0" animBg="1"/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5" name="Picture 4" descr="A brown glass bottle&#10;&#10;Description automatically generated with low confidence">
            <a:extLst>
              <a:ext uri="{FF2B5EF4-FFF2-40B4-BE49-F238E27FC236}">
                <a16:creationId xmlns:a16="http://schemas.microsoft.com/office/drawing/2014/main" id="{B2750473-4CDB-4708-A691-35CB9A008D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20" b="90492" l="9904" r="89922">
                        <a14:foregroundMark x1="59340" y1="90820" x2="48827" y2="90557"/>
                        <a14:foregroundMark x1="48827" y1="90557" x2="42050" y2="88131"/>
                        <a14:foregroundMark x1="59079" y1="8721" x2="48219" y2="6820"/>
                        <a14:foregroundMark x1="48219" y1="6820" x2="54474" y2="10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993" y="212611"/>
            <a:ext cx="3978986" cy="52718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FD38B7-D66B-4E0B-BDE9-2E23ADD6190F}"/>
              </a:ext>
            </a:extLst>
          </p:cNvPr>
          <p:cNvSpPr txBox="1"/>
          <p:nvPr/>
        </p:nvSpPr>
        <p:spPr>
          <a:xfrm>
            <a:off x="4516674" y="290088"/>
            <a:ext cx="9229434" cy="632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Bellarmine Jugs</a:t>
            </a:r>
            <a:endParaRPr lang="en-GB" sz="24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46CFC-7DDB-404E-B3B4-07698C3E2796}"/>
              </a:ext>
            </a:extLst>
          </p:cNvPr>
          <p:cNvSpPr txBox="1"/>
          <p:nvPr/>
        </p:nvSpPr>
        <p:spPr>
          <a:xfrm>
            <a:off x="2639116" y="831532"/>
            <a:ext cx="5483926" cy="4340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Source 1, a seventeenth- century account.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 the tasks on the Bellarmine Jug sheet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77A9CA-E144-4E0D-91DE-E17722D1F6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876" t="26405" r="40104" b="12593"/>
          <a:stretch/>
        </p:blipFill>
        <p:spPr>
          <a:xfrm rot="1079157">
            <a:off x="8138836" y="577146"/>
            <a:ext cx="3732579" cy="2667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5DF008-024D-48EB-829C-8A3371A421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542" t="17037" r="47917" b="23127"/>
          <a:stretch/>
        </p:blipFill>
        <p:spPr>
          <a:xfrm>
            <a:off x="9791699" y="2317728"/>
            <a:ext cx="2207632" cy="315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7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FD38B7-D66B-4E0B-BDE9-2E23ADD6190F}"/>
              </a:ext>
            </a:extLst>
          </p:cNvPr>
          <p:cNvSpPr txBox="1"/>
          <p:nvPr/>
        </p:nvSpPr>
        <p:spPr>
          <a:xfrm>
            <a:off x="1467739" y="552882"/>
            <a:ext cx="9229434" cy="632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Ferrara Sword </a:t>
            </a:r>
            <a:endParaRPr lang="en-GB" sz="24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AA1C64-A829-4D29-AFBC-2F62CEF98CBE}"/>
              </a:ext>
            </a:extLst>
          </p:cNvPr>
          <p:cNvSpPr txBox="1"/>
          <p:nvPr/>
        </p:nvSpPr>
        <p:spPr>
          <a:xfrm>
            <a:off x="552450" y="445020"/>
            <a:ext cx="6694147" cy="5127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Ferrara sword was found near Newark in Nottinghamshire. It had probably been brought there by one of the Scottish Parliamentarian soldiers besieging Newark in 1646.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the information sheet about Ferrara Swords. Find 10 facts about these swords and write them on the sheet. </a:t>
            </a:r>
            <a:endParaRPr lang="en-GB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44AA3-F0F6-4F77-AE67-0365F18435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156" t="17279" r="44427" b="6489"/>
          <a:stretch/>
        </p:blipFill>
        <p:spPr>
          <a:xfrm>
            <a:off x="7663989" y="172917"/>
            <a:ext cx="3708400" cy="522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26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ECC100E-D4BD-42CC-A3CC-E131C2713199}"/>
              </a:ext>
            </a:extLst>
          </p:cNvPr>
          <p:cNvSpPr/>
          <p:nvPr/>
        </p:nvSpPr>
        <p:spPr>
          <a:xfrm>
            <a:off x="4584763" y="252349"/>
            <a:ext cx="5273549" cy="1027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FD38B7-D66B-4E0B-BDE9-2E23ADD6190F}"/>
              </a:ext>
            </a:extLst>
          </p:cNvPr>
          <p:cNvSpPr txBox="1"/>
          <p:nvPr/>
        </p:nvSpPr>
        <p:spPr>
          <a:xfrm>
            <a:off x="4885643" y="377028"/>
            <a:ext cx="9229434" cy="811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b="1" dirty="0"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10 </a:t>
            </a:r>
            <a:r>
              <a:rPr lang="en-GB" sz="4800" b="1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 Ferrara Facts</a:t>
            </a:r>
            <a:endParaRPr lang="en-GB" sz="3600" b="1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weapon, sword&#10;&#10;Description automatically generated">
            <a:extLst>
              <a:ext uri="{FF2B5EF4-FFF2-40B4-BE49-F238E27FC236}">
                <a16:creationId xmlns:a16="http://schemas.microsoft.com/office/drawing/2014/main" id="{33781C76-F6C3-48B8-995D-28DA267C5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6" b="92367" l="4803" r="89992">
                        <a14:foregroundMark x1="26134" y1="89701" x2="30910" y2="92407"/>
                        <a14:foregroundMark x1="30910" y1="92407" x2="42098" y2="89055"/>
                        <a14:foregroundMark x1="42098" y1="89055" x2="42313" y2="88893"/>
                        <a14:foregroundMark x1="4320" y1="69830" x2="8103" y2="64540"/>
                        <a14:foregroundMark x1="8103" y1="64540" x2="7942" y2="71446"/>
                        <a14:foregroundMark x1="4803" y1="66519" x2="5178" y2="72375"/>
                        <a14:backgroundMark x1="21948" y1="69911" x2="39764" y2="84451"/>
                        <a14:backgroundMark x1="36115" y1="76737" x2="37108" y2="64742"/>
                        <a14:backgroundMark x1="42232" y1="73627" x2="41830" y2="65630"/>
                        <a14:backgroundMark x1="45855" y1="61914" x2="44003" y2="61187"/>
                        <a14:backgroundMark x1="47545" y1="60299" x2="48028" y2="58805"/>
                        <a14:backgroundMark x1="51570" y1="68901" x2="52079" y2="68134"/>
                        <a14:backgroundMark x1="56990" y1="72456" x2="57472" y2="69628"/>
                        <a14:backgroundMark x1="60236" y1="63853" x2="59351" y2="58522"/>
                        <a14:backgroundMark x1="48913" y1="40751" x2="47625" y2="39257"/>
                        <a14:backgroundMark x1="43198" y1="42528" x2="43789" y2="42528"/>
                        <a14:backgroundMark x1="45318" y1="29483" x2="47330" y2="33199"/>
                        <a14:backgroundMark x1="63322" y1="51212" x2="63697" y2="5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6431" flipH="1">
            <a:off x="6584097" y="144679"/>
            <a:ext cx="7163490" cy="532288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D90B289-CB4A-4703-A8AF-2C80FCC9C977}"/>
              </a:ext>
            </a:extLst>
          </p:cNvPr>
          <p:cNvSpPr txBox="1"/>
          <p:nvPr/>
        </p:nvSpPr>
        <p:spPr>
          <a:xfrm>
            <a:off x="243788" y="541478"/>
            <a:ext cx="829694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" panose="020B0502040204020203" pitchFamily="34" charset="0"/>
              </a:rPr>
              <a:t>This is a cavalry sword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" panose="020B0502040204020203" pitchFamily="34" charset="0"/>
              </a:rPr>
              <a:t>Its blade is very strong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" panose="020B0502040204020203" pitchFamily="34" charset="0"/>
              </a:rPr>
              <a:t>It is made of iron and steel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" panose="020B0502040204020203" pitchFamily="34" charset="0"/>
              </a:rPr>
              <a:t>The blade is bendy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" panose="020B0502040204020203" pitchFamily="34" charset="0"/>
              </a:rPr>
              <a:t>The blade rarely broke, even in heavy fighting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" panose="020B0502040204020203" pitchFamily="34" charset="0"/>
              </a:rPr>
              <a:t>The groove on the blade is called a fuller. It made the sword has light as possible without losing any of its strength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0F0CA0-01D2-433B-9272-0BA52CB2BEC1}"/>
              </a:ext>
            </a:extLst>
          </p:cNvPr>
          <p:cNvGrpSpPr/>
          <p:nvPr/>
        </p:nvGrpSpPr>
        <p:grpSpPr>
          <a:xfrm>
            <a:off x="4607986" y="252349"/>
            <a:ext cx="9530314" cy="1027188"/>
            <a:chOff x="4607986" y="252349"/>
            <a:chExt cx="9530314" cy="1027188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871F3D8-F722-47BC-8F65-682C9CAE0CFC}"/>
                </a:ext>
              </a:extLst>
            </p:cNvPr>
            <p:cNvSpPr/>
            <p:nvPr/>
          </p:nvSpPr>
          <p:spPr>
            <a:xfrm>
              <a:off x="4607986" y="252349"/>
              <a:ext cx="5273549" cy="10271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E30C24-6F56-4AAA-9DAD-01596BC60B66}"/>
                </a:ext>
              </a:extLst>
            </p:cNvPr>
            <p:cNvSpPr txBox="1"/>
            <p:nvPr/>
          </p:nvSpPr>
          <p:spPr>
            <a:xfrm>
              <a:off x="4908866" y="377028"/>
              <a:ext cx="9229434" cy="8119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4800" b="1" dirty="0">
                  <a:latin typeface="Bahnschrift" panose="020B0502040204020203" pitchFamily="34" charset="0"/>
                  <a:ea typeface="CharisSIL"/>
                  <a:cs typeface="Times New Roman" panose="02020603050405020304" pitchFamily="18" charset="0"/>
                </a:rPr>
                <a:t>10 </a:t>
              </a:r>
              <a:r>
                <a:rPr lang="en-GB" sz="4800" b="1" dirty="0">
                  <a:effectLst/>
                  <a:latin typeface="Bahnschrift" panose="020B0502040204020203" pitchFamily="34" charset="0"/>
                  <a:ea typeface="CharisSIL"/>
                  <a:cs typeface="Times New Roman" panose="02020603050405020304" pitchFamily="18" charset="0"/>
                </a:rPr>
                <a:t> Ferrara Facts</a:t>
              </a:r>
              <a:endParaRPr lang="en-GB" sz="3600" b="1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E6BB57-1804-411F-81CA-28BC7E5F831D}"/>
              </a:ext>
            </a:extLst>
          </p:cNvPr>
          <p:cNvGrpSpPr/>
          <p:nvPr/>
        </p:nvGrpSpPr>
        <p:grpSpPr>
          <a:xfrm>
            <a:off x="10295899" y="3870619"/>
            <a:ext cx="1908016" cy="1787016"/>
            <a:chOff x="10295899" y="3870619"/>
            <a:chExt cx="1908016" cy="178701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64F722DD-15AA-48C5-99A2-C6971997BE27}"/>
                </a:ext>
              </a:extLst>
            </p:cNvPr>
            <p:cNvSpPr/>
            <p:nvPr/>
          </p:nvSpPr>
          <p:spPr>
            <a:xfrm>
              <a:off x="10295899" y="3882189"/>
              <a:ext cx="1703596" cy="177544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6CAC03-32B2-4D47-85DA-D446100A9813}"/>
                </a:ext>
              </a:extLst>
            </p:cNvPr>
            <p:cNvSpPr txBox="1"/>
            <p:nvPr/>
          </p:nvSpPr>
          <p:spPr>
            <a:xfrm>
              <a:off x="10357418" y="3870619"/>
              <a:ext cx="184649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Bahnschrift" panose="020B0502040204020203" pitchFamily="34" charset="0"/>
                </a:rPr>
                <a:t>This Ferrara sword has a handle covered in snake skin! Why do you think this was?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182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4" name="Picture 3" descr="A picture containing weapon, sword&#10;&#10;Description automatically generated">
            <a:extLst>
              <a:ext uri="{FF2B5EF4-FFF2-40B4-BE49-F238E27FC236}">
                <a16:creationId xmlns:a16="http://schemas.microsoft.com/office/drawing/2014/main" id="{33781C76-F6C3-48B8-995D-28DA267C5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6" b="92367" l="4803" r="89992">
                        <a14:foregroundMark x1="26134" y1="89701" x2="30910" y2="92407"/>
                        <a14:foregroundMark x1="30910" y1="92407" x2="42098" y2="89055"/>
                        <a14:foregroundMark x1="42098" y1="89055" x2="42313" y2="88893"/>
                        <a14:foregroundMark x1="4320" y1="69830" x2="8103" y2="64540"/>
                        <a14:foregroundMark x1="8103" y1="64540" x2="7942" y2="71446"/>
                        <a14:foregroundMark x1="4803" y1="66519" x2="5178" y2="72375"/>
                        <a14:backgroundMark x1="21948" y1="69911" x2="39764" y2="84451"/>
                        <a14:backgroundMark x1="36115" y1="76737" x2="37108" y2="64742"/>
                        <a14:backgroundMark x1="42232" y1="73627" x2="41830" y2="65630"/>
                        <a14:backgroundMark x1="45855" y1="61914" x2="44003" y2="61187"/>
                        <a14:backgroundMark x1="47545" y1="60299" x2="48028" y2="58805"/>
                        <a14:backgroundMark x1="51570" y1="68901" x2="52079" y2="68134"/>
                        <a14:backgroundMark x1="56990" y1="72456" x2="57472" y2="69628"/>
                        <a14:backgroundMark x1="60236" y1="63853" x2="59351" y2="58522"/>
                        <a14:backgroundMark x1="48913" y1="40751" x2="47625" y2="39257"/>
                        <a14:backgroundMark x1="43198" y1="42528" x2="43789" y2="42528"/>
                        <a14:backgroundMark x1="45318" y1="29483" x2="47330" y2="33199"/>
                        <a14:backgroundMark x1="63322" y1="51212" x2="63697" y2="5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6431" flipH="1">
            <a:off x="6714153" y="84522"/>
            <a:ext cx="7163490" cy="532288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353EA4-3B07-4595-849D-DC1ED9693844}"/>
              </a:ext>
            </a:extLst>
          </p:cNvPr>
          <p:cNvSpPr txBox="1"/>
          <p:nvPr/>
        </p:nvSpPr>
        <p:spPr>
          <a:xfrm>
            <a:off x="467259" y="1037873"/>
            <a:ext cx="78894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en-GB" sz="24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" panose="020B0502040204020203" pitchFamily="34" charset="0"/>
              </a:rPr>
              <a:t> Lots of the best Scottish swords had this name on them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" panose="020B0502040204020203" pitchFamily="34" charset="0"/>
              </a:rPr>
              <a:t>Andrea Ferrara may have trained in Italy and travelled to Scotland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" panose="020B0502040204020203" pitchFamily="34" charset="0"/>
              </a:rPr>
              <a:t>Mr Ferrara had a sword blade wrapped inside his hat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" panose="020B0502040204020203" pitchFamily="34" charset="0"/>
              </a:rPr>
              <a:t>‘Andrea Ferrara’ may have been a label or brand instead of a real person.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6BB9-CCB7-49F1-AD80-568278D223AC}"/>
              </a:ext>
            </a:extLst>
          </p:cNvPr>
          <p:cNvGrpSpPr/>
          <p:nvPr/>
        </p:nvGrpSpPr>
        <p:grpSpPr>
          <a:xfrm>
            <a:off x="4607986" y="252349"/>
            <a:ext cx="9530314" cy="1027188"/>
            <a:chOff x="4607986" y="252349"/>
            <a:chExt cx="9530314" cy="102718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DEAAC2B-CE0B-413B-8A9B-B124B59D8266}"/>
                </a:ext>
              </a:extLst>
            </p:cNvPr>
            <p:cNvSpPr/>
            <p:nvPr/>
          </p:nvSpPr>
          <p:spPr>
            <a:xfrm>
              <a:off x="4607986" y="252349"/>
              <a:ext cx="5273549" cy="10271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C06B1C-6D57-4D49-8B42-80E176265021}"/>
                </a:ext>
              </a:extLst>
            </p:cNvPr>
            <p:cNvSpPr txBox="1"/>
            <p:nvPr/>
          </p:nvSpPr>
          <p:spPr>
            <a:xfrm>
              <a:off x="4908866" y="377028"/>
              <a:ext cx="9229434" cy="8119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4800" b="1" dirty="0">
                  <a:latin typeface="Bahnschrift" panose="020B0502040204020203" pitchFamily="34" charset="0"/>
                  <a:ea typeface="CharisSIL"/>
                  <a:cs typeface="Times New Roman" panose="02020603050405020304" pitchFamily="18" charset="0"/>
                </a:rPr>
                <a:t>10 </a:t>
              </a:r>
              <a:r>
                <a:rPr lang="en-GB" sz="4800" b="1" dirty="0">
                  <a:effectLst/>
                  <a:latin typeface="Bahnschrift" panose="020B0502040204020203" pitchFamily="34" charset="0"/>
                  <a:ea typeface="CharisSIL"/>
                  <a:cs typeface="Times New Roman" panose="02020603050405020304" pitchFamily="18" charset="0"/>
                </a:rPr>
                <a:t> Ferrara Facts</a:t>
              </a:r>
              <a:endParaRPr lang="en-GB" sz="3600" b="1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E1E2CB-44C4-40A2-81D1-8439B8FED33D}"/>
              </a:ext>
            </a:extLst>
          </p:cNvPr>
          <p:cNvGrpSpPr/>
          <p:nvPr/>
        </p:nvGrpSpPr>
        <p:grpSpPr>
          <a:xfrm>
            <a:off x="10295899" y="3870619"/>
            <a:ext cx="1896102" cy="1787016"/>
            <a:chOff x="10295899" y="3870619"/>
            <a:chExt cx="1896102" cy="178701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FCEA555-DC74-42C7-9B2C-17ACDC411ABC}"/>
                </a:ext>
              </a:extLst>
            </p:cNvPr>
            <p:cNvSpPr/>
            <p:nvPr/>
          </p:nvSpPr>
          <p:spPr>
            <a:xfrm>
              <a:off x="10295899" y="3882189"/>
              <a:ext cx="1703596" cy="177544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6B02F17-69D5-41F0-93B7-EE73174A1EB4}"/>
                </a:ext>
              </a:extLst>
            </p:cNvPr>
            <p:cNvSpPr txBox="1"/>
            <p:nvPr/>
          </p:nvSpPr>
          <p:spPr>
            <a:xfrm>
              <a:off x="10357419" y="3870619"/>
              <a:ext cx="18345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Bahnschrift" panose="020B0502040204020203" pitchFamily="34" charset="0"/>
                </a:rPr>
                <a:t>The skin’s bumpy texture  stopped the sword from slipping out of the hand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0875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FD38B7-D66B-4E0B-BDE9-2E23ADD6190F}"/>
              </a:ext>
            </a:extLst>
          </p:cNvPr>
          <p:cNvSpPr txBox="1"/>
          <p:nvPr/>
        </p:nvSpPr>
        <p:spPr>
          <a:xfrm>
            <a:off x="1424612" y="1891644"/>
            <a:ext cx="3267991" cy="632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Watc</a:t>
            </a:r>
            <a:r>
              <a:rPr lang="en-GB" sz="3600" dirty="0"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h the film. </a:t>
            </a:r>
            <a:endParaRPr lang="en-GB" sz="24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46CFC-7DDB-404E-B3B4-07698C3E2796}"/>
              </a:ext>
            </a:extLst>
          </p:cNvPr>
          <p:cNvSpPr txBox="1"/>
          <p:nvPr/>
        </p:nvSpPr>
        <p:spPr>
          <a:xfrm>
            <a:off x="6520547" y="2207692"/>
            <a:ext cx="2797801" cy="1327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Read Mary’s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diary. </a:t>
            </a:r>
            <a:endParaRPr lang="en-GB" sz="24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hlinkClick r:id="rId5"/>
            <a:extLst>
              <a:ext uri="{FF2B5EF4-FFF2-40B4-BE49-F238E27FC236}">
                <a16:creationId xmlns:a16="http://schemas.microsoft.com/office/drawing/2014/main" id="{3EC72C51-5A26-45AF-9B82-3C0613650C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22" y="2576648"/>
            <a:ext cx="4854782" cy="2730815"/>
          </a:xfrm>
          <a:prstGeom prst="rect">
            <a:avLst/>
          </a:prstGeom>
        </p:spPr>
      </p:pic>
      <p:pic>
        <p:nvPicPr>
          <p:cNvPr id="4" name="Picture 3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A04D832B-5530-42C5-B664-5A4AD0C494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84" b="96316" l="7072" r="92829">
                        <a14:foregroundMark x1="43227" y1="10022" x2="58466" y2="3142"/>
                        <a14:foregroundMark x1="51693" y1="2384" x2="61056" y2="8830"/>
                        <a14:foregroundMark x1="61056" y1="8830" x2="61255" y2="12026"/>
                        <a14:foregroundMark x1="61554" y1="17064" x2="63645" y2="19989"/>
                        <a14:foregroundMark x1="7072" y1="32015" x2="7769" y2="27790"/>
                        <a14:foregroundMark x1="92231" y1="38353" x2="92928" y2="31473"/>
                        <a14:foregroundMark x1="38446" y1="96316" x2="55478" y2="87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091" y="1191950"/>
            <a:ext cx="2383004" cy="4381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A71E3B1-E4AE-4882-930E-9EF4330D907A}"/>
              </a:ext>
            </a:extLst>
          </p:cNvPr>
          <p:cNvSpPr txBox="1"/>
          <p:nvPr/>
        </p:nvSpPr>
        <p:spPr>
          <a:xfrm>
            <a:off x="990600" y="200063"/>
            <a:ext cx="11201400" cy="2247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54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 Stories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 these objects in use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40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381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5" name="Picture 4" descr="A brown glass bottle&#10;&#10;Description automatically generated with low confidence">
            <a:extLst>
              <a:ext uri="{FF2B5EF4-FFF2-40B4-BE49-F238E27FC236}">
                <a16:creationId xmlns:a16="http://schemas.microsoft.com/office/drawing/2014/main" id="{B2750473-4CDB-4708-A691-35CB9A008D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20" b="90492" l="9904" r="89922">
                        <a14:foregroundMark x1="59340" y1="90820" x2="48827" y2="90557"/>
                        <a14:foregroundMark x1="48827" y1="90557" x2="42050" y2="88131"/>
                        <a14:foregroundMark x1="59079" y1="8721" x2="48219" y2="6820"/>
                        <a14:foregroundMark x1="48219" y1="6820" x2="54474" y2="10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092" y="1622728"/>
            <a:ext cx="3369623" cy="4464530"/>
          </a:xfrm>
          <a:prstGeom prst="rect">
            <a:avLst/>
          </a:prstGeom>
        </p:spPr>
      </p:pic>
      <p:pic>
        <p:nvPicPr>
          <p:cNvPr id="10" name="Picture 9" descr="A coin on a blue blanket&#10;&#10;Description automatically generated with medium confidence">
            <a:extLst>
              <a:ext uri="{FF2B5EF4-FFF2-40B4-BE49-F238E27FC236}">
                <a16:creationId xmlns:a16="http://schemas.microsoft.com/office/drawing/2014/main" id="{6007A7E1-4BE0-4609-A476-0F9B3598FF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50889" y1="73748" x2="63624" y2="53433"/>
                        <a14:backgroundMark x1="63436" y1="48708" x2="60662" y2="43215"/>
                        <a14:backgroundMark x1="56112" y1="35662" x2="52100" y2="29483"/>
                        <a14:backgroundMark x1="52100" y1="29483" x2="52073" y2="29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04" t="25879" r="35247" b="24936"/>
          <a:stretch/>
        </p:blipFill>
        <p:spPr>
          <a:xfrm>
            <a:off x="8172441" y="1848386"/>
            <a:ext cx="1713302" cy="1809361"/>
          </a:xfrm>
          <a:prstGeom prst="rect">
            <a:avLst/>
          </a:prstGeom>
        </p:spPr>
      </p:pic>
      <p:pic>
        <p:nvPicPr>
          <p:cNvPr id="12" name="Picture 11" descr="A close-up of a bug&#10;&#10;Description automatically generated with low confidence">
            <a:extLst>
              <a:ext uri="{FF2B5EF4-FFF2-40B4-BE49-F238E27FC236}">
                <a16:creationId xmlns:a16="http://schemas.microsoft.com/office/drawing/2014/main" id="{96D9928C-A656-4690-975E-74D174E7DA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96888" l="2452" r="98680">
                        <a14:foregroundMark x1="13447" y1="96888" x2="13608" y2="55538"/>
                        <a14:foregroundMark x1="13608" y1="55538" x2="10590" y2="45473"/>
                        <a14:foregroundMark x1="2506" y1="86500" x2="6036" y2="57639"/>
                        <a14:foregroundMark x1="14740" y1="16896" x2="53247" y2="1496"/>
                        <a14:foregroundMark x1="90703" y1="72757" x2="95203" y2="42320"/>
                        <a14:foregroundMark x1="95203" y1="42320" x2="98680" y2="30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419" y="212698"/>
            <a:ext cx="2808515" cy="18723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FD38B7-D66B-4E0B-BDE9-2E23ADD6190F}"/>
              </a:ext>
            </a:extLst>
          </p:cNvPr>
          <p:cNvSpPr txBox="1"/>
          <p:nvPr/>
        </p:nvSpPr>
        <p:spPr>
          <a:xfrm>
            <a:off x="300709" y="323081"/>
            <a:ext cx="9229434" cy="632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Finding out out about the past from objects</a:t>
            </a:r>
            <a:endParaRPr lang="en-GB" sz="2400" b="1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46CFC-7DDB-404E-B3B4-07698C3E2796}"/>
              </a:ext>
            </a:extLst>
          </p:cNvPr>
          <p:cNvSpPr txBox="1"/>
          <p:nvPr/>
        </p:nvSpPr>
        <p:spPr>
          <a:xfrm>
            <a:off x="499186" y="1418668"/>
            <a:ext cx="7497091" cy="4563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We can use the things people left behind to find out about what happened in the past.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the ‘Star </a:t>
            </a:r>
            <a:r>
              <a:rPr lang="en-GB" sz="28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GB" sz="28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bject’ </a:t>
            </a:r>
            <a:r>
              <a:rPr lang="en-GB" sz="28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28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heet to help you look closely at these objects.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the following activities to find out what stories these objects can tell.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289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5" name="Picture 4" descr="A brown glass bottle&#10;&#10;Description automatically generated with low confidence">
            <a:extLst>
              <a:ext uri="{FF2B5EF4-FFF2-40B4-BE49-F238E27FC236}">
                <a16:creationId xmlns:a16="http://schemas.microsoft.com/office/drawing/2014/main" id="{B2750473-4CDB-4708-A691-35CB9A008D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20" b="90492" l="9904" r="89922">
                        <a14:foregroundMark x1="59340" y1="90820" x2="48827" y2="90557"/>
                        <a14:foregroundMark x1="48827" y1="90557" x2="42050" y2="88131"/>
                        <a14:foregroundMark x1="59079" y1="8721" x2="48219" y2="6820"/>
                        <a14:foregroundMark x1="48219" y1="6820" x2="54474" y2="10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092" y="1622728"/>
            <a:ext cx="3369623" cy="4464530"/>
          </a:xfrm>
          <a:prstGeom prst="rect">
            <a:avLst/>
          </a:prstGeom>
        </p:spPr>
      </p:pic>
      <p:pic>
        <p:nvPicPr>
          <p:cNvPr id="10" name="Picture 9" descr="A coin on a blue blanket&#10;&#10;Description automatically generated with medium confidence">
            <a:extLst>
              <a:ext uri="{FF2B5EF4-FFF2-40B4-BE49-F238E27FC236}">
                <a16:creationId xmlns:a16="http://schemas.microsoft.com/office/drawing/2014/main" id="{6007A7E1-4BE0-4609-A476-0F9B3598FF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50889" y1="73748" x2="63624" y2="53433"/>
                        <a14:backgroundMark x1="63436" y1="48708" x2="60662" y2="43215"/>
                        <a14:backgroundMark x1="56112" y1="35662" x2="52100" y2="29483"/>
                        <a14:backgroundMark x1="52100" y1="29483" x2="52073" y2="29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04" t="25879" r="35247" b="24936"/>
          <a:stretch/>
        </p:blipFill>
        <p:spPr>
          <a:xfrm>
            <a:off x="8172441" y="1848386"/>
            <a:ext cx="1713302" cy="1809361"/>
          </a:xfrm>
          <a:prstGeom prst="rect">
            <a:avLst/>
          </a:prstGeom>
        </p:spPr>
      </p:pic>
      <p:pic>
        <p:nvPicPr>
          <p:cNvPr id="12" name="Picture 11" descr="A close-up of a bug&#10;&#10;Description automatically generated with low confidence">
            <a:extLst>
              <a:ext uri="{FF2B5EF4-FFF2-40B4-BE49-F238E27FC236}">
                <a16:creationId xmlns:a16="http://schemas.microsoft.com/office/drawing/2014/main" id="{96D9928C-A656-4690-975E-74D174E7DA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96888" l="2452" r="98680">
                        <a14:foregroundMark x1="13447" y1="96888" x2="13608" y2="55538"/>
                        <a14:foregroundMark x1="13608" y1="55538" x2="10590" y2="45473"/>
                        <a14:foregroundMark x1="2506" y1="86500" x2="6036" y2="57639"/>
                        <a14:foregroundMark x1="14740" y1="16896" x2="53247" y2="1496"/>
                        <a14:foregroundMark x1="90703" y1="72757" x2="95203" y2="42320"/>
                        <a14:foregroundMark x1="95203" y1="42320" x2="98680" y2="30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419" y="212698"/>
            <a:ext cx="2808515" cy="1872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29FDC-6F6F-43E4-9A16-3A155132370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687" t="16667" r="28958" b="9259"/>
          <a:stretch/>
        </p:blipFill>
        <p:spPr>
          <a:xfrm>
            <a:off x="10799" y="0"/>
            <a:ext cx="8161641" cy="554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61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7D9AB-0B2E-47B0-93B9-DB90FB5002B9}"/>
              </a:ext>
            </a:extLst>
          </p:cNvPr>
          <p:cNvSpPr/>
          <p:nvPr/>
        </p:nvSpPr>
        <p:spPr>
          <a:xfrm>
            <a:off x="1020180" y="638799"/>
            <a:ext cx="3195021" cy="4340772"/>
          </a:xfrm>
          <a:prstGeom prst="rect">
            <a:avLst/>
          </a:prstGeom>
          <a:solidFill>
            <a:srgbClr val="D8D8D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5" name="Picture 4" descr="A brown glass bottle&#10;&#10;Description automatically generated with low confidence">
            <a:extLst>
              <a:ext uri="{FF2B5EF4-FFF2-40B4-BE49-F238E27FC236}">
                <a16:creationId xmlns:a16="http://schemas.microsoft.com/office/drawing/2014/main" id="{B2750473-4CDB-4708-A691-35CB9A008D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20" b="90492" l="9904" r="89922">
                        <a14:foregroundMark x1="59340" y1="90820" x2="48827" y2="90557"/>
                        <a14:foregroundMark x1="48827" y1="90557" x2="42050" y2="88131"/>
                        <a14:foregroundMark x1="59079" y1="8721" x2="48219" y2="6820"/>
                        <a14:foregroundMark x1="48219" y1="6820" x2="54474" y2="10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56" y="581335"/>
            <a:ext cx="3563136" cy="47209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AD029-1C28-4B6D-9A01-23D30B4543C3}"/>
              </a:ext>
            </a:extLst>
          </p:cNvPr>
          <p:cNvSpPr/>
          <p:nvPr/>
        </p:nvSpPr>
        <p:spPr>
          <a:xfrm>
            <a:off x="7051039" y="904240"/>
            <a:ext cx="3027679" cy="422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5CBD67-A471-4F08-B19E-10B347EAAD7C}"/>
              </a:ext>
            </a:extLst>
          </p:cNvPr>
          <p:cNvSpPr/>
          <p:nvPr/>
        </p:nvSpPr>
        <p:spPr>
          <a:xfrm>
            <a:off x="4697876" y="709924"/>
            <a:ext cx="3267075" cy="4198521"/>
          </a:xfrm>
          <a:prstGeom prst="rect">
            <a:avLst/>
          </a:prstGeom>
          <a:solidFill>
            <a:srgbClr val="E8E8E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coin on a blue blanket&#10;&#10;Description automatically generated with medium confidence">
            <a:extLst>
              <a:ext uri="{FF2B5EF4-FFF2-40B4-BE49-F238E27FC236}">
                <a16:creationId xmlns:a16="http://schemas.microsoft.com/office/drawing/2014/main" id="{F9CCA60C-9132-4757-9F2C-D57F6D54FD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50889" y1="73748" x2="63624" y2="53433"/>
                        <a14:backgroundMark x1="63436" y1="48708" x2="60662" y2="43215"/>
                        <a14:backgroundMark x1="56112" y1="35662" x2="52100" y2="29483"/>
                        <a14:backgroundMark x1="52100" y1="29483" x2="52073" y2="29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04" t="25879" r="35247" b="24936"/>
          <a:stretch/>
        </p:blipFill>
        <p:spPr>
          <a:xfrm>
            <a:off x="4998648" y="1393771"/>
            <a:ext cx="2815237" cy="29730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D766D9-D053-4FA5-B5B6-8F49A68DA4C2}"/>
              </a:ext>
            </a:extLst>
          </p:cNvPr>
          <p:cNvSpPr txBox="1"/>
          <p:nvPr/>
        </p:nvSpPr>
        <p:spPr>
          <a:xfrm>
            <a:off x="351790" y="5061968"/>
            <a:ext cx="11985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Bahnschrift" panose="020B0502040204020203" pitchFamily="34" charset="0"/>
              </a:rPr>
              <a:t>These objects were found in or near Newark, Nottinghamshire. Click on an object to study it closely. </a:t>
            </a:r>
          </a:p>
        </p:txBody>
      </p:sp>
      <p:sp>
        <p:nvSpPr>
          <p:cNvPr id="19" name="Rectangle 18">
            <a:hlinkClick r:id="rId9" action="ppaction://hlinksldjump"/>
            <a:extLst>
              <a:ext uri="{FF2B5EF4-FFF2-40B4-BE49-F238E27FC236}">
                <a16:creationId xmlns:a16="http://schemas.microsoft.com/office/drawing/2014/main" id="{BEFDFDAF-8781-4869-9B13-A7560223C7B6}"/>
              </a:ext>
            </a:extLst>
          </p:cNvPr>
          <p:cNvSpPr/>
          <p:nvPr/>
        </p:nvSpPr>
        <p:spPr>
          <a:xfrm>
            <a:off x="4697876" y="727427"/>
            <a:ext cx="3293599" cy="419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hlinkClick r:id="rId10"/>
            <a:extLst>
              <a:ext uri="{FF2B5EF4-FFF2-40B4-BE49-F238E27FC236}">
                <a16:creationId xmlns:a16="http://schemas.microsoft.com/office/drawing/2014/main" id="{3254A7B1-BABA-4236-BE2B-3316AA2B719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3053" t="10606" r="9453" b="24028"/>
          <a:stretch/>
        </p:blipFill>
        <p:spPr>
          <a:xfrm rot="16200000">
            <a:off x="7551532" y="1711555"/>
            <a:ext cx="4139020" cy="2254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Rectangle 5">
            <a:hlinkClick r:id="rId13"/>
            <a:extLst>
              <a:ext uri="{FF2B5EF4-FFF2-40B4-BE49-F238E27FC236}">
                <a16:creationId xmlns:a16="http://schemas.microsoft.com/office/drawing/2014/main" id="{A1E694BA-29B5-4F3C-85A4-4259B575C4ED}"/>
              </a:ext>
            </a:extLst>
          </p:cNvPr>
          <p:cNvSpPr/>
          <p:nvPr/>
        </p:nvSpPr>
        <p:spPr>
          <a:xfrm>
            <a:off x="904875" y="495300"/>
            <a:ext cx="3424069" cy="4566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797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7D9AB-0B2E-47B0-93B9-DB90FB5002B9}"/>
              </a:ext>
            </a:extLst>
          </p:cNvPr>
          <p:cNvSpPr/>
          <p:nvPr/>
        </p:nvSpPr>
        <p:spPr>
          <a:xfrm>
            <a:off x="1020180" y="638799"/>
            <a:ext cx="3195021" cy="4340772"/>
          </a:xfrm>
          <a:prstGeom prst="rect">
            <a:avLst/>
          </a:prstGeom>
          <a:solidFill>
            <a:srgbClr val="D8D8D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5" name="Picture 4" descr="A brown glass bottle&#10;&#10;Description automatically generated with low confidence">
            <a:extLst>
              <a:ext uri="{FF2B5EF4-FFF2-40B4-BE49-F238E27FC236}">
                <a16:creationId xmlns:a16="http://schemas.microsoft.com/office/drawing/2014/main" id="{B2750473-4CDB-4708-A691-35CB9A008D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20" b="90492" l="9904" r="89922">
                        <a14:foregroundMark x1="59340" y1="90820" x2="48827" y2="90557"/>
                        <a14:foregroundMark x1="48827" y1="90557" x2="42050" y2="88131"/>
                        <a14:foregroundMark x1="59079" y1="8721" x2="48219" y2="6820"/>
                        <a14:foregroundMark x1="48219" y1="6820" x2="54474" y2="10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56" y="581335"/>
            <a:ext cx="3563136" cy="4720923"/>
          </a:xfrm>
          <a:prstGeom prst="rect">
            <a:avLst/>
          </a:prstGeom>
        </p:spPr>
      </p:pic>
      <p:sp>
        <p:nvSpPr>
          <p:cNvPr id="12" name="Rectangle 11">
            <a:hlinkClick r:id="rId7" action="ppaction://hlinksldjump"/>
            <a:extLst>
              <a:ext uri="{FF2B5EF4-FFF2-40B4-BE49-F238E27FC236}">
                <a16:creationId xmlns:a16="http://schemas.microsoft.com/office/drawing/2014/main" id="{F9085ED2-1CBC-4F2D-8736-33CFE594EDE1}"/>
              </a:ext>
            </a:extLst>
          </p:cNvPr>
          <p:cNvSpPr/>
          <p:nvPr/>
        </p:nvSpPr>
        <p:spPr>
          <a:xfrm>
            <a:off x="1059625" y="641848"/>
            <a:ext cx="3195021" cy="4340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9AD029-1C28-4B6D-9A01-23D30B4543C3}"/>
              </a:ext>
            </a:extLst>
          </p:cNvPr>
          <p:cNvSpPr/>
          <p:nvPr/>
        </p:nvSpPr>
        <p:spPr>
          <a:xfrm>
            <a:off x="7051039" y="904240"/>
            <a:ext cx="3027679" cy="422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5CBD67-A471-4F08-B19E-10B347EAAD7C}"/>
              </a:ext>
            </a:extLst>
          </p:cNvPr>
          <p:cNvSpPr/>
          <p:nvPr/>
        </p:nvSpPr>
        <p:spPr>
          <a:xfrm>
            <a:off x="4697876" y="709924"/>
            <a:ext cx="3267075" cy="4198521"/>
          </a:xfrm>
          <a:prstGeom prst="rect">
            <a:avLst/>
          </a:prstGeom>
          <a:solidFill>
            <a:srgbClr val="E8E8E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coin on a blue blanket&#10;&#10;Description automatically generated with medium confidence">
            <a:extLst>
              <a:ext uri="{FF2B5EF4-FFF2-40B4-BE49-F238E27FC236}">
                <a16:creationId xmlns:a16="http://schemas.microsoft.com/office/drawing/2014/main" id="{F9CCA60C-9132-4757-9F2C-D57F6D54FD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50889" y1="73748" x2="63624" y2="53433"/>
                        <a14:backgroundMark x1="63436" y1="48708" x2="60662" y2="43215"/>
                        <a14:backgroundMark x1="56112" y1="35662" x2="52100" y2="29483"/>
                        <a14:backgroundMark x1="52100" y1="29483" x2="52073" y2="29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04" t="25879" r="35247" b="24936"/>
          <a:stretch/>
        </p:blipFill>
        <p:spPr>
          <a:xfrm>
            <a:off x="4998648" y="1393771"/>
            <a:ext cx="2815237" cy="29730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D766D9-D053-4FA5-B5B6-8F49A68DA4C2}"/>
              </a:ext>
            </a:extLst>
          </p:cNvPr>
          <p:cNvSpPr txBox="1"/>
          <p:nvPr/>
        </p:nvSpPr>
        <p:spPr>
          <a:xfrm>
            <a:off x="2270125" y="5072040"/>
            <a:ext cx="11985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Bahnschrift" panose="020B0502040204020203" pitchFamily="34" charset="0"/>
              </a:rPr>
              <a:t>Now click on each object to find its activities </a:t>
            </a:r>
          </a:p>
        </p:txBody>
      </p:sp>
      <p:sp>
        <p:nvSpPr>
          <p:cNvPr id="19" name="Rectangle 18">
            <a:hlinkClick r:id="rId10" action="ppaction://hlinksldjump"/>
            <a:extLst>
              <a:ext uri="{FF2B5EF4-FFF2-40B4-BE49-F238E27FC236}">
                <a16:creationId xmlns:a16="http://schemas.microsoft.com/office/drawing/2014/main" id="{BEFDFDAF-8781-4869-9B13-A7560223C7B6}"/>
              </a:ext>
            </a:extLst>
          </p:cNvPr>
          <p:cNvSpPr/>
          <p:nvPr/>
        </p:nvSpPr>
        <p:spPr>
          <a:xfrm>
            <a:off x="4697876" y="727427"/>
            <a:ext cx="3293599" cy="419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hlinkClick r:id="rId11" action="ppaction://hlinksldjump"/>
            <a:extLst>
              <a:ext uri="{FF2B5EF4-FFF2-40B4-BE49-F238E27FC236}">
                <a16:creationId xmlns:a16="http://schemas.microsoft.com/office/drawing/2014/main" id="{F7CDB5E5-BE98-471B-8259-783D164A21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3053" t="10606" r="9453" b="24028"/>
          <a:stretch/>
        </p:blipFill>
        <p:spPr>
          <a:xfrm rot="16200000">
            <a:off x="7551532" y="1711555"/>
            <a:ext cx="4139020" cy="2254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545502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AD029-1C28-4B6D-9A01-23D30B4543C3}"/>
              </a:ext>
            </a:extLst>
          </p:cNvPr>
          <p:cNvSpPr/>
          <p:nvPr/>
        </p:nvSpPr>
        <p:spPr>
          <a:xfrm>
            <a:off x="7051039" y="904240"/>
            <a:ext cx="3027679" cy="422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coin on a blue blanket&#10;&#10;Description automatically generated with medium confidence">
            <a:extLst>
              <a:ext uri="{FF2B5EF4-FFF2-40B4-BE49-F238E27FC236}">
                <a16:creationId xmlns:a16="http://schemas.microsoft.com/office/drawing/2014/main" id="{F9CCA60C-9132-4757-9F2C-D57F6D54FD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0889" y1="73748" x2="63624" y2="53433"/>
                        <a14:backgroundMark x1="63436" y1="48708" x2="60662" y2="43215"/>
                        <a14:backgroundMark x1="56112" y1="35662" x2="52100" y2="29483"/>
                        <a14:backgroundMark x1="52100" y1="29483" x2="52073" y2="29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04" t="25879" r="35247" b="24936"/>
          <a:stretch/>
        </p:blipFill>
        <p:spPr>
          <a:xfrm>
            <a:off x="975580" y="119365"/>
            <a:ext cx="5440857" cy="5745906"/>
          </a:xfrm>
          <a:prstGeom prst="rect">
            <a:avLst/>
          </a:prstGeom>
        </p:spPr>
      </p:pic>
      <p:pic>
        <p:nvPicPr>
          <p:cNvPr id="4" name="Picture 3" descr="A picture containing sweater&#10;&#10;Description automatically generated">
            <a:extLst>
              <a:ext uri="{FF2B5EF4-FFF2-40B4-BE49-F238E27FC236}">
                <a16:creationId xmlns:a16="http://schemas.microsoft.com/office/drawing/2014/main" id="{7BE80AF7-31FD-416E-B6D2-9AFA70EC03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66" t="18454" r="33512" b="27953"/>
          <a:stretch/>
        </p:blipFill>
        <p:spPr>
          <a:xfrm>
            <a:off x="6506590" y="219204"/>
            <a:ext cx="5685410" cy="573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83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AD029-1C28-4B6D-9A01-23D30B4543C3}"/>
              </a:ext>
            </a:extLst>
          </p:cNvPr>
          <p:cNvSpPr/>
          <p:nvPr/>
        </p:nvSpPr>
        <p:spPr>
          <a:xfrm>
            <a:off x="7051039" y="904240"/>
            <a:ext cx="3027679" cy="422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coin on a blue blanket&#10;&#10;Description automatically generated with medium confidence">
            <a:hlinkClick r:id="rId5" action="ppaction://hlinksldjump"/>
            <a:extLst>
              <a:ext uri="{FF2B5EF4-FFF2-40B4-BE49-F238E27FC236}">
                <a16:creationId xmlns:a16="http://schemas.microsoft.com/office/drawing/2014/main" id="{F9CCA60C-9132-4757-9F2C-D57F6D54FD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50889" y1="73748" x2="63624" y2="53433"/>
                        <a14:backgroundMark x1="63436" y1="48708" x2="60662" y2="43215"/>
                        <a14:backgroundMark x1="56112" y1="35662" x2="52100" y2="29483"/>
                        <a14:backgroundMark x1="52100" y1="29483" x2="52073" y2="29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04" t="25879" r="35247" b="24936"/>
          <a:stretch/>
        </p:blipFill>
        <p:spPr>
          <a:xfrm>
            <a:off x="2489182" y="555845"/>
            <a:ext cx="2891839" cy="3053974"/>
          </a:xfrm>
          <a:prstGeom prst="rect">
            <a:avLst/>
          </a:prstGeom>
        </p:spPr>
      </p:pic>
      <p:pic>
        <p:nvPicPr>
          <p:cNvPr id="4" name="Picture 3" descr="A picture containing sweate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7BE80AF7-31FD-416E-B6D2-9AFA70EC03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66" t="18454" r="33512" b="27953"/>
          <a:stretch/>
        </p:blipFill>
        <p:spPr>
          <a:xfrm>
            <a:off x="6810980" y="626615"/>
            <a:ext cx="3027679" cy="30538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35234D-92EF-46FA-A156-6352245C7059}"/>
              </a:ext>
            </a:extLst>
          </p:cNvPr>
          <p:cNvSpPr txBox="1"/>
          <p:nvPr/>
        </p:nvSpPr>
        <p:spPr>
          <a:xfrm>
            <a:off x="6810980" y="3914040"/>
            <a:ext cx="330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ahnschrift" panose="020B0502040204020203" pitchFamily="34" charset="0"/>
              </a:rPr>
              <a:t>Click here to find out more about Newark siege coins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47FAC1-CB2D-4A96-9DEC-7C0372E05B4B}"/>
              </a:ext>
            </a:extLst>
          </p:cNvPr>
          <p:cNvSpPr txBox="1"/>
          <p:nvPr/>
        </p:nvSpPr>
        <p:spPr>
          <a:xfrm>
            <a:off x="2780456" y="3928718"/>
            <a:ext cx="330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ahnschrift" panose="020B0502040204020203" pitchFamily="34" charset="0"/>
              </a:rPr>
              <a:t>Click here to find out more about siege coins in general</a:t>
            </a:r>
          </a:p>
        </p:txBody>
      </p:sp>
    </p:spTree>
    <p:extLst>
      <p:ext uri="{BB962C8B-B14F-4D97-AF65-F5344CB8AC3E}">
        <p14:creationId xmlns:p14="http://schemas.microsoft.com/office/powerpoint/2010/main" val="1440675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AD029-1C28-4B6D-9A01-23D30B4543C3}"/>
              </a:ext>
            </a:extLst>
          </p:cNvPr>
          <p:cNvSpPr/>
          <p:nvPr/>
        </p:nvSpPr>
        <p:spPr>
          <a:xfrm>
            <a:off x="7051039" y="904240"/>
            <a:ext cx="3027679" cy="422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coin on a blue blanket&#10;&#10;Description automatically generated with medium confidence">
            <a:extLst>
              <a:ext uri="{FF2B5EF4-FFF2-40B4-BE49-F238E27FC236}">
                <a16:creationId xmlns:a16="http://schemas.microsoft.com/office/drawing/2014/main" id="{F9CCA60C-9132-4757-9F2C-D57F6D54FD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0889" y1="73748" x2="63624" y2="53433"/>
                        <a14:backgroundMark x1="63436" y1="48708" x2="60662" y2="43215"/>
                        <a14:backgroundMark x1="56112" y1="35662" x2="52100" y2="29483"/>
                        <a14:backgroundMark x1="52100" y1="29483" x2="52073" y2="29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04" t="25879" r="35247" b="24936"/>
          <a:stretch/>
        </p:blipFill>
        <p:spPr>
          <a:xfrm>
            <a:off x="373373" y="904240"/>
            <a:ext cx="3017449" cy="31866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FFC86D-C76B-4F9C-B949-0705CF0CC4F4}"/>
              </a:ext>
            </a:extLst>
          </p:cNvPr>
          <p:cNvSpPr txBox="1"/>
          <p:nvPr/>
        </p:nvSpPr>
        <p:spPr>
          <a:xfrm>
            <a:off x="3703119" y="852745"/>
            <a:ext cx="8196620" cy="4610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When towns were under siege, traders and shoppers could no longer come to market.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This led to a shortage of coins.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Without money, it was impossible to buy food or pay soldiers.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To solve this problem, some towns created their own coins.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Silver plates and cups were cut up and turned into special siege money. </a:t>
            </a:r>
            <a:endParaRPr lang="en-GB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93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AD029-1C28-4B6D-9A01-23D30B4543C3}"/>
              </a:ext>
            </a:extLst>
          </p:cNvPr>
          <p:cNvSpPr/>
          <p:nvPr/>
        </p:nvSpPr>
        <p:spPr>
          <a:xfrm>
            <a:off x="7051039" y="904240"/>
            <a:ext cx="3027679" cy="422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F6E6B0-07C0-40E2-A9F3-7E19ED351F15}"/>
              </a:ext>
            </a:extLst>
          </p:cNvPr>
          <p:cNvSpPr txBox="1"/>
          <p:nvPr/>
        </p:nvSpPr>
        <p:spPr>
          <a:xfrm>
            <a:off x="5017698" y="1736706"/>
            <a:ext cx="6513901" cy="29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There were hundreds of sieges during the British Civil Wars but siege money is quite rare.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It was only produced in Newark, Carlisle, Scarborough, Colchester and Pontefract.</a:t>
            </a:r>
          </a:p>
        </p:txBody>
      </p:sp>
      <p:pic>
        <p:nvPicPr>
          <p:cNvPr id="32" name="Picture 31" descr="A coin on a blue blanket&#10;&#10;Description automatically generated with medium confidence">
            <a:extLst>
              <a:ext uri="{FF2B5EF4-FFF2-40B4-BE49-F238E27FC236}">
                <a16:creationId xmlns:a16="http://schemas.microsoft.com/office/drawing/2014/main" id="{C3DAB85E-7FBC-4FA1-903F-29B267EF8A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0889" y1="73748" x2="63624" y2="53433"/>
                        <a14:backgroundMark x1="63436" y1="48708" x2="60662" y2="43215"/>
                        <a14:backgroundMark x1="56112" y1="35662" x2="52100" y2="29483"/>
                        <a14:backgroundMark x1="52100" y1="29483" x2="52073" y2="29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04" t="25879" r="35247" b="24936"/>
          <a:stretch/>
        </p:blipFill>
        <p:spPr>
          <a:xfrm>
            <a:off x="1325873" y="1068207"/>
            <a:ext cx="3017449" cy="318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57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1CE15E5B575949BF957F351B9FD86D" ma:contentTypeVersion="16" ma:contentTypeDescription="Create a new document." ma:contentTypeScope="" ma:versionID="7bd77c52cb23e0d7354b19799a903c39">
  <xsd:schema xmlns:xsd="http://www.w3.org/2001/XMLSchema" xmlns:xs="http://www.w3.org/2001/XMLSchema" xmlns:p="http://schemas.microsoft.com/office/2006/metadata/properties" xmlns:ns2="ac5c2849-74a1-46d7-ad44-587ab7d0a8b9" xmlns:ns3="4a165765-abab-47e8-b183-467eaa5f8791" targetNamespace="http://schemas.microsoft.com/office/2006/metadata/properties" ma:root="true" ma:fieldsID="19702c9bcb64abd299b82dda0d080c95" ns2:_="" ns3:_="">
    <xsd:import namespace="ac5c2849-74a1-46d7-ad44-587ab7d0a8b9"/>
    <xsd:import namespace="4a165765-abab-47e8-b183-467eaa5f879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LengthInSecond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5c2849-74a1-46d7-ad44-587ab7d0a8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1b6722e-8b0f-476a-af75-d7aed9b5bbc3}" ma:internalName="TaxCatchAll" ma:showField="CatchAllData" ma:web="ac5c2849-74a1-46d7-ad44-587ab7d0a8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165765-abab-47e8-b183-467eaa5f87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490830b-6321-4205-8fd0-8a030ac599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060571-7F1C-43D9-BDC5-4AF16DF77106}"/>
</file>

<file path=customXml/itemProps2.xml><?xml version="1.0" encoding="utf-8"?>
<ds:datastoreItem xmlns:ds="http://schemas.openxmlformats.org/officeDocument/2006/customXml" ds:itemID="{1DDBE0D5-4156-4021-B623-5E3564411E92}"/>
</file>

<file path=docProps/app.xml><?xml version="1.0" encoding="utf-8"?>
<Properties xmlns="http://schemas.openxmlformats.org/officeDocument/2006/extended-properties" xmlns:vt="http://schemas.openxmlformats.org/officeDocument/2006/docPropsVTypes">
  <TotalTime>5892</TotalTime>
  <Words>600</Words>
  <Application>Microsoft Office PowerPoint</Application>
  <PresentationFormat>Widescreen</PresentationFormat>
  <Paragraphs>85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Bahnschrift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Newark &amp; Sherwood District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 Greany</dc:creator>
  <cp:lastModifiedBy>Denise Greany</cp:lastModifiedBy>
  <cp:revision>27</cp:revision>
  <dcterms:created xsi:type="dcterms:W3CDTF">2022-09-07T10:24:12Z</dcterms:created>
  <dcterms:modified xsi:type="dcterms:W3CDTF">2023-02-07T12:49:25Z</dcterms:modified>
</cp:coreProperties>
</file>