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956" y="-6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FAE27-6F43-4FDA-B14A-47037CE82FA5}" type="datetimeFigureOut">
              <a:rPr lang="en-GB" smtClean="0"/>
              <a:pPr/>
              <a:t>18/05/2020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B3EA0-07A7-4057-A8EA-C525A9974A8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222710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FAE27-6F43-4FDA-B14A-47037CE82FA5}" type="datetimeFigureOut">
              <a:rPr lang="en-GB" smtClean="0"/>
              <a:pPr/>
              <a:t>18/05/2020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B3EA0-07A7-4057-A8EA-C525A9974A8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080944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FAE27-6F43-4FDA-B14A-47037CE82FA5}" type="datetimeFigureOut">
              <a:rPr lang="en-GB" smtClean="0"/>
              <a:pPr/>
              <a:t>18/05/2020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B3EA0-07A7-4057-A8EA-C525A9974A8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081592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FAE27-6F43-4FDA-B14A-47037CE82FA5}" type="datetimeFigureOut">
              <a:rPr lang="en-GB" smtClean="0"/>
              <a:pPr/>
              <a:t>18/05/2020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B3EA0-07A7-4057-A8EA-C525A9974A8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144632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FAE27-6F43-4FDA-B14A-47037CE82FA5}" type="datetimeFigureOut">
              <a:rPr lang="en-GB" smtClean="0"/>
              <a:pPr/>
              <a:t>18/05/2020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B3EA0-07A7-4057-A8EA-C525A9974A8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490570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FAE27-6F43-4FDA-B14A-47037CE82FA5}" type="datetimeFigureOut">
              <a:rPr lang="en-GB" smtClean="0"/>
              <a:pPr/>
              <a:t>18/05/2020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B3EA0-07A7-4057-A8EA-C525A9974A8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969861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FAE27-6F43-4FDA-B14A-47037CE82FA5}" type="datetimeFigureOut">
              <a:rPr lang="en-GB" smtClean="0"/>
              <a:pPr/>
              <a:t>18/05/2020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B3EA0-07A7-4057-A8EA-C525A9974A8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830867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FAE27-6F43-4FDA-B14A-47037CE82FA5}" type="datetimeFigureOut">
              <a:rPr lang="en-GB" smtClean="0"/>
              <a:pPr/>
              <a:t>18/05/2020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B3EA0-07A7-4057-A8EA-C525A9974A8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905754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FAE27-6F43-4FDA-B14A-47037CE82FA5}" type="datetimeFigureOut">
              <a:rPr lang="en-GB" smtClean="0"/>
              <a:pPr/>
              <a:t>18/05/2020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B3EA0-07A7-4057-A8EA-C525A9974A8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038794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FAE27-6F43-4FDA-B14A-47037CE82FA5}" type="datetimeFigureOut">
              <a:rPr lang="en-GB" smtClean="0"/>
              <a:pPr/>
              <a:t>18/05/2020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B3EA0-07A7-4057-A8EA-C525A9974A8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747358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FAE27-6F43-4FDA-B14A-47037CE82FA5}" type="datetimeFigureOut">
              <a:rPr lang="en-GB" smtClean="0"/>
              <a:pPr/>
              <a:t>18/05/2020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B3EA0-07A7-4057-A8EA-C525A9974A8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639671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9FAE27-6F43-4FDA-B14A-47037CE82FA5}" type="datetimeFigureOut">
              <a:rPr lang="en-GB" smtClean="0"/>
              <a:pPr/>
              <a:t>18/05/2020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1B3EA0-07A7-4057-A8EA-C525A9974A8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782838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sa/2.0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geograph.org.uk/photo/4662016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82058" y="260648"/>
            <a:ext cx="8136904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u="sng" dirty="0" smtClean="0"/>
              <a:t>Chronology Task:</a:t>
            </a:r>
          </a:p>
          <a:p>
            <a:pPr algn="ctr"/>
            <a:r>
              <a:rPr lang="en-GB" sz="2800" b="1" u="sng" dirty="0" smtClean="0"/>
              <a:t>How Putty Was Made at Thwaite Watermill</a:t>
            </a:r>
          </a:p>
          <a:p>
            <a:endParaRPr lang="en-GB" sz="2000" b="1" dirty="0" smtClean="0"/>
          </a:p>
          <a:p>
            <a:r>
              <a:rPr lang="en-GB" sz="2800" b="1" dirty="0" smtClean="0"/>
              <a:t>Choose preferred activity:</a:t>
            </a:r>
          </a:p>
          <a:p>
            <a:endParaRPr lang="en-GB" sz="8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b="1" dirty="0" smtClean="0"/>
              <a:t>Card-sort: </a:t>
            </a:r>
            <a:r>
              <a:rPr lang="en-GB" sz="2800" dirty="0" smtClean="0"/>
              <a:t>print slides landscape, 4 to a page, and guillotine.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2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b="1" dirty="0" smtClean="0"/>
              <a:t>Human Timeline: </a:t>
            </a:r>
            <a:r>
              <a:rPr lang="en-GB" sz="2800" dirty="0" smtClean="0"/>
              <a:t>print full slides (1 to a page) for students to hold one each and line themselves up in order.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/>
          </a:p>
          <a:p>
            <a:r>
              <a:rPr lang="en-GB" sz="2800" dirty="0" smtClean="0"/>
              <a:t>Please note – most of these photos are not from the time period when putty was made. Also, the slides are currently in the correct order, so will need jumbling!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xmlns="" val="3541032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2270" y="260648"/>
            <a:ext cx="7362138" cy="4869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522920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/>
              <a:t>The tins of putty are stored in the </a:t>
            </a:r>
            <a:r>
              <a:rPr lang="en-GB" sz="3200" b="1" dirty="0" smtClean="0"/>
              <a:t>warehouse</a:t>
            </a:r>
            <a:r>
              <a:rPr lang="en-GB" sz="3200" dirty="0" smtClean="0"/>
              <a:t>. Eventually, they are </a:t>
            </a:r>
            <a:r>
              <a:rPr lang="en-GB" sz="3200" b="1" dirty="0" smtClean="0"/>
              <a:t>loaded onto lorries </a:t>
            </a:r>
            <a:r>
              <a:rPr lang="en-GB" sz="3200" dirty="0" smtClean="0"/>
              <a:t>to be delivered to customers.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xmlns="" val="4094721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989300" y="980728"/>
            <a:ext cx="36151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/>
              <a:t>Chalk arrives at the mill by barge. </a:t>
            </a:r>
          </a:p>
          <a:p>
            <a:pPr algn="ctr"/>
            <a:endParaRPr lang="en-GB" sz="3600" dirty="0" smtClean="0"/>
          </a:p>
          <a:p>
            <a:pPr algn="ctr"/>
            <a:r>
              <a:rPr lang="en-GB" sz="3600" dirty="0" smtClean="0"/>
              <a:t>It is unloaded by the </a:t>
            </a:r>
            <a:r>
              <a:rPr lang="en-GB" sz="3600" b="1" dirty="0" smtClean="0"/>
              <a:t>steam crane</a:t>
            </a:r>
            <a:r>
              <a:rPr lang="en-GB" sz="3600" dirty="0" smtClean="0"/>
              <a:t>.</a:t>
            </a:r>
            <a:endParaRPr lang="en-GB" sz="3600" dirty="0"/>
          </a:p>
        </p:txBody>
      </p:sp>
      <p:pic>
        <p:nvPicPr>
          <p:cNvPr id="1026" name="Picture 2" descr="F:\Thwaite Mills\My Learning\FINAL ITEMS\Images to go in Story\From G Drive\Steam Crane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9517" y="291480"/>
            <a:ext cx="4186758" cy="6280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989300" y="4213671"/>
            <a:ext cx="2592288" cy="156966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The chalk would be lifted off the boats just like this old boiler tank.</a:t>
            </a:r>
            <a:endParaRPr lang="en-GB" sz="2400" dirty="0"/>
          </a:p>
        </p:txBody>
      </p:sp>
      <p:cxnSp>
        <p:nvCxnSpPr>
          <p:cNvPr id="7" name="Straight Arrow Connector 6"/>
          <p:cNvCxnSpPr>
            <a:stCxn id="5" idx="1"/>
          </p:cNvCxnSpPr>
          <p:nvPr/>
        </p:nvCxnSpPr>
        <p:spPr>
          <a:xfrm flipH="1" flipV="1">
            <a:off x="3563888" y="3284984"/>
            <a:ext cx="1425412" cy="1713517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03056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5661248"/>
            <a:ext cx="83884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/>
              <a:t>Chalk travels from the steam crane to the mill in a </a:t>
            </a:r>
            <a:r>
              <a:rPr lang="en-GB" sz="3200" b="1" dirty="0" smtClean="0"/>
              <a:t>corf</a:t>
            </a:r>
            <a:r>
              <a:rPr lang="en-GB" sz="3200" dirty="0" smtClean="0"/>
              <a:t> (little wagon) which runs on a rail track.</a:t>
            </a:r>
            <a:endParaRPr lang="en-GB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12416" y="543257"/>
            <a:ext cx="6571952" cy="5045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014291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251520" y="260648"/>
            <a:ext cx="4732475" cy="633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234820" y="1402898"/>
            <a:ext cx="358565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/>
              <a:t>Chalk lumps are crushed into egg-sized pieces in a </a:t>
            </a:r>
            <a:r>
              <a:rPr lang="en-GB" sz="3600" b="1" dirty="0" smtClean="0"/>
              <a:t>jaw crusher</a:t>
            </a:r>
            <a:r>
              <a:rPr lang="en-GB" sz="3600" dirty="0" smtClean="0"/>
              <a:t> and then into pea-sized pieces in an impact granulator.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xmlns="" val="2831474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611560" y="1484784"/>
            <a:ext cx="7938882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8498" y="149731"/>
            <a:ext cx="89999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/>
              <a:t>The pea-sized chalk pieces are dried out thoroughly in a </a:t>
            </a:r>
            <a:r>
              <a:rPr lang="en-GB" sz="3200" b="1" dirty="0" smtClean="0"/>
              <a:t>rotary dryer</a:t>
            </a:r>
            <a:r>
              <a:rPr lang="en-GB" sz="3200" dirty="0" smtClean="0"/>
              <a:t> to remove any moisture.</a:t>
            </a:r>
            <a:endParaRPr lang="en-GB" sz="3200" dirty="0"/>
          </a:p>
        </p:txBody>
      </p:sp>
      <p:sp>
        <p:nvSpPr>
          <p:cNvPr id="6" name="Rectangle 5"/>
          <p:cNvSpPr/>
          <p:nvPr/>
        </p:nvSpPr>
        <p:spPr>
          <a:xfrm>
            <a:off x="-108520" y="6438822"/>
            <a:ext cx="933548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100" dirty="0" smtClean="0"/>
              <a:t>© Copyright Alan Murray-Rust and licensed for reuse under this Creative Commons Licence: </a:t>
            </a:r>
            <a:r>
              <a:rPr lang="en-GB" sz="1100" dirty="0" smtClean="0">
                <a:hlinkClick r:id="rId3"/>
              </a:rPr>
              <a:t>https://creativecommons.org/licenses/by-sa/2.0/</a:t>
            </a:r>
            <a:r>
              <a:rPr lang="en-GB" sz="1100" dirty="0" smtClean="0"/>
              <a:t> </a:t>
            </a:r>
          </a:p>
          <a:p>
            <a:pPr algn="ctr"/>
            <a:r>
              <a:rPr lang="en-GB" sz="1100" dirty="0" smtClean="0"/>
              <a:t>(image taken from </a:t>
            </a:r>
            <a:r>
              <a:rPr lang="en-GB" sz="1100" dirty="0" smtClean="0">
                <a:hlinkClick r:id="rId4"/>
              </a:rPr>
              <a:t>https://www.geograph.org.uk/photo/4662016</a:t>
            </a:r>
            <a:r>
              <a:rPr lang="en-GB" sz="1100" dirty="0" smtClean="0"/>
              <a:t> and cropped)</a:t>
            </a:r>
          </a:p>
        </p:txBody>
      </p:sp>
    </p:spTree>
    <p:extLst>
      <p:ext uri="{BB962C8B-B14F-4D97-AF65-F5344CB8AC3E}">
        <p14:creationId xmlns:p14="http://schemas.microsoft.com/office/powerpoint/2010/main" xmlns="" val="1302321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251520" y="260647"/>
            <a:ext cx="4824536" cy="6353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436096" y="2006194"/>
            <a:ext cx="338437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/>
              <a:t>The dried chalk pieces travel to the top of the Raymond Mill on a </a:t>
            </a:r>
            <a:r>
              <a:rPr lang="en-GB" sz="3600" b="1" dirty="0" smtClean="0"/>
              <a:t>conveyor belt</a:t>
            </a:r>
            <a:r>
              <a:rPr lang="en-GB" sz="3600" dirty="0" smtClean="0"/>
              <a:t>.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xmlns="" val="1932814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85841" y="597508"/>
            <a:ext cx="424847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/>
              <a:t>The chalk pieces enter the </a:t>
            </a:r>
            <a:r>
              <a:rPr lang="en-GB" sz="3600" b="1" dirty="0" smtClean="0"/>
              <a:t>Raymond Mill</a:t>
            </a:r>
            <a:r>
              <a:rPr lang="en-GB" sz="3600" dirty="0" smtClean="0"/>
              <a:t>, a  huge machine which spans all three floors of the mill! </a:t>
            </a:r>
          </a:p>
          <a:p>
            <a:pPr algn="ctr"/>
            <a:endParaRPr lang="en-GB" sz="3600" dirty="0"/>
          </a:p>
          <a:p>
            <a:pPr algn="ctr"/>
            <a:r>
              <a:rPr lang="en-GB" sz="3600" dirty="0" smtClean="0"/>
              <a:t>The Raymond Mill grounds the chalk down into a powder, known as </a:t>
            </a:r>
            <a:r>
              <a:rPr lang="en-GB" sz="3600" b="1" dirty="0" smtClean="0"/>
              <a:t>whiting</a:t>
            </a:r>
            <a:r>
              <a:rPr lang="en-GB" sz="3600" dirty="0" smtClean="0"/>
              <a:t>.</a:t>
            </a:r>
            <a:endParaRPr lang="en-GB" sz="36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306735"/>
            <a:ext cx="4032448" cy="6213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8284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187624" y="548680"/>
            <a:ext cx="6840760" cy="537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6073169"/>
            <a:ext cx="91440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300" dirty="0" smtClean="0"/>
              <a:t>The whiting is mixed with linseed oil in a </a:t>
            </a:r>
            <a:r>
              <a:rPr lang="en-GB" sz="3300" b="1" dirty="0" smtClean="0"/>
              <a:t>putty pan</a:t>
            </a:r>
            <a:r>
              <a:rPr lang="en-GB" sz="3300" dirty="0" smtClean="0"/>
              <a:t>.</a:t>
            </a:r>
            <a:endParaRPr lang="en-GB" sz="3300" dirty="0"/>
          </a:p>
        </p:txBody>
      </p:sp>
    </p:spTree>
    <p:extLst>
      <p:ext uri="{BB962C8B-B14F-4D97-AF65-F5344CB8AC3E}">
        <p14:creationId xmlns:p14="http://schemas.microsoft.com/office/powerpoint/2010/main" xmlns="" val="2756606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04664"/>
            <a:ext cx="6912768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5690744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/>
              <a:t>The putty drops down from the putty pan into the </a:t>
            </a:r>
            <a:r>
              <a:rPr lang="en-GB" sz="3200" b="1" dirty="0" smtClean="0"/>
              <a:t>Putty Packing Room</a:t>
            </a:r>
            <a:r>
              <a:rPr lang="en-GB" sz="3200" dirty="0" smtClean="0"/>
              <a:t> where workers scoop it into tins.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xmlns="" val="212771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</TotalTime>
  <Words>314</Words>
  <Application>Microsoft Office PowerPoint</Application>
  <PresentationFormat>On-screen Show (4:3)</PresentationFormat>
  <Paragraphs>27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Chloe Fowler</dc:creator>
  <cp:lastModifiedBy>Glew</cp:lastModifiedBy>
  <cp:revision>15</cp:revision>
  <dcterms:created xsi:type="dcterms:W3CDTF">2020-04-07T10:47:15Z</dcterms:created>
  <dcterms:modified xsi:type="dcterms:W3CDTF">2020-05-18T16:10:31Z</dcterms:modified>
</cp:coreProperties>
</file>