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Lst>
  <p:sldSz cx="12192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440" y="-90"/>
      </p:cViewPr>
      <p:guideLst>
        <p:guide orient="horz" pos="288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488951"/>
            <a:ext cx="2057401"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488951"/>
            <a:ext cx="5969001"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3875619"/>
            <a:ext cx="103632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2844801"/>
            <a:ext cx="40132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1" y="2844801"/>
            <a:ext cx="40132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4"/>
            <a:ext cx="109728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1" y="2046817"/>
            <a:ext cx="5386917"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899833"/>
            <a:ext cx="538691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2046817"/>
            <a:ext cx="5389033"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99833"/>
            <a:ext cx="5389033"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64067"/>
            <a:ext cx="4011084"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364068"/>
            <a:ext cx="681566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913468"/>
            <a:ext cx="4011084"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1"/>
            <a:ext cx="73152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817033"/>
            <a:ext cx="7315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7156452"/>
            <a:ext cx="73152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E2CC5-6AA4-4250-AA9A-FE39298300C1}"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840E90-CAF8-46DF-94A0-F35AF65D3EA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2133602"/>
            <a:ext cx="109728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8475135"/>
            <a:ext cx="28448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6E2CC5-6AA4-4250-AA9A-FE39298300C1}" type="datetimeFigureOut">
              <a:rPr lang="en-GB" smtClean="0"/>
              <a:pPr/>
              <a:t>11/03/2016</a:t>
            </a:fld>
            <a:endParaRPr lang="en-GB"/>
          </a:p>
        </p:txBody>
      </p:sp>
      <p:sp>
        <p:nvSpPr>
          <p:cNvPr id="5" name="Footer Placeholder 4"/>
          <p:cNvSpPr>
            <a:spLocks noGrp="1"/>
          </p:cNvSpPr>
          <p:nvPr>
            <p:ph type="ftr" sz="quarter" idx="3"/>
          </p:nvPr>
        </p:nvSpPr>
        <p:spPr>
          <a:xfrm>
            <a:off x="4165600" y="8475135"/>
            <a:ext cx="3860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8475135"/>
            <a:ext cx="28448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3840E90-CAF8-46DF-94A0-F35AF65D3EA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9" name="TextBox 8"/>
          <p:cNvSpPr txBox="1"/>
          <p:nvPr/>
        </p:nvSpPr>
        <p:spPr>
          <a:xfrm>
            <a:off x="408208" y="2051720"/>
            <a:ext cx="5039719" cy="1908215"/>
          </a:xfrm>
          <a:prstGeom prst="rect">
            <a:avLst/>
          </a:prstGeom>
          <a:noFill/>
        </p:spPr>
        <p:txBody>
          <a:bodyPr wrap="square" rtlCol="0">
            <a:spAutoFit/>
          </a:bodyPr>
          <a:lstStyle/>
          <a:p>
            <a:pPr algn="just"/>
            <a:r>
              <a:rPr lang="en-GB" sz="2800" b="1" dirty="0">
                <a:latin typeface="Avenir 35" panose="020B0304030403020204" pitchFamily="34" charset="0"/>
              </a:rPr>
              <a:t>Pre-1900</a:t>
            </a:r>
          </a:p>
          <a:p>
            <a:pPr algn="just"/>
            <a:r>
              <a:rPr lang="en-GB" dirty="0" smtClean="0">
                <a:latin typeface="Avenir 35" panose="020B0304030403020204" pitchFamily="34" charset="0"/>
              </a:rPr>
              <a:t>The items that we sold in our Marks &amp; Spencer Penny Bazaars were </a:t>
            </a:r>
            <a:r>
              <a:rPr lang="en-GB" dirty="0">
                <a:latin typeface="Avenir 35" panose="020B0304030403020204" pitchFamily="34" charset="0"/>
              </a:rPr>
              <a:t>packaged very </a:t>
            </a:r>
            <a:r>
              <a:rPr lang="en-GB" dirty="0" smtClean="0">
                <a:latin typeface="Avenir 35" panose="020B0304030403020204" pitchFamily="34" charset="0"/>
              </a:rPr>
              <a:t>simply. Buttons were sewn onto </a:t>
            </a:r>
            <a:r>
              <a:rPr lang="en-GB" dirty="0">
                <a:latin typeface="Avenir 35" panose="020B0304030403020204" pitchFamily="34" charset="0"/>
              </a:rPr>
              <a:t>card </a:t>
            </a:r>
            <a:r>
              <a:rPr lang="en-GB" dirty="0" smtClean="0">
                <a:latin typeface="Avenir 35" panose="020B0304030403020204" pitchFamily="34" charset="0"/>
              </a:rPr>
              <a:t>printed with our branding </a:t>
            </a:r>
            <a:r>
              <a:rPr lang="en-GB" dirty="0">
                <a:latin typeface="Avenir 35" panose="020B0304030403020204" pitchFamily="34" charset="0"/>
              </a:rPr>
              <a:t>‘Marks and Spencer’ and ‘Marks and Spencer Ltd</a:t>
            </a:r>
            <a:r>
              <a:rPr lang="en-GB" dirty="0" smtClean="0">
                <a:latin typeface="Avenir 35" panose="020B0304030403020204" pitchFamily="34" charset="0"/>
              </a:rPr>
              <a:t>’.</a:t>
            </a:r>
            <a:endParaRPr lang="en-GB" dirty="0"/>
          </a:p>
        </p:txBody>
      </p:sp>
      <p:pic>
        <p:nvPicPr>
          <p:cNvPr id="1030" name="Picture 6" descr="Z:\Archive\Projects\Kirkgate market\Design Brief - sent to Rodney\Hi res for Kirkgate\Panel 1 - Penny Bazaars\T4-2 Penny Bazaar buttons.jpg"/>
          <p:cNvPicPr>
            <a:picLocks noChangeAspect="1" noChangeArrowheads="1"/>
          </p:cNvPicPr>
          <p:nvPr/>
        </p:nvPicPr>
        <p:blipFill>
          <a:blip r:embed="rId3" cstate="screen"/>
          <a:srcRect/>
          <a:stretch>
            <a:fillRect/>
          </a:stretch>
        </p:blipFill>
        <p:spPr bwMode="auto">
          <a:xfrm>
            <a:off x="6456040" y="1790470"/>
            <a:ext cx="4285907" cy="6717334"/>
          </a:xfrm>
          <a:prstGeom prst="rect">
            <a:avLst/>
          </a:prstGeom>
          <a:ln w="28575" cap="rnd">
            <a:solidFill>
              <a:srgbClr val="FF6600"/>
            </a:solidFill>
            <a:miter lim="800000"/>
          </a:ln>
        </p:spPr>
        <p:style>
          <a:lnRef idx="2">
            <a:schemeClr val="dk1"/>
          </a:lnRef>
          <a:fillRef idx="1">
            <a:schemeClr val="lt1"/>
          </a:fillRef>
          <a:effectRef idx="0">
            <a:schemeClr val="dk1"/>
          </a:effectRef>
          <a:fontRef idx="minor">
            <a:schemeClr val="dk1"/>
          </a:fontRef>
        </p:style>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1039633"/>
              <a:chOff x="330684" y="532993"/>
              <a:chExt cx="9565968" cy="1039633"/>
            </a:xfrm>
          </p:grpSpPr>
          <p:sp>
            <p:nvSpPr>
              <p:cNvPr id="27" name="TextBox 26"/>
              <p:cNvSpPr txBox="1"/>
              <p:nvPr/>
            </p:nvSpPr>
            <p:spPr>
              <a:xfrm>
                <a:off x="330684" y="765136"/>
                <a:ext cx="9565968" cy="807490"/>
              </a:xfrm>
              <a:prstGeom prst="rect">
                <a:avLst/>
              </a:prstGeom>
              <a:noFill/>
            </p:spPr>
            <p:txBody>
              <a:bodyPr wrap="square" rtlCol="0">
                <a:spAutoFit/>
              </a:bodyPr>
              <a:lstStyle/>
              <a:p>
                <a:r>
                  <a:rPr lang="en-GB" sz="4800" dirty="0">
                    <a:latin typeface="Avenir 35" panose="020B0304030403020204" pitchFamily="34" charset="0"/>
                  </a:rPr>
                  <a:t>M&amp;S </a:t>
                </a:r>
                <a:r>
                  <a:rPr lang="en-GB" sz="4800" dirty="0" smtClean="0">
                    <a:latin typeface="Avenir 35" panose="020B0304030403020204" pitchFamily="34" charset="0"/>
                  </a:rPr>
                  <a:t>PACKAGING TIMELINE</a:t>
                </a:r>
                <a:endParaRPr lang="en-GB" sz="48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299356" y="1872941"/>
            <a:ext cx="10656343" cy="1785104"/>
          </a:xfrm>
          <a:prstGeom prst="rect">
            <a:avLst/>
          </a:prstGeom>
        </p:spPr>
        <p:txBody>
          <a:bodyPr wrap="square">
            <a:spAutoFit/>
          </a:bodyPr>
          <a:lstStyle/>
          <a:p>
            <a:r>
              <a:rPr lang="en-GB" sz="2800" b="1" dirty="0" smtClean="0">
                <a:latin typeface="Avenir 35" panose="020B0304030403020204" pitchFamily="34" charset="0"/>
              </a:rPr>
              <a:t>1973</a:t>
            </a:r>
          </a:p>
          <a:p>
            <a:r>
              <a:rPr lang="en-GB" dirty="0" smtClean="0">
                <a:latin typeface="Avenir 35" panose="020B0304030403020204" pitchFamily="34" charset="0"/>
              </a:rPr>
              <a:t>We were the first major store to use sell-by dates. The first ones appeared in 1972, so the following year food </a:t>
            </a:r>
            <a:r>
              <a:rPr lang="en-GB" dirty="0">
                <a:latin typeface="Avenir 35" panose="020B0304030403020204" pitchFamily="34" charset="0"/>
              </a:rPr>
              <a:t>bags were specially printed with the slogan ‘The sell-by date means that St Michael foods are fresh’.</a:t>
            </a:r>
          </a:p>
          <a:p>
            <a:pPr algn="just"/>
            <a:endParaRPr lang="en-GB" sz="2800" dirty="0"/>
          </a:p>
        </p:txBody>
      </p:sp>
      <p:pic>
        <p:nvPicPr>
          <p:cNvPr id="13" name="Picture 2" descr="\\gbhitopsser0014\CorporateGov\Archive\Library and Resources\Archive Images\Products and Packaging\Food\Sell By Date\Sell by Date Leaflet, 1973.jpg"/>
          <p:cNvPicPr>
            <a:picLocks noChangeAspect="1" noChangeArrowheads="1"/>
          </p:cNvPicPr>
          <p:nvPr/>
        </p:nvPicPr>
        <p:blipFill>
          <a:blip r:embed="rId4" cstate="screen"/>
          <a:srcRect/>
          <a:stretch>
            <a:fillRect/>
          </a:stretch>
        </p:blipFill>
        <p:spPr bwMode="auto">
          <a:xfrm>
            <a:off x="1343472" y="3341086"/>
            <a:ext cx="6360807" cy="4290748"/>
          </a:xfrm>
          <a:prstGeom prst="rect">
            <a:avLst/>
          </a:prstGeom>
          <a:noFill/>
          <a:ln w="15875">
            <a:solidFill>
              <a:srgbClr val="FF6600"/>
            </a:solidFill>
          </a:ln>
        </p:spPr>
      </p:pic>
      <p:pic>
        <p:nvPicPr>
          <p:cNvPr id="3" name="Picture 2"/>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7953863" y="3309520"/>
            <a:ext cx="3457725" cy="4809043"/>
          </a:xfrm>
          <a:prstGeom prst="rect">
            <a:avLst/>
          </a:prstGeom>
          <a:noFill/>
          <a:ln w="15875">
            <a:solidFill>
              <a:srgbClr val="FF6600"/>
            </a:solidFill>
          </a:ln>
        </p:spPr>
      </p:pic>
    </p:spTree>
    <p:extLst>
      <p:ext uri="{BB962C8B-B14F-4D97-AF65-F5344CB8AC3E}">
        <p14:creationId xmlns="" xmlns:p14="http://schemas.microsoft.com/office/powerpoint/2010/main" val="251647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324198"/>
            <a:ext cx="5436604" cy="2616101"/>
          </a:xfrm>
          <a:prstGeom prst="rect">
            <a:avLst/>
          </a:prstGeom>
        </p:spPr>
        <p:txBody>
          <a:bodyPr wrap="square">
            <a:spAutoFit/>
          </a:bodyPr>
          <a:lstStyle/>
          <a:p>
            <a:r>
              <a:rPr lang="en-GB" sz="2800" b="1" dirty="0">
                <a:latin typeface="Avenir 35" panose="020B0304030403020204" pitchFamily="34" charset="0"/>
              </a:rPr>
              <a:t>1981</a:t>
            </a:r>
          </a:p>
          <a:p>
            <a:r>
              <a:rPr lang="en-GB" dirty="0" smtClean="0">
                <a:latin typeface="Avenir 35" panose="020B0304030403020204" pitchFamily="34" charset="0"/>
              </a:rPr>
              <a:t>We all know now how important it is to recycle as much as possible. Back in the early 1980s M&amp;S started to recycle plastic clothes hangers, meaning that the company saved money and was also looking after the planet. By 1983 we were turning old hangers and yoghurt pots into new hangers! </a:t>
            </a:r>
            <a:endParaRPr lang="en-GB" dirty="0"/>
          </a:p>
          <a:p>
            <a:pPr algn="just"/>
            <a:endParaRPr lang="en-GB" sz="2800" dirty="0"/>
          </a:p>
        </p:txBody>
      </p:sp>
      <p:pic>
        <p:nvPicPr>
          <p:cNvPr id="14" name="Picture 2"/>
          <p:cNvPicPr>
            <a:picLocks noChangeAspect="1" noChangeArrowheads="1"/>
          </p:cNvPicPr>
          <p:nvPr/>
        </p:nvPicPr>
        <p:blipFill>
          <a:blip r:embed="rId4" cstate="screen"/>
          <a:srcRect/>
          <a:stretch>
            <a:fillRect/>
          </a:stretch>
        </p:blipFill>
        <p:spPr bwMode="auto">
          <a:xfrm>
            <a:off x="6525638" y="4940118"/>
            <a:ext cx="4395753" cy="3392374"/>
          </a:xfrm>
          <a:prstGeom prst="rect">
            <a:avLst/>
          </a:prstGeom>
          <a:noFill/>
          <a:ln w="15875">
            <a:solidFill>
              <a:srgbClr val="FF6600"/>
            </a:solidFill>
            <a:miter lim="800000"/>
            <a:headEnd/>
            <a:tailEnd/>
          </a:ln>
        </p:spPr>
      </p:pic>
      <p:pic>
        <p:nvPicPr>
          <p:cNvPr id="15" name="Picture 4" descr="https://encrypted-tbn0.gstatic.com/images?q=tbn:ANd9GcRvqUnMRBHKlXsN-Gda39fNCXh_BaYrT-4ot0oUjHQ5z8OTFBCC"/>
          <p:cNvPicPr>
            <a:picLocks noChangeAspect="1" noChangeArrowheads="1"/>
          </p:cNvPicPr>
          <p:nvPr/>
        </p:nvPicPr>
        <p:blipFill>
          <a:blip r:embed="rId5" cstate="screen"/>
          <a:srcRect/>
          <a:stretch>
            <a:fillRect/>
          </a:stretch>
        </p:blipFill>
        <p:spPr bwMode="auto">
          <a:xfrm>
            <a:off x="6526398" y="2105317"/>
            <a:ext cx="4394993" cy="2612832"/>
          </a:xfrm>
          <a:prstGeom prst="rect">
            <a:avLst/>
          </a:prstGeom>
          <a:noFill/>
          <a:ln w="15875">
            <a:solidFill>
              <a:srgbClr val="FF6600"/>
            </a:solidFill>
          </a:ln>
        </p:spPr>
      </p:pic>
    </p:spTree>
    <p:extLst>
      <p:ext uri="{BB962C8B-B14F-4D97-AF65-F5344CB8AC3E}">
        <p14:creationId xmlns="" xmlns:p14="http://schemas.microsoft.com/office/powerpoint/2010/main" val="288511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598600"/>
            <a:ext cx="5436604" cy="1354217"/>
          </a:xfrm>
          <a:prstGeom prst="rect">
            <a:avLst/>
          </a:prstGeom>
        </p:spPr>
        <p:txBody>
          <a:bodyPr wrap="square">
            <a:spAutoFit/>
          </a:bodyPr>
          <a:lstStyle/>
          <a:p>
            <a:r>
              <a:rPr lang="en-GB" sz="2800" b="1" dirty="0">
                <a:latin typeface="Avenir 35" panose="020B0304030403020204" pitchFamily="34" charset="0"/>
              </a:rPr>
              <a:t>1986</a:t>
            </a:r>
          </a:p>
          <a:p>
            <a:r>
              <a:rPr lang="en-GB" dirty="0" smtClean="0">
                <a:latin typeface="Avenir 35" panose="020B0304030403020204" pitchFamily="34" charset="0"/>
              </a:rPr>
              <a:t>To help our customers make healthier choices we began using colour-coded </a:t>
            </a:r>
            <a:r>
              <a:rPr lang="en-GB" dirty="0">
                <a:latin typeface="Avenir 35" panose="020B0304030403020204" pitchFamily="34" charset="0"/>
              </a:rPr>
              <a:t>symbols to </a:t>
            </a:r>
            <a:r>
              <a:rPr lang="en-GB" dirty="0" smtClean="0">
                <a:latin typeface="Avenir 35" panose="020B0304030403020204" pitchFamily="34" charset="0"/>
              </a:rPr>
              <a:t>show more information about the nutritional </a:t>
            </a:r>
            <a:r>
              <a:rPr lang="en-GB" dirty="0">
                <a:latin typeface="Avenir 35" panose="020B0304030403020204" pitchFamily="34" charset="0"/>
              </a:rPr>
              <a:t>value of </a:t>
            </a:r>
            <a:r>
              <a:rPr lang="en-GB" dirty="0" smtClean="0">
                <a:latin typeface="Avenir 35" panose="020B0304030403020204" pitchFamily="34" charset="0"/>
              </a:rPr>
              <a:t>foods. </a:t>
            </a:r>
            <a:endParaRPr lang="en-GB" sz="2800" dirty="0"/>
          </a:p>
        </p:txBody>
      </p:sp>
      <p:pic>
        <p:nvPicPr>
          <p:cNvPr id="13" name="Picture 2"/>
          <p:cNvPicPr>
            <a:picLocks noChangeAspect="1" noChangeArrowheads="1"/>
          </p:cNvPicPr>
          <p:nvPr/>
        </p:nvPicPr>
        <p:blipFill>
          <a:blip r:embed="rId4" cstate="screen"/>
          <a:srcRect/>
          <a:stretch>
            <a:fillRect/>
          </a:stretch>
        </p:blipFill>
        <p:spPr bwMode="auto">
          <a:xfrm>
            <a:off x="6168008" y="2771800"/>
            <a:ext cx="5346575" cy="3175957"/>
          </a:xfrm>
          <a:prstGeom prst="rect">
            <a:avLst/>
          </a:prstGeom>
          <a:noFill/>
          <a:ln w="15875">
            <a:solidFill>
              <a:srgbClr val="FF6600"/>
            </a:solidFill>
            <a:miter lim="800000"/>
            <a:headEnd/>
            <a:tailEnd/>
          </a:ln>
        </p:spPr>
      </p:pic>
    </p:spTree>
    <p:extLst>
      <p:ext uri="{BB962C8B-B14F-4D97-AF65-F5344CB8AC3E}">
        <p14:creationId xmlns="" xmlns:p14="http://schemas.microsoft.com/office/powerpoint/2010/main" val="16184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1979712"/>
            <a:ext cx="5436604" cy="3293209"/>
          </a:xfrm>
          <a:prstGeom prst="rect">
            <a:avLst/>
          </a:prstGeom>
        </p:spPr>
        <p:txBody>
          <a:bodyPr wrap="square">
            <a:spAutoFit/>
          </a:bodyPr>
          <a:lstStyle/>
          <a:p>
            <a:r>
              <a:rPr lang="en-GB" sz="2800" b="1" dirty="0">
                <a:latin typeface="Avenir 35" panose="020B0304030403020204" pitchFamily="34" charset="0"/>
              </a:rPr>
              <a:t>1991</a:t>
            </a:r>
          </a:p>
          <a:p>
            <a:r>
              <a:rPr lang="en-GB" dirty="0" smtClean="0">
                <a:latin typeface="Avenir 35" panose="020B0304030403020204" pitchFamily="34" charset="0"/>
              </a:rPr>
              <a:t>We realised that we were giving away too many plastic bags. By the 1990s people were beginning to understand that plastic bags weren’t good for the environment, and so M&amp;S created a strong </a:t>
            </a:r>
            <a:r>
              <a:rPr lang="en-GB" dirty="0">
                <a:latin typeface="Avenir 35" panose="020B0304030403020204" pitchFamily="34" charset="0"/>
              </a:rPr>
              <a:t>re-usable carrier </a:t>
            </a:r>
            <a:r>
              <a:rPr lang="en-GB" dirty="0" smtClean="0">
                <a:latin typeface="Avenir 35" panose="020B0304030403020204" pitchFamily="34" charset="0"/>
              </a:rPr>
              <a:t>bag that cost 15p.</a:t>
            </a:r>
          </a:p>
          <a:p>
            <a:endParaRPr lang="en-GB" dirty="0">
              <a:latin typeface="Avenir 35" panose="020B0304030403020204" pitchFamily="34" charset="0"/>
            </a:endParaRPr>
          </a:p>
          <a:p>
            <a:r>
              <a:rPr lang="en-GB" dirty="0" smtClean="0">
                <a:latin typeface="Avenir 35" panose="020B0304030403020204" pitchFamily="34" charset="0"/>
              </a:rPr>
              <a:t>It was part of a new campaign to cut down on the wasteful use of carrier bags in stores. M&amp;S employees were reminded to ‘</a:t>
            </a:r>
            <a:r>
              <a:rPr lang="en-GB" dirty="0">
                <a:latin typeface="Avenir 35" panose="020B0304030403020204" pitchFamily="34" charset="0"/>
              </a:rPr>
              <a:t>Use your common sense – use the right size bag</a:t>
            </a:r>
            <a:r>
              <a:rPr lang="en-GB" dirty="0" smtClean="0">
                <a:latin typeface="Avenir 35" panose="020B0304030403020204" pitchFamily="34" charset="0"/>
              </a:rPr>
              <a:t>!’</a:t>
            </a:r>
            <a:endParaRPr lang="en-GB" dirty="0">
              <a:latin typeface="Avenir 35" panose="020B0304030403020204" pitchFamily="34" charset="0"/>
            </a:endParaRPr>
          </a:p>
        </p:txBody>
      </p:sp>
      <p:pic>
        <p:nvPicPr>
          <p:cNvPr id="14" name="Picture 4"/>
          <p:cNvPicPr>
            <a:picLocks noChangeAspect="1" noChangeArrowheads="1"/>
          </p:cNvPicPr>
          <p:nvPr/>
        </p:nvPicPr>
        <p:blipFill>
          <a:blip r:embed="rId4" cstate="screen"/>
          <a:srcRect/>
          <a:stretch>
            <a:fillRect/>
          </a:stretch>
        </p:blipFill>
        <p:spPr bwMode="auto">
          <a:xfrm>
            <a:off x="6672064" y="1979712"/>
            <a:ext cx="4835983" cy="5803180"/>
          </a:xfrm>
          <a:prstGeom prst="rect">
            <a:avLst/>
          </a:prstGeom>
          <a:noFill/>
          <a:ln w="15875">
            <a:solidFill>
              <a:srgbClr val="FF6600"/>
            </a:solidFill>
            <a:miter lim="800000"/>
            <a:headEnd/>
            <a:tailEnd/>
          </a:ln>
        </p:spPr>
      </p:pic>
    </p:spTree>
    <p:extLst>
      <p:ext uri="{BB962C8B-B14F-4D97-AF65-F5344CB8AC3E}">
        <p14:creationId xmlns="" xmlns:p14="http://schemas.microsoft.com/office/powerpoint/2010/main" val="70156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8" y="1979712"/>
            <a:ext cx="10296303" cy="1354217"/>
          </a:xfrm>
          <a:prstGeom prst="rect">
            <a:avLst/>
          </a:prstGeom>
        </p:spPr>
        <p:txBody>
          <a:bodyPr wrap="square">
            <a:spAutoFit/>
          </a:bodyPr>
          <a:lstStyle/>
          <a:p>
            <a:r>
              <a:rPr lang="en-GB" sz="2800" b="1" dirty="0">
                <a:latin typeface="Avenir 35" panose="020B0304030403020204" pitchFamily="34" charset="0"/>
              </a:rPr>
              <a:t>1999</a:t>
            </a:r>
          </a:p>
          <a:p>
            <a:r>
              <a:rPr lang="en-GB" dirty="0" smtClean="0">
                <a:latin typeface="Avenir 35" panose="020B0304030403020204" pitchFamily="34" charset="0"/>
              </a:rPr>
              <a:t>In 1999 we were </a:t>
            </a:r>
            <a:r>
              <a:rPr lang="en-GB" dirty="0">
                <a:latin typeface="Avenir 35" panose="020B0304030403020204" pitchFamily="34" charset="0"/>
              </a:rPr>
              <a:t>one of the few </a:t>
            </a:r>
            <a:r>
              <a:rPr lang="en-GB" dirty="0" smtClean="0">
                <a:latin typeface="Avenir 35" panose="020B0304030403020204" pitchFamily="34" charset="0"/>
              </a:rPr>
              <a:t>large companies </a:t>
            </a:r>
            <a:r>
              <a:rPr lang="en-GB" dirty="0">
                <a:latin typeface="Avenir 35" panose="020B0304030403020204" pitchFamily="34" charset="0"/>
              </a:rPr>
              <a:t>to label </a:t>
            </a:r>
            <a:r>
              <a:rPr lang="en-GB" dirty="0" smtClean="0">
                <a:latin typeface="Avenir 35" panose="020B0304030403020204" pitchFamily="34" charset="0"/>
              </a:rPr>
              <a:t>our goods with the country that they came from. We still do this now, as we know that our customers like to know exactly where their food comes from. </a:t>
            </a:r>
            <a:endParaRPr lang="en-GB" dirty="0">
              <a:latin typeface="Avenir 35" panose="020B0304030403020204" pitchFamily="34" charset="0"/>
            </a:endParaRPr>
          </a:p>
        </p:txBody>
      </p:sp>
      <p:pic>
        <p:nvPicPr>
          <p:cNvPr id="12" name="Picture 3"/>
          <p:cNvPicPr>
            <a:picLocks noChangeAspect="1" noChangeArrowheads="1"/>
          </p:cNvPicPr>
          <p:nvPr/>
        </p:nvPicPr>
        <p:blipFill>
          <a:blip r:embed="rId4" cstate="screen"/>
          <a:srcRect/>
          <a:stretch>
            <a:fillRect/>
          </a:stretch>
        </p:blipFill>
        <p:spPr bwMode="auto">
          <a:xfrm>
            <a:off x="551384" y="3982298"/>
            <a:ext cx="5270745" cy="2251730"/>
          </a:xfrm>
          <a:prstGeom prst="rect">
            <a:avLst/>
          </a:prstGeom>
          <a:noFill/>
          <a:ln w="19050">
            <a:solidFill>
              <a:schemeClr val="tx1"/>
            </a:solidFill>
            <a:miter lim="800000"/>
            <a:headEnd/>
            <a:tailEnd/>
          </a:ln>
          <a:effectLst/>
        </p:spPr>
      </p:pic>
      <p:pic>
        <p:nvPicPr>
          <p:cNvPr id="4" name="Picture 3"/>
          <p:cNvPicPr>
            <a:picLocks noChangeAspect="1"/>
          </p:cNvPicPr>
          <p:nvPr/>
        </p:nvPicPr>
        <p:blipFill rotWithShape="1">
          <a:blip r:embed="rId5" cstate="screen">
            <a:extLst>
              <a:ext uri="{28A0092B-C50C-407E-A947-70E740481C1C}">
                <a14:useLocalDpi xmlns="" xmlns:a14="http://schemas.microsoft.com/office/drawing/2010/main" val="0"/>
              </a:ext>
            </a:extLst>
          </a:blip>
          <a:srcRect/>
          <a:stretch/>
        </p:blipFill>
        <p:spPr>
          <a:xfrm>
            <a:off x="6173548" y="3389930"/>
            <a:ext cx="5467067" cy="4853866"/>
          </a:xfrm>
          <a:prstGeom prst="rect">
            <a:avLst/>
          </a:prstGeom>
        </p:spPr>
      </p:pic>
    </p:spTree>
    <p:extLst>
      <p:ext uri="{BB962C8B-B14F-4D97-AF65-F5344CB8AC3E}">
        <p14:creationId xmlns="" xmlns:p14="http://schemas.microsoft.com/office/powerpoint/2010/main" val="201316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339752"/>
            <a:ext cx="5903816" cy="3570208"/>
          </a:xfrm>
          <a:prstGeom prst="rect">
            <a:avLst/>
          </a:prstGeom>
        </p:spPr>
        <p:txBody>
          <a:bodyPr wrap="square">
            <a:spAutoFit/>
          </a:bodyPr>
          <a:lstStyle/>
          <a:p>
            <a:r>
              <a:rPr lang="en-GB" sz="2800" dirty="0">
                <a:latin typeface="Avenir 35" panose="020B0304030403020204" pitchFamily="34" charset="0"/>
              </a:rPr>
              <a:t>2007</a:t>
            </a:r>
          </a:p>
          <a:p>
            <a:r>
              <a:rPr lang="en-GB" dirty="0" smtClean="0">
                <a:latin typeface="Avenir 35" panose="020B0304030403020204" pitchFamily="34" charset="0"/>
              </a:rPr>
              <a:t>In 2007 we launched Plan A. Plan A is the name we give to our ethical and environmental goals. It started out as a five year plan, and now that we’ve achieved our main aim of making M&amp;S carbon neutral, we’ve set the next our ultimate goal of </a:t>
            </a:r>
            <a:r>
              <a:rPr lang="en-GB" dirty="0">
                <a:latin typeface="Avenir 35" panose="020B0304030403020204" pitchFamily="34" charset="0"/>
              </a:rPr>
              <a:t>becoming the world’s most sustainable major retailer.</a:t>
            </a:r>
          </a:p>
          <a:p>
            <a:r>
              <a:rPr lang="en-GB" dirty="0"/>
              <a:t/>
            </a:r>
            <a:br>
              <a:rPr lang="en-GB" dirty="0"/>
            </a:br>
            <a:r>
              <a:rPr lang="en-GB" dirty="0">
                <a:latin typeface="Avenir 35" panose="020B0304030403020204" pitchFamily="34" charset="0"/>
              </a:rPr>
              <a:t>We started by making sure that all our packaging </a:t>
            </a:r>
            <a:r>
              <a:rPr lang="en-GB" dirty="0" smtClean="0">
                <a:latin typeface="Avenir 35" panose="020B0304030403020204" pitchFamily="34" charset="0"/>
              </a:rPr>
              <a:t>came from environmentally friendly sources, and we </a:t>
            </a:r>
            <a:r>
              <a:rPr lang="en-GB" dirty="0">
                <a:latin typeface="Avenir 35" panose="020B0304030403020204" pitchFamily="34" charset="0"/>
              </a:rPr>
              <a:t>launched the world’s first plastic milk bottle </a:t>
            </a:r>
            <a:r>
              <a:rPr lang="en-GB" dirty="0" smtClean="0">
                <a:latin typeface="Avenir 35" panose="020B0304030403020204" pitchFamily="34" charset="0"/>
              </a:rPr>
              <a:t>made using </a:t>
            </a:r>
            <a:r>
              <a:rPr lang="en-GB" dirty="0">
                <a:latin typeface="Avenir 35" panose="020B0304030403020204" pitchFamily="34" charset="0"/>
              </a:rPr>
              <a:t>recycled material.</a:t>
            </a:r>
          </a:p>
        </p:txBody>
      </p:sp>
      <p:pic>
        <p:nvPicPr>
          <p:cNvPr id="13" name="Picture 3" descr="Z:\Archive\Library and Resources\Archive Images\CSR and Plan A\Plan A - need to check\Recycled Plastic Milk Bottles, 2007.jpg"/>
          <p:cNvPicPr>
            <a:picLocks noChangeAspect="1" noChangeArrowheads="1"/>
          </p:cNvPicPr>
          <p:nvPr/>
        </p:nvPicPr>
        <p:blipFill rotWithShape="1">
          <a:blip r:embed="rId4" cstate="screen"/>
          <a:srcRect b="-1"/>
          <a:stretch/>
        </p:blipFill>
        <p:spPr bwMode="auto">
          <a:xfrm>
            <a:off x="7104112" y="2087522"/>
            <a:ext cx="4077960" cy="5827462"/>
          </a:xfrm>
          <a:prstGeom prst="rect">
            <a:avLst/>
          </a:prstGeom>
          <a:noFill/>
          <a:ln w="15875">
            <a:solidFill>
              <a:srgbClr val="FF6600"/>
            </a:solidFill>
          </a:ln>
        </p:spPr>
      </p:pic>
    </p:spTree>
    <p:extLst>
      <p:ext uri="{BB962C8B-B14F-4D97-AF65-F5344CB8AC3E}">
        <p14:creationId xmlns="" xmlns:p14="http://schemas.microsoft.com/office/powerpoint/2010/main" val="262794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339752"/>
            <a:ext cx="5903816" cy="1077218"/>
          </a:xfrm>
          <a:prstGeom prst="rect">
            <a:avLst/>
          </a:prstGeom>
        </p:spPr>
        <p:txBody>
          <a:bodyPr wrap="square">
            <a:spAutoFit/>
          </a:bodyPr>
          <a:lstStyle/>
          <a:p>
            <a:r>
              <a:rPr lang="en-GB" sz="2800" b="1" dirty="0">
                <a:latin typeface="Avenir 35" panose="020B0304030403020204" pitchFamily="34" charset="0"/>
              </a:rPr>
              <a:t>2008</a:t>
            </a:r>
          </a:p>
          <a:p>
            <a:r>
              <a:rPr lang="en-GB" dirty="0">
                <a:latin typeface="Avenir 35" panose="020B0304030403020204" pitchFamily="34" charset="0"/>
              </a:rPr>
              <a:t>We introduced a 5p charge for large food carrier bags with the profits </a:t>
            </a:r>
            <a:r>
              <a:rPr lang="en-GB" dirty="0" smtClean="0">
                <a:latin typeface="Avenir 35" panose="020B0304030403020204" pitchFamily="34" charset="0"/>
              </a:rPr>
              <a:t>from sales of the bags going </a:t>
            </a:r>
            <a:r>
              <a:rPr lang="en-GB" dirty="0">
                <a:latin typeface="Avenir 35" panose="020B0304030403020204" pitchFamily="34" charset="0"/>
              </a:rPr>
              <a:t>to </a:t>
            </a:r>
            <a:r>
              <a:rPr lang="en-GB" dirty="0" smtClean="0">
                <a:latin typeface="Avenir 35" panose="020B0304030403020204" pitchFamily="34" charset="0"/>
              </a:rPr>
              <a:t>charity.</a:t>
            </a:r>
          </a:p>
        </p:txBody>
      </p:sp>
      <p:pic>
        <p:nvPicPr>
          <p:cNvPr id="1026" name="Picture 2" descr="http://www.groundwork.org.uk/GetImage.aspx?IDMF=537717f0-9819-43f3-8e17-3e520749b697&amp;w=600&amp;h=896&amp;src=mc"/>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6528048" y="1878958"/>
            <a:ext cx="4392488" cy="6562980"/>
          </a:xfrm>
          <a:prstGeom prst="rect">
            <a:avLst/>
          </a:prstGeom>
          <a:noFill/>
          <a:ln w="15875">
            <a:solidFill>
              <a:srgbClr val="FF66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993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339752"/>
            <a:ext cx="4607671" cy="1354217"/>
          </a:xfrm>
          <a:prstGeom prst="rect">
            <a:avLst/>
          </a:prstGeom>
        </p:spPr>
        <p:txBody>
          <a:bodyPr wrap="square">
            <a:spAutoFit/>
          </a:bodyPr>
          <a:lstStyle/>
          <a:p>
            <a:r>
              <a:rPr lang="en-GB" sz="2800" b="1" dirty="0">
                <a:latin typeface="Avenir 35" panose="020B0304030403020204" pitchFamily="34" charset="0"/>
              </a:rPr>
              <a:t>2010</a:t>
            </a:r>
          </a:p>
          <a:p>
            <a:r>
              <a:rPr lang="en-GB" dirty="0">
                <a:latin typeface="Avenir 35" panose="020B0304030403020204" pitchFamily="34" charset="0"/>
              </a:rPr>
              <a:t>We started to use polyester made from recycled </a:t>
            </a:r>
            <a:r>
              <a:rPr lang="en-GB" dirty="0" smtClean="0">
                <a:latin typeface="Avenir 35" panose="020B0304030403020204" pitchFamily="34" charset="0"/>
              </a:rPr>
              <a:t>drinks </a:t>
            </a:r>
            <a:r>
              <a:rPr lang="en-GB" dirty="0">
                <a:latin typeface="Avenir 35" panose="020B0304030403020204" pitchFamily="34" charset="0"/>
              </a:rPr>
              <a:t>bottles </a:t>
            </a:r>
            <a:r>
              <a:rPr lang="en-GB" dirty="0" smtClean="0">
                <a:latin typeface="Avenir 35" panose="020B0304030403020204" pitchFamily="34" charset="0"/>
              </a:rPr>
              <a:t>to </a:t>
            </a:r>
            <a:r>
              <a:rPr lang="en-GB" dirty="0">
                <a:latin typeface="Avenir 35" panose="020B0304030403020204" pitchFamily="34" charset="0"/>
              </a:rPr>
              <a:t>make over 300 million clothing care labels a year. </a:t>
            </a:r>
          </a:p>
        </p:txBody>
      </p:sp>
      <p:pic>
        <p:nvPicPr>
          <p:cNvPr id="11" name="Picture 4" descr="Z:\Archive\Library and Resources\Archive Images\CSR and Plan A\Plan A - need to check\Wash at 30c, 2007.jpg"/>
          <p:cNvPicPr>
            <a:picLocks noChangeAspect="1" noChangeArrowheads="1"/>
          </p:cNvPicPr>
          <p:nvPr/>
        </p:nvPicPr>
        <p:blipFill>
          <a:blip r:embed="rId4" cstate="screen"/>
          <a:srcRect/>
          <a:stretch>
            <a:fillRect/>
          </a:stretch>
        </p:blipFill>
        <p:spPr bwMode="auto">
          <a:xfrm>
            <a:off x="5730200" y="2123728"/>
            <a:ext cx="5738500" cy="5432979"/>
          </a:xfrm>
          <a:prstGeom prst="rect">
            <a:avLst/>
          </a:prstGeom>
          <a:noFill/>
          <a:ln w="15875">
            <a:solidFill>
              <a:srgbClr val="FF6600"/>
            </a:solidFill>
          </a:ln>
        </p:spPr>
      </p:pic>
    </p:spTree>
    <p:extLst>
      <p:ext uri="{BB962C8B-B14F-4D97-AF65-F5344CB8AC3E}">
        <p14:creationId xmlns="" xmlns:p14="http://schemas.microsoft.com/office/powerpoint/2010/main" val="184325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411760"/>
            <a:ext cx="4607671" cy="3016210"/>
          </a:xfrm>
          <a:prstGeom prst="rect">
            <a:avLst/>
          </a:prstGeom>
        </p:spPr>
        <p:txBody>
          <a:bodyPr wrap="square">
            <a:spAutoFit/>
          </a:bodyPr>
          <a:lstStyle/>
          <a:p>
            <a:r>
              <a:rPr lang="en-GB" sz="2800" b="1" dirty="0">
                <a:latin typeface="Avenir 35" panose="020B0304030403020204" pitchFamily="34" charset="0"/>
              </a:rPr>
              <a:t>2015</a:t>
            </a:r>
            <a:endParaRPr lang="en-GB" sz="2800" dirty="0">
              <a:latin typeface="Avenir 35" panose="020B0304030403020204" pitchFamily="34" charset="0"/>
            </a:endParaRPr>
          </a:p>
          <a:p>
            <a:r>
              <a:rPr lang="en-GB" dirty="0" smtClean="0">
                <a:latin typeface="Avenir 35" panose="020B0304030403020204" pitchFamily="34" charset="0"/>
              </a:rPr>
              <a:t>We’re always looking for ways to reduce waste and make our packaging better for customers and for the planet. We’ve </a:t>
            </a:r>
            <a:r>
              <a:rPr lang="en-GB" dirty="0">
                <a:latin typeface="Avenir 35" panose="020B0304030403020204" pitchFamily="34" charset="0"/>
              </a:rPr>
              <a:t>cut the amount of </a:t>
            </a:r>
            <a:r>
              <a:rPr lang="en-GB" dirty="0" smtClean="0">
                <a:latin typeface="Avenir 35" panose="020B0304030403020204" pitchFamily="34" charset="0"/>
              </a:rPr>
              <a:t>packaging we use </a:t>
            </a:r>
            <a:r>
              <a:rPr lang="en-GB" dirty="0">
                <a:latin typeface="Avenir 35" panose="020B0304030403020204" pitchFamily="34" charset="0"/>
              </a:rPr>
              <a:t>in </a:t>
            </a:r>
            <a:r>
              <a:rPr lang="en-GB" dirty="0" smtClean="0">
                <a:latin typeface="Avenir 35" panose="020B0304030403020204" pitchFamily="34" charset="0"/>
              </a:rPr>
              <a:t>deliveries </a:t>
            </a:r>
            <a:r>
              <a:rPr lang="en-GB" dirty="0">
                <a:latin typeface="Avenir 35" panose="020B0304030403020204" pitchFamily="34" charset="0"/>
              </a:rPr>
              <a:t>by 60% compared to 2008.</a:t>
            </a:r>
          </a:p>
          <a:p>
            <a:endParaRPr lang="en-GB" dirty="0">
              <a:latin typeface="Avenir 35" panose="020B0304030403020204" pitchFamily="34" charset="0"/>
            </a:endParaRPr>
          </a:p>
          <a:p>
            <a:r>
              <a:rPr lang="en-GB" dirty="0" smtClean="0">
                <a:latin typeface="Avenir 35" panose="020B0304030403020204" pitchFamily="34" charset="0"/>
              </a:rPr>
              <a:t>We’ve also developed </a:t>
            </a:r>
            <a:r>
              <a:rPr lang="en-GB" dirty="0">
                <a:latin typeface="Avenir 35" panose="020B0304030403020204" pitchFamily="34" charset="0"/>
              </a:rPr>
              <a:t>innovative </a:t>
            </a:r>
            <a:r>
              <a:rPr lang="en-GB" dirty="0" smtClean="0">
                <a:latin typeface="Avenir 35" panose="020B0304030403020204" pitchFamily="34" charset="0"/>
              </a:rPr>
              <a:t>new packaging </a:t>
            </a:r>
            <a:r>
              <a:rPr lang="en-GB" dirty="0">
                <a:latin typeface="Avenir 35" panose="020B0304030403020204" pitchFamily="34" charset="0"/>
              </a:rPr>
              <a:t>that helps </a:t>
            </a:r>
            <a:r>
              <a:rPr lang="en-GB" dirty="0" smtClean="0">
                <a:latin typeface="Avenir 35" panose="020B0304030403020204" pitchFamily="34" charset="0"/>
              </a:rPr>
              <a:t>to reduce </a:t>
            </a:r>
            <a:r>
              <a:rPr lang="en-GB" dirty="0">
                <a:latin typeface="Avenir 35" panose="020B0304030403020204" pitchFamily="34" charset="0"/>
              </a:rPr>
              <a:t>food waste by </a:t>
            </a:r>
            <a:r>
              <a:rPr lang="en-GB" dirty="0" smtClean="0">
                <a:latin typeface="Avenir 35" panose="020B0304030403020204" pitchFamily="34" charset="0"/>
              </a:rPr>
              <a:t>keeping food fresh for longer.</a:t>
            </a:r>
            <a:endParaRPr lang="en-GB" dirty="0">
              <a:latin typeface="Avenir 35" panose="020B0304030403020204" pitchFamily="34" charset="0"/>
            </a:endParaRPr>
          </a:p>
        </p:txBody>
      </p:sp>
      <p:sp>
        <p:nvSpPr>
          <p:cNvPr id="12" name="Rounded Rectangle 11"/>
          <p:cNvSpPr/>
          <p:nvPr/>
        </p:nvSpPr>
        <p:spPr>
          <a:xfrm>
            <a:off x="5591944" y="2289104"/>
            <a:ext cx="5832648" cy="4299119"/>
          </a:xfrm>
          <a:prstGeom prst="roundRect">
            <a:avLst/>
          </a:prstGeom>
          <a:blipFill>
            <a:blip r:embed="rId4" cstate="screen"/>
            <a:stretch>
              <a:fillRect/>
            </a:stretch>
          </a:blip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91043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408208" y="1858819"/>
            <a:ext cx="6047831" cy="3231654"/>
          </a:xfrm>
          <a:prstGeom prst="rect">
            <a:avLst/>
          </a:prstGeom>
          <a:noFill/>
        </p:spPr>
        <p:txBody>
          <a:bodyPr wrap="square" rtlCol="0">
            <a:spAutoFit/>
          </a:bodyPr>
          <a:lstStyle/>
          <a:p>
            <a:r>
              <a:rPr lang="en-GB" sz="2800" b="1" dirty="0">
                <a:latin typeface="Avenir 35" panose="020B0304030403020204" pitchFamily="34" charset="0"/>
              </a:rPr>
              <a:t>c1900</a:t>
            </a:r>
          </a:p>
          <a:p>
            <a:r>
              <a:rPr lang="en-GB" dirty="0" smtClean="0">
                <a:latin typeface="Avenir 35" panose="020B0304030403020204" pitchFamily="34" charset="0"/>
              </a:rPr>
              <a:t>We used our other brand names alongside Marks &amp; Spencer. They included Monster</a:t>
            </a:r>
            <a:r>
              <a:rPr lang="en-GB" dirty="0">
                <a:latin typeface="Avenir 35" panose="020B0304030403020204" pitchFamily="34" charset="0"/>
              </a:rPr>
              <a:t>, Welbeck, </a:t>
            </a:r>
            <a:r>
              <a:rPr lang="en-GB" dirty="0" err="1">
                <a:latin typeface="Avenir 35" panose="020B0304030403020204" pitchFamily="34" charset="0"/>
              </a:rPr>
              <a:t>Marspen</a:t>
            </a:r>
            <a:r>
              <a:rPr lang="en-GB" dirty="0">
                <a:latin typeface="Avenir 35" panose="020B0304030403020204" pitchFamily="34" charset="0"/>
              </a:rPr>
              <a:t> and </a:t>
            </a:r>
            <a:r>
              <a:rPr lang="en-GB" dirty="0" err="1" smtClean="0">
                <a:latin typeface="Avenir 35" panose="020B0304030403020204" pitchFamily="34" charset="0"/>
              </a:rPr>
              <a:t>Daymar</a:t>
            </a:r>
            <a:r>
              <a:rPr lang="en-GB" dirty="0" smtClean="0">
                <a:latin typeface="Avenir 35" panose="020B0304030403020204" pitchFamily="34" charset="0"/>
              </a:rPr>
              <a:t>, and </a:t>
            </a:r>
            <a:r>
              <a:rPr lang="en-GB" dirty="0">
                <a:latin typeface="Avenir 35" panose="020B0304030403020204" pitchFamily="34" charset="0"/>
              </a:rPr>
              <a:t>were used on packaging from the early 1900s. </a:t>
            </a:r>
          </a:p>
          <a:p>
            <a:endParaRPr lang="en-GB" sz="1400" dirty="0">
              <a:latin typeface="Avenir 35" panose="020B0304030403020204" pitchFamily="34" charset="0"/>
            </a:endParaRPr>
          </a:p>
          <a:p>
            <a:r>
              <a:rPr lang="en-GB" dirty="0">
                <a:latin typeface="Avenir 35" panose="020B0304030403020204" pitchFamily="34" charset="0"/>
              </a:rPr>
              <a:t>Paper bags for Penny Bazaar items showed an illustration of the Head Office in Manchester. A</a:t>
            </a:r>
            <a:r>
              <a:rPr lang="en-GB" dirty="0" smtClean="0">
                <a:latin typeface="Avenir 35" panose="020B0304030403020204" pitchFamily="34" charset="0"/>
              </a:rPr>
              <a:t> </a:t>
            </a:r>
            <a:r>
              <a:rPr lang="en-GB" dirty="0">
                <a:latin typeface="Avenir 35" panose="020B0304030403020204" pitchFamily="34" charset="0"/>
              </a:rPr>
              <a:t>list of all stores open at the </a:t>
            </a:r>
            <a:r>
              <a:rPr lang="en-GB" dirty="0" smtClean="0">
                <a:latin typeface="Avenir 35" panose="020B0304030403020204" pitchFamily="34" charset="0"/>
              </a:rPr>
              <a:t>time appeared below the picture. </a:t>
            </a:r>
            <a:endParaRPr lang="en-GB" dirty="0">
              <a:latin typeface="Avenir 35" panose="020B0304030403020204" pitchFamily="34" charset="0"/>
            </a:endParaRPr>
          </a:p>
          <a:p>
            <a:pPr algn="just"/>
            <a:endParaRPr lang="en-GB" sz="1400" dirty="0"/>
          </a:p>
          <a:p>
            <a:endParaRPr lang="en-GB" dirty="0"/>
          </a:p>
        </p:txBody>
      </p:sp>
      <p:pic>
        <p:nvPicPr>
          <p:cNvPr id="1032" name="Picture 8" descr="Z:\Archive\Library and Resources\Archive Images\Products and Packaging\Carrier Bags\O1-26 1905, (200dpi).jpg"/>
          <p:cNvPicPr>
            <a:picLocks noChangeAspect="1" noChangeArrowheads="1"/>
          </p:cNvPicPr>
          <p:nvPr/>
        </p:nvPicPr>
        <p:blipFill>
          <a:blip r:embed="rId3" cstate="screen"/>
          <a:srcRect/>
          <a:stretch>
            <a:fillRect/>
          </a:stretch>
        </p:blipFill>
        <p:spPr bwMode="auto">
          <a:xfrm>
            <a:off x="7245638" y="2123728"/>
            <a:ext cx="4634213" cy="6120680"/>
          </a:xfrm>
          <a:prstGeom prst="rect">
            <a:avLst/>
          </a:prstGeom>
          <a:noFill/>
          <a:ln w="28575">
            <a:solidFill>
              <a:srgbClr val="FF6600"/>
            </a:solidFill>
            <a:miter lim="800000"/>
            <a:headEnd/>
            <a:tailEnd/>
          </a:ln>
          <a:effectLst/>
        </p:spPr>
      </p:pic>
      <p:pic>
        <p:nvPicPr>
          <p:cNvPr id="1033" name="Picture 9"/>
          <p:cNvPicPr>
            <a:picLocks noChangeAspect="1" noChangeArrowheads="1"/>
          </p:cNvPicPr>
          <p:nvPr/>
        </p:nvPicPr>
        <p:blipFill>
          <a:blip r:embed="rId4" cstate="screen"/>
          <a:srcRect/>
          <a:stretch>
            <a:fillRect/>
          </a:stretch>
        </p:blipFill>
        <p:spPr bwMode="auto">
          <a:xfrm>
            <a:off x="3815288" y="4995338"/>
            <a:ext cx="3195239" cy="3249070"/>
          </a:xfrm>
          <a:prstGeom prst="rect">
            <a:avLst/>
          </a:prstGeom>
          <a:noFill/>
          <a:ln w="28575">
            <a:solidFill>
              <a:srgbClr val="FF6600"/>
            </a:solidFill>
            <a:miter lim="800000"/>
            <a:headEnd/>
            <a:tailEnd/>
          </a:ln>
          <a:effectLst/>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Tree>
    <p:extLst>
      <p:ext uri="{BB962C8B-B14F-4D97-AF65-F5344CB8AC3E}">
        <p14:creationId xmlns="" xmlns:p14="http://schemas.microsoft.com/office/powerpoint/2010/main" val="285295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408209" y="1563911"/>
            <a:ext cx="11664456" cy="1631216"/>
          </a:xfrm>
          <a:prstGeom prst="rect">
            <a:avLst/>
          </a:prstGeom>
          <a:noFill/>
        </p:spPr>
        <p:txBody>
          <a:bodyPr wrap="square" rtlCol="0">
            <a:spAutoFit/>
          </a:bodyPr>
          <a:lstStyle/>
          <a:p>
            <a:r>
              <a:rPr lang="en-GB" sz="2800" b="1" dirty="0" smtClean="0">
                <a:latin typeface="Avenir 35" panose="020B0304030403020204" pitchFamily="34" charset="0"/>
              </a:rPr>
              <a:t>1930</a:t>
            </a:r>
            <a:endParaRPr lang="en-GB" sz="2800" b="1" dirty="0">
              <a:latin typeface="Avenir 35" panose="020B0304030403020204" pitchFamily="34" charset="0"/>
            </a:endParaRPr>
          </a:p>
          <a:p>
            <a:r>
              <a:rPr lang="en-GB" dirty="0" smtClean="0">
                <a:latin typeface="Avenir 35" panose="020B0304030403020204" pitchFamily="34" charset="0"/>
              </a:rPr>
              <a:t>In the 1930s we were selling luxury </a:t>
            </a:r>
            <a:r>
              <a:rPr lang="en-GB" dirty="0">
                <a:latin typeface="Avenir 35" panose="020B0304030403020204" pitchFamily="34" charset="0"/>
              </a:rPr>
              <a:t>goods </a:t>
            </a:r>
            <a:r>
              <a:rPr lang="en-GB" dirty="0" smtClean="0">
                <a:latin typeface="Avenir 35" panose="020B0304030403020204" pitchFamily="34" charset="0"/>
              </a:rPr>
              <a:t>alongside our core homewares. We wanted to provide our customers with high-quality, beautifully designed goods that enhanced their lives. This illustrated </a:t>
            </a:r>
            <a:r>
              <a:rPr lang="en-GB" dirty="0">
                <a:latin typeface="Avenir 35" panose="020B0304030403020204" pitchFamily="34" charset="0"/>
              </a:rPr>
              <a:t>paper </a:t>
            </a:r>
            <a:r>
              <a:rPr lang="en-GB" dirty="0" smtClean="0">
                <a:latin typeface="Avenir 35" panose="020B0304030403020204" pitchFamily="34" charset="0"/>
              </a:rPr>
              <a:t>bag features </a:t>
            </a:r>
            <a:r>
              <a:rPr lang="en-GB" dirty="0">
                <a:latin typeface="Avenir 35" panose="020B0304030403020204" pitchFamily="34" charset="0"/>
              </a:rPr>
              <a:t>art deco </a:t>
            </a:r>
            <a:r>
              <a:rPr lang="en-GB" dirty="0" smtClean="0">
                <a:latin typeface="Avenir 35" panose="020B0304030403020204" pitchFamily="34" charset="0"/>
              </a:rPr>
              <a:t>designs</a:t>
            </a:r>
            <a:r>
              <a:rPr lang="en-GB" dirty="0">
                <a:latin typeface="Avenir 35" panose="020B0304030403020204" pitchFamily="34" charset="0"/>
              </a:rPr>
              <a:t> </a:t>
            </a:r>
            <a:r>
              <a:rPr lang="en-GB" dirty="0" smtClean="0">
                <a:latin typeface="Avenir 35" panose="020B0304030403020204" pitchFamily="34" charset="0"/>
              </a:rPr>
              <a:t>and conveys a message of elegance and sophistication.</a:t>
            </a:r>
            <a:endParaRPr lang="en-GB" sz="1400" dirty="0"/>
          </a:p>
          <a:p>
            <a:endParaRPr lang="en-GB" dirty="0"/>
          </a:p>
        </p:txBody>
      </p:sp>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pic>
        <p:nvPicPr>
          <p:cNvPr id="2" name="Picture 1"/>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2991726" y="3046411"/>
            <a:ext cx="6497421" cy="5381665"/>
          </a:xfrm>
          <a:prstGeom prst="rect">
            <a:avLst/>
          </a:prstGeom>
          <a:ln w="19050">
            <a:solidFill>
              <a:srgbClr val="FF6600"/>
            </a:solidFill>
          </a:ln>
        </p:spPr>
      </p:pic>
    </p:spTree>
    <p:extLst>
      <p:ext uri="{BB962C8B-B14F-4D97-AF65-F5344CB8AC3E}">
        <p14:creationId xmlns="" xmlns:p14="http://schemas.microsoft.com/office/powerpoint/2010/main" val="66827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408209" y="2339045"/>
            <a:ext cx="5039719" cy="3016210"/>
          </a:xfrm>
          <a:prstGeom prst="rect">
            <a:avLst/>
          </a:prstGeom>
          <a:noFill/>
        </p:spPr>
        <p:txBody>
          <a:bodyPr wrap="square" rtlCol="0">
            <a:spAutoFit/>
          </a:bodyPr>
          <a:lstStyle/>
          <a:p>
            <a:r>
              <a:rPr lang="en-GB" sz="2800" b="1" dirty="0" smtClean="0">
                <a:latin typeface="Avenir 35" panose="020B0304030403020204" pitchFamily="34" charset="0"/>
              </a:rPr>
              <a:t>1949</a:t>
            </a:r>
            <a:endParaRPr lang="en-GB" sz="2800" b="1" dirty="0">
              <a:latin typeface="Avenir 35" panose="020B0304030403020204" pitchFamily="34" charset="0"/>
            </a:endParaRPr>
          </a:p>
          <a:p>
            <a:r>
              <a:rPr lang="en-GB" dirty="0" smtClean="0">
                <a:latin typeface="Avenir 35" panose="020B0304030403020204" pitchFamily="34" charset="0"/>
              </a:rPr>
              <a:t>After the Second World War we focused on our food packaging. We </a:t>
            </a:r>
            <a:r>
              <a:rPr lang="en-GB" dirty="0">
                <a:latin typeface="Avenir 35" panose="020B0304030403020204" pitchFamily="34" charset="0"/>
              </a:rPr>
              <a:t>decided that the packaging of food was very important and should be as high quality as the food itself</a:t>
            </a:r>
            <a:r>
              <a:rPr lang="en-GB" dirty="0" smtClean="0">
                <a:latin typeface="Avenir 35" panose="020B0304030403020204" pitchFamily="34" charset="0"/>
              </a:rPr>
              <a:t>. Our scientists worked with food suppliers to experiment and find new types and ways of packaging. We wanted to make sure that our food was packaged in a clean and safe way.</a:t>
            </a:r>
            <a:endParaRPr lang="en-GB" dirty="0"/>
          </a:p>
          <a:p>
            <a:endParaRPr lang="en-GB" dirty="0"/>
          </a:p>
        </p:txBody>
      </p:sp>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pic>
        <p:nvPicPr>
          <p:cNvPr id="14" name="Picture 1" descr="Z:\Archive\Library and Resources\Archive Images\Products and Packaging\Technology and laboratories\Fabric Technology Equipment 001 (300dpi).jpg"/>
          <p:cNvPicPr>
            <a:picLocks noChangeAspect="1" noChangeArrowheads="1"/>
          </p:cNvPicPr>
          <p:nvPr/>
        </p:nvPicPr>
        <p:blipFill>
          <a:blip r:embed="rId4" cstate="screen"/>
          <a:srcRect/>
          <a:stretch>
            <a:fillRect/>
          </a:stretch>
        </p:blipFill>
        <p:spPr bwMode="auto">
          <a:xfrm>
            <a:off x="6380213" y="1690924"/>
            <a:ext cx="4789067" cy="3518390"/>
          </a:xfrm>
          <a:prstGeom prst="rect">
            <a:avLst/>
          </a:prstGeom>
          <a:noFill/>
          <a:ln w="15875">
            <a:solidFill>
              <a:srgbClr val="FF6600"/>
            </a:solidFill>
          </a:ln>
        </p:spPr>
      </p:pic>
      <p:pic>
        <p:nvPicPr>
          <p:cNvPr id="15" name="Picture 5" descr="\\gbhitopsser0014\CorporateGov\Archive\Library and Resources\Archive Images\Products and Packaging\Food\Assorted Creams - Skylon Ref.jpg"/>
          <p:cNvPicPr>
            <a:picLocks noChangeAspect="1" noChangeArrowheads="1"/>
          </p:cNvPicPr>
          <p:nvPr/>
        </p:nvPicPr>
        <p:blipFill>
          <a:blip r:embed="rId5" cstate="screen"/>
          <a:srcRect/>
          <a:stretch>
            <a:fillRect/>
          </a:stretch>
        </p:blipFill>
        <p:spPr bwMode="auto">
          <a:xfrm>
            <a:off x="6312909" y="5355255"/>
            <a:ext cx="4890888" cy="3214012"/>
          </a:xfrm>
          <a:prstGeom prst="rect">
            <a:avLst/>
          </a:prstGeom>
          <a:noFill/>
          <a:ln w="15875">
            <a:solidFill>
              <a:srgbClr val="FF6600"/>
            </a:solidFill>
          </a:ln>
        </p:spPr>
      </p:pic>
    </p:spTree>
    <p:extLst>
      <p:ext uri="{BB962C8B-B14F-4D97-AF65-F5344CB8AC3E}">
        <p14:creationId xmlns="" xmlns:p14="http://schemas.microsoft.com/office/powerpoint/2010/main" val="389698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408209" y="1715847"/>
            <a:ext cx="11088391" cy="1077218"/>
          </a:xfrm>
          <a:prstGeom prst="rect">
            <a:avLst/>
          </a:prstGeom>
          <a:noFill/>
        </p:spPr>
        <p:txBody>
          <a:bodyPr wrap="square" rtlCol="0">
            <a:spAutoFit/>
          </a:bodyPr>
          <a:lstStyle/>
          <a:p>
            <a:r>
              <a:rPr lang="en-GB" sz="2800" b="1" dirty="0" smtClean="0">
                <a:latin typeface="Avenir 35" panose="020B0304030403020204" pitchFamily="34" charset="0"/>
              </a:rPr>
              <a:t>1955</a:t>
            </a:r>
            <a:endParaRPr lang="en-GB" sz="2800" b="1" dirty="0">
              <a:latin typeface="Avenir 35" panose="020B0304030403020204" pitchFamily="34" charset="0"/>
            </a:endParaRPr>
          </a:p>
          <a:p>
            <a:r>
              <a:rPr lang="en-GB" dirty="0"/>
              <a:t>In this year over 350,000,000 paper bags were used – that was 6 for every person in the country.</a:t>
            </a:r>
          </a:p>
          <a:p>
            <a:endParaRPr lang="en-GB" dirty="0"/>
          </a:p>
        </p:txBody>
      </p:sp>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pic>
        <p:nvPicPr>
          <p:cNvPr id="2" name="Picture 1"/>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6672064" y="3098827"/>
            <a:ext cx="3530595" cy="4662769"/>
          </a:xfrm>
          <a:prstGeom prst="rect">
            <a:avLst/>
          </a:prstGeom>
        </p:spPr>
      </p:pic>
      <p:pic>
        <p:nvPicPr>
          <p:cNvPr id="3" name="Picture 2"/>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1991544" y="3165171"/>
            <a:ext cx="3524402" cy="4530079"/>
          </a:xfrm>
          <a:prstGeom prst="rect">
            <a:avLst/>
          </a:prstGeom>
        </p:spPr>
      </p:pic>
    </p:spTree>
    <p:extLst>
      <p:ext uri="{BB962C8B-B14F-4D97-AF65-F5344CB8AC3E}">
        <p14:creationId xmlns="" xmlns:p14="http://schemas.microsoft.com/office/powerpoint/2010/main" val="324024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385130" y="2195736"/>
            <a:ext cx="4486734" cy="2739211"/>
          </a:xfrm>
          <a:prstGeom prst="rect">
            <a:avLst/>
          </a:prstGeom>
          <a:noFill/>
        </p:spPr>
        <p:txBody>
          <a:bodyPr wrap="square" rtlCol="0">
            <a:spAutoFit/>
          </a:bodyPr>
          <a:lstStyle/>
          <a:p>
            <a:r>
              <a:rPr lang="en-GB" sz="2800" b="1" dirty="0" smtClean="0">
                <a:latin typeface="Avenir 35" panose="020B0304030403020204" pitchFamily="34" charset="0"/>
              </a:rPr>
              <a:t>1959</a:t>
            </a:r>
            <a:endParaRPr lang="en-GB" sz="2800" b="1" dirty="0">
              <a:latin typeface="Avenir 35" panose="020B0304030403020204" pitchFamily="34" charset="0"/>
            </a:endParaRPr>
          </a:p>
          <a:p>
            <a:r>
              <a:rPr lang="en-GB" dirty="0" smtClean="0">
                <a:latin typeface="Avenir 35" panose="020B0304030403020204" pitchFamily="34" charset="0"/>
              </a:rPr>
              <a:t>In 1928 Simon Marks created our St Michael brand. It became a world-famous brand, known for quality and style. In 1959 </a:t>
            </a:r>
            <a:r>
              <a:rPr lang="en-GB" dirty="0">
                <a:latin typeface="Avenir 35" panose="020B0304030403020204" pitchFamily="34" charset="0"/>
              </a:rPr>
              <a:t>St Michael </a:t>
            </a:r>
            <a:r>
              <a:rPr lang="en-GB" dirty="0" smtClean="0">
                <a:latin typeface="Avenir 35" panose="020B0304030403020204" pitchFamily="34" charset="0"/>
              </a:rPr>
              <a:t>is used more prominently on our carrier bags. M&amp;S </a:t>
            </a:r>
            <a:r>
              <a:rPr lang="en-GB" dirty="0">
                <a:latin typeface="Avenir 35" panose="020B0304030403020204" pitchFamily="34" charset="0"/>
              </a:rPr>
              <a:t>used nearly 3,000 tons of paper for 410 million bags and carriers in this year alone</a:t>
            </a:r>
            <a:r>
              <a:rPr lang="en-GB" dirty="0"/>
              <a:t>.</a:t>
            </a:r>
          </a:p>
          <a:p>
            <a:endParaRPr lang="en-GB" dirty="0"/>
          </a:p>
        </p:txBody>
      </p:sp>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pic>
        <p:nvPicPr>
          <p:cNvPr id="15" name="Picture 2" descr="Z:\Archive\Library and Resources\Archive Images\Products and Packaging\Carrier Bags\O1-60, 150dpi.jpg"/>
          <p:cNvPicPr>
            <a:picLocks noChangeAspect="1" noChangeArrowheads="1"/>
          </p:cNvPicPr>
          <p:nvPr/>
        </p:nvPicPr>
        <p:blipFill>
          <a:blip r:embed="rId4" cstate="screen"/>
          <a:srcRect/>
          <a:stretch>
            <a:fillRect/>
          </a:stretch>
        </p:blipFill>
        <p:spPr bwMode="auto">
          <a:xfrm>
            <a:off x="7903260" y="1907704"/>
            <a:ext cx="3823099" cy="4878438"/>
          </a:xfrm>
          <a:prstGeom prst="rect">
            <a:avLst/>
          </a:prstGeom>
          <a:noFill/>
          <a:ln w="15875">
            <a:solidFill>
              <a:srgbClr val="FF6600"/>
            </a:solidFill>
          </a:ln>
        </p:spPr>
      </p:pic>
      <p:pic>
        <p:nvPicPr>
          <p:cNvPr id="16" name="Picture 5" descr="\\gbhitopsser0014\CorporateGov\Archive\Library and Resources\Archive Images\Products and Packaging\Food\A St Michael Garment.jpg"/>
          <p:cNvPicPr>
            <a:picLocks noChangeAspect="1" noChangeArrowheads="1"/>
          </p:cNvPicPr>
          <p:nvPr/>
        </p:nvPicPr>
        <p:blipFill>
          <a:blip r:embed="rId5" cstate="screen"/>
          <a:srcRect/>
          <a:stretch>
            <a:fillRect/>
          </a:stretch>
        </p:blipFill>
        <p:spPr bwMode="auto">
          <a:xfrm>
            <a:off x="4978160" y="4926012"/>
            <a:ext cx="2661284" cy="3211896"/>
          </a:xfrm>
          <a:prstGeom prst="rect">
            <a:avLst/>
          </a:prstGeom>
          <a:noFill/>
          <a:ln w="15875">
            <a:solidFill>
              <a:srgbClr val="FF6600"/>
            </a:solidFill>
          </a:ln>
        </p:spPr>
      </p:pic>
    </p:spTree>
    <p:extLst>
      <p:ext uri="{BB962C8B-B14F-4D97-AF65-F5344CB8AC3E}">
        <p14:creationId xmlns="" xmlns:p14="http://schemas.microsoft.com/office/powerpoint/2010/main" val="39574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sp>
        <p:nvSpPr>
          <p:cNvPr id="12" name="TextBox 11"/>
          <p:cNvSpPr txBox="1"/>
          <p:nvPr/>
        </p:nvSpPr>
        <p:spPr>
          <a:xfrm>
            <a:off x="408209" y="1575035"/>
            <a:ext cx="11327494" cy="2462213"/>
          </a:xfrm>
          <a:prstGeom prst="rect">
            <a:avLst/>
          </a:prstGeom>
          <a:noFill/>
        </p:spPr>
        <p:txBody>
          <a:bodyPr wrap="square" rtlCol="0">
            <a:spAutoFit/>
          </a:bodyPr>
          <a:lstStyle/>
          <a:p>
            <a:r>
              <a:rPr lang="en-GB" sz="2800" b="1" dirty="0" smtClean="0">
                <a:latin typeface="Avenir 35" panose="020B0304030403020204" pitchFamily="34" charset="0"/>
              </a:rPr>
              <a:t>1960s</a:t>
            </a:r>
          </a:p>
          <a:p>
            <a:r>
              <a:rPr lang="en-GB" dirty="0" smtClean="0">
                <a:latin typeface="Avenir 35" panose="020B0304030403020204" pitchFamily="34" charset="0"/>
              </a:rPr>
              <a:t>In 1960 </a:t>
            </a:r>
            <a:r>
              <a:rPr lang="en-GB" dirty="0">
                <a:latin typeface="Avenir 35" panose="020B0304030403020204" pitchFamily="34" charset="0"/>
              </a:rPr>
              <a:t>M&amp;S manufacturers spent five million pounds on packaging </a:t>
            </a:r>
            <a:r>
              <a:rPr lang="en-GB" dirty="0" smtClean="0">
                <a:latin typeface="Avenir 35" panose="020B0304030403020204" pitchFamily="34" charset="0"/>
              </a:rPr>
              <a:t>materials. We saw that packaging was really important to our customers as it kept clothes and food fresh and clean, it also made it easier for customers to find what they were looking for and kept stores looking tidier. </a:t>
            </a:r>
          </a:p>
          <a:p>
            <a:endParaRPr lang="en-GB" dirty="0">
              <a:latin typeface="Avenir 35" panose="020B0304030403020204" pitchFamily="34" charset="0"/>
            </a:endParaRPr>
          </a:p>
          <a:p>
            <a:r>
              <a:rPr lang="en-GB" dirty="0" smtClean="0">
                <a:latin typeface="Avenir 35" panose="020B0304030403020204" pitchFamily="34" charset="0"/>
              </a:rPr>
              <a:t>By 1966 we were looking for ways to change packaging so that products could be unpacked and presented more easily in stores. For example, we </a:t>
            </a:r>
            <a:r>
              <a:rPr lang="en-GB" dirty="0">
                <a:latin typeface="Avenir 35" panose="020B0304030403020204" pitchFamily="34" charset="0"/>
              </a:rPr>
              <a:t>designed a dual-purpose box for fruit. This meant fruit could be transported and then displayed in the same box, saving time and packaging</a:t>
            </a:r>
            <a:r>
              <a:rPr lang="en-GB" dirty="0" smtClean="0">
                <a:latin typeface="Avenir 35" panose="020B0304030403020204" pitchFamily="34" charset="0"/>
              </a:rPr>
              <a:t>.</a:t>
            </a:r>
            <a:endParaRPr lang="en-GB" dirty="0">
              <a:latin typeface="Avenir 35" panose="020B0304030403020204" pitchFamily="34" charset="0"/>
            </a:endParaRPr>
          </a:p>
        </p:txBody>
      </p:sp>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pic>
        <p:nvPicPr>
          <p:cNvPr id="17" name="Picture 3" descr="Z:\Archive\Digital Accessions\Rich Artefact photos\M&amp;S-June0276.jpg"/>
          <p:cNvPicPr>
            <a:picLocks noChangeAspect="1" noChangeArrowheads="1"/>
          </p:cNvPicPr>
          <p:nvPr/>
        </p:nvPicPr>
        <p:blipFill rotWithShape="1">
          <a:blip r:embed="rId4" cstate="screen"/>
          <a:srcRect/>
          <a:stretch/>
        </p:blipFill>
        <p:spPr bwMode="auto">
          <a:xfrm>
            <a:off x="408210" y="4155082"/>
            <a:ext cx="5246576" cy="3628805"/>
          </a:xfrm>
          <a:prstGeom prst="rect">
            <a:avLst/>
          </a:prstGeom>
          <a:noFill/>
          <a:ln w="15875">
            <a:solidFill>
              <a:srgbClr val="FF6600"/>
            </a:solidFill>
          </a:ln>
        </p:spPr>
      </p:pic>
      <p:pic>
        <p:nvPicPr>
          <p:cNvPr id="18" name="Picture 2" descr="Z:\Archive\Library and Resources\Company History\Packaging\SMN Jan 1960, p.4 Sales Promotion Staff working on new designs.jpg"/>
          <p:cNvPicPr>
            <a:picLocks noChangeAspect="1" noChangeArrowheads="1"/>
          </p:cNvPicPr>
          <p:nvPr/>
        </p:nvPicPr>
        <p:blipFill rotWithShape="1">
          <a:blip r:embed="rId5" cstate="screen"/>
          <a:srcRect/>
          <a:stretch/>
        </p:blipFill>
        <p:spPr bwMode="auto">
          <a:xfrm>
            <a:off x="6087604" y="4155082"/>
            <a:ext cx="5538479" cy="3894243"/>
          </a:xfrm>
          <a:prstGeom prst="rect">
            <a:avLst/>
          </a:prstGeom>
          <a:noFill/>
          <a:ln w="15875">
            <a:solidFill>
              <a:srgbClr val="FF6600"/>
            </a:solidFill>
          </a:ln>
        </p:spPr>
      </p:pic>
    </p:spTree>
    <p:extLst>
      <p:ext uri="{BB962C8B-B14F-4D97-AF65-F5344CB8AC3E}">
        <p14:creationId xmlns="" xmlns:p14="http://schemas.microsoft.com/office/powerpoint/2010/main" val="372758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1630836"/>
            <a:ext cx="11125236" cy="1077218"/>
          </a:xfrm>
          <a:prstGeom prst="rect">
            <a:avLst/>
          </a:prstGeom>
        </p:spPr>
        <p:txBody>
          <a:bodyPr wrap="square">
            <a:spAutoFit/>
          </a:bodyPr>
          <a:lstStyle/>
          <a:p>
            <a:pPr algn="just"/>
            <a:r>
              <a:rPr lang="en-GB" sz="2800" b="1" dirty="0">
                <a:latin typeface="Avenir 35" panose="020B0304030403020204" pitchFamily="34" charset="0"/>
              </a:rPr>
              <a:t>1968</a:t>
            </a:r>
          </a:p>
          <a:p>
            <a:pPr algn="just"/>
            <a:r>
              <a:rPr lang="en-GB" dirty="0" smtClean="0">
                <a:latin typeface="Avenir 35" panose="020B0304030403020204" pitchFamily="34" charset="0"/>
              </a:rPr>
              <a:t>We started putting new </a:t>
            </a:r>
            <a:r>
              <a:rPr lang="en-GB" dirty="0">
                <a:latin typeface="Avenir 35" panose="020B0304030403020204" pitchFamily="34" charset="0"/>
              </a:rPr>
              <a:t>‘care labels’ </a:t>
            </a:r>
            <a:r>
              <a:rPr lang="en-GB" dirty="0" smtClean="0">
                <a:latin typeface="Avenir 35" panose="020B0304030403020204" pitchFamily="34" charset="0"/>
              </a:rPr>
              <a:t>into our clothing. The symbols and information told customers how to wash and look after their clothes </a:t>
            </a:r>
            <a:r>
              <a:rPr lang="en-GB" dirty="0">
                <a:latin typeface="Avenir 35" panose="020B0304030403020204" pitchFamily="34" charset="0"/>
              </a:rPr>
              <a:t>according </a:t>
            </a:r>
            <a:r>
              <a:rPr lang="en-GB" dirty="0" smtClean="0">
                <a:latin typeface="Avenir 35" panose="020B0304030403020204" pitchFamily="34" charset="0"/>
              </a:rPr>
              <a:t>to the type of </a:t>
            </a:r>
            <a:r>
              <a:rPr lang="en-GB" dirty="0">
                <a:latin typeface="Avenir 35" panose="020B0304030403020204" pitchFamily="34" charset="0"/>
              </a:rPr>
              <a:t>fabric type </a:t>
            </a:r>
            <a:r>
              <a:rPr lang="en-GB" dirty="0" smtClean="0">
                <a:latin typeface="Avenir 35" panose="020B0304030403020204" pitchFamily="34" charset="0"/>
              </a:rPr>
              <a:t>it was made from.</a:t>
            </a:r>
            <a:endParaRPr lang="en-GB" dirty="0">
              <a:latin typeface="Avenir 35" panose="020B0304030403020204" pitchFamily="34" charset="0"/>
            </a:endParaRPr>
          </a:p>
        </p:txBody>
      </p:sp>
      <p:pic>
        <p:nvPicPr>
          <p:cNvPr id="19" name="Picture 4"/>
          <p:cNvPicPr>
            <a:picLocks noChangeAspect="1" noChangeArrowheads="1"/>
          </p:cNvPicPr>
          <p:nvPr/>
        </p:nvPicPr>
        <p:blipFill>
          <a:blip r:embed="rId4" cstate="screen"/>
          <a:srcRect/>
          <a:stretch>
            <a:fillRect/>
          </a:stretch>
        </p:blipFill>
        <p:spPr bwMode="auto">
          <a:xfrm>
            <a:off x="1807876" y="2931549"/>
            <a:ext cx="8325902" cy="4963518"/>
          </a:xfrm>
          <a:prstGeom prst="rect">
            <a:avLst/>
          </a:prstGeom>
          <a:noFill/>
          <a:ln w="15875">
            <a:solidFill>
              <a:srgbClr val="FF6600"/>
            </a:solidFill>
            <a:miter lim="800000"/>
            <a:headEnd/>
            <a:tailEnd/>
          </a:ln>
        </p:spPr>
      </p:pic>
    </p:spTree>
    <p:extLst>
      <p:ext uri="{BB962C8B-B14F-4D97-AF65-F5344CB8AC3E}">
        <p14:creationId xmlns="" xmlns:p14="http://schemas.microsoft.com/office/powerpoint/2010/main" val="25076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sp>
        <p:nvSpPr>
          <p:cNvPr id="1027" name="Rectangle 3"/>
          <p:cNvSpPr>
            <a:spLocks noChangeArrowheads="1"/>
          </p:cNvSpPr>
          <p:nvPr/>
        </p:nvSpPr>
        <p:spPr bwMode="auto">
          <a:xfrm>
            <a:off x="2667000" y="-13661026"/>
            <a:ext cx="128264" cy="27322052"/>
          </a:xfrm>
          <a:prstGeom prst="rect">
            <a:avLst/>
          </a:prstGeom>
          <a:noFill/>
          <a:ln w="9525">
            <a:noFill/>
            <a:miter lim="800000"/>
            <a:headEnd/>
            <a:tailEnd/>
          </a:ln>
          <a:effectLst/>
        </p:spPr>
        <p:txBody>
          <a:bodyPr vert="horz" wrap="none" lIns="79350" tIns="26737776" rIns="47610" bIns="45720" numCol="1" anchor="ctr" anchorCtr="0" compatLnSpc="1">
            <a:prstTxWarp prst="textNoShape">
              <a:avLst/>
            </a:prstTxWarp>
            <a:spAutoFit/>
          </a:bodyPr>
          <a:lstStyle/>
          <a:p>
            <a:endParaRPr lang="en-GB"/>
          </a:p>
        </p:txBody>
      </p:sp>
      <p:pic>
        <p:nvPicPr>
          <p:cNvPr id="8" name="Picture 2"/>
          <p:cNvPicPr>
            <a:picLocks noChangeAspect="1" noChangeArrowheads="1"/>
          </p:cNvPicPr>
          <p:nvPr/>
        </p:nvPicPr>
        <p:blipFill>
          <a:blip r:embed="rId2" cstate="screen"/>
          <a:srcRect/>
          <a:stretch>
            <a:fillRect/>
          </a:stretch>
        </p:blipFill>
        <p:spPr bwMode="auto">
          <a:xfrm>
            <a:off x="10543508" y="307994"/>
            <a:ext cx="1277128" cy="1236989"/>
          </a:xfrm>
          <a:prstGeom prst="rect">
            <a:avLst/>
          </a:prstGeom>
          <a:noFill/>
          <a:ln w="9525">
            <a:noFill/>
            <a:miter lim="800000"/>
            <a:headEnd/>
            <a:tailEnd/>
          </a:ln>
        </p:spPr>
      </p:pic>
      <p:grpSp>
        <p:nvGrpSpPr>
          <p:cNvPr id="21" name="Group 20"/>
          <p:cNvGrpSpPr/>
          <p:nvPr/>
        </p:nvGrpSpPr>
        <p:grpSpPr>
          <a:xfrm>
            <a:off x="299356" y="323528"/>
            <a:ext cx="11521280" cy="8587653"/>
            <a:chOff x="330684" y="532993"/>
            <a:chExt cx="11573283" cy="8344728"/>
          </a:xfrm>
        </p:grpSpPr>
        <p:grpSp>
          <p:nvGrpSpPr>
            <p:cNvPr id="22" name="Group 21"/>
            <p:cNvGrpSpPr/>
            <p:nvPr/>
          </p:nvGrpSpPr>
          <p:grpSpPr>
            <a:xfrm>
              <a:off x="330684" y="532993"/>
              <a:ext cx="9565968" cy="860191"/>
              <a:chOff x="330684" y="532993"/>
              <a:chExt cx="9565968" cy="860191"/>
            </a:xfrm>
          </p:grpSpPr>
          <p:sp>
            <p:nvSpPr>
              <p:cNvPr id="27" name="TextBox 26"/>
              <p:cNvSpPr txBox="1"/>
              <p:nvPr/>
            </p:nvSpPr>
            <p:spPr>
              <a:xfrm>
                <a:off x="330684" y="765136"/>
                <a:ext cx="9565968" cy="628048"/>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PACKAGING TIMELINE</a:t>
                </a:r>
                <a:endParaRPr lang="en-GB" sz="3600" dirty="0">
                  <a:latin typeface="Avenir 35" panose="020B0304030403020204" pitchFamily="34" charset="0"/>
                </a:endParaRPr>
              </a:p>
            </p:txBody>
          </p:sp>
          <p:cxnSp>
            <p:nvCxnSpPr>
              <p:cNvPr id="28" name="Straight Connector 27"/>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0028" y="8107524"/>
              <a:ext cx="1244358" cy="770197"/>
            </a:xfrm>
            <a:prstGeom prst="rect">
              <a:avLst/>
            </a:prstGeom>
          </p:spPr>
        </p:pic>
      </p:grpSp>
      <p:sp>
        <p:nvSpPr>
          <p:cNvPr id="2" name="Rectangle 1"/>
          <p:cNvSpPr/>
          <p:nvPr/>
        </p:nvSpPr>
        <p:spPr>
          <a:xfrm>
            <a:off x="408209" y="2404488"/>
            <a:ext cx="3743575" cy="3293209"/>
          </a:xfrm>
          <a:prstGeom prst="rect">
            <a:avLst/>
          </a:prstGeom>
        </p:spPr>
        <p:txBody>
          <a:bodyPr wrap="square">
            <a:spAutoFit/>
          </a:bodyPr>
          <a:lstStyle/>
          <a:p>
            <a:pPr algn="just"/>
            <a:r>
              <a:rPr lang="en-GB" sz="2800" b="1" dirty="0">
                <a:latin typeface="Avenir 35" panose="020B0304030403020204" pitchFamily="34" charset="0"/>
              </a:rPr>
              <a:t>1969</a:t>
            </a:r>
          </a:p>
          <a:p>
            <a:pPr algn="just"/>
            <a:r>
              <a:rPr lang="en-GB" dirty="0" smtClean="0">
                <a:latin typeface="Avenir 35" panose="020B0304030403020204" pitchFamily="34" charset="0"/>
              </a:rPr>
              <a:t>Plastic was becoming more popular as a packaging material. We developed see-through wrappers for </a:t>
            </a:r>
            <a:r>
              <a:rPr lang="en-GB" dirty="0">
                <a:latin typeface="Avenir 35" panose="020B0304030403020204" pitchFamily="34" charset="0"/>
              </a:rPr>
              <a:t>some </a:t>
            </a:r>
            <a:r>
              <a:rPr lang="en-GB" dirty="0" smtClean="0">
                <a:latin typeface="Avenir 35" panose="020B0304030403020204" pitchFamily="34" charset="0"/>
              </a:rPr>
              <a:t>of our foods so that </a:t>
            </a:r>
            <a:r>
              <a:rPr lang="en-GB" dirty="0">
                <a:latin typeface="Avenir 35" panose="020B0304030403020204" pitchFamily="34" charset="0"/>
              </a:rPr>
              <a:t>customers </a:t>
            </a:r>
            <a:r>
              <a:rPr lang="en-GB" dirty="0" smtClean="0">
                <a:latin typeface="Avenir 35" panose="020B0304030403020204" pitchFamily="34" charset="0"/>
              </a:rPr>
              <a:t>could </a:t>
            </a:r>
            <a:r>
              <a:rPr lang="en-GB" dirty="0">
                <a:latin typeface="Avenir 35" panose="020B0304030403020204" pitchFamily="34" charset="0"/>
              </a:rPr>
              <a:t>see exactly what </a:t>
            </a:r>
            <a:r>
              <a:rPr lang="en-GB" dirty="0" smtClean="0">
                <a:latin typeface="Avenir 35" panose="020B0304030403020204" pitchFamily="34" charset="0"/>
              </a:rPr>
              <a:t>they were buying. At the end of the 1960s the </a:t>
            </a:r>
            <a:r>
              <a:rPr lang="en-GB" dirty="0">
                <a:latin typeface="Avenir 35" panose="020B0304030403020204" pitchFamily="34" charset="0"/>
              </a:rPr>
              <a:t>long-term </a:t>
            </a:r>
            <a:r>
              <a:rPr lang="en-GB" dirty="0" smtClean="0">
                <a:latin typeface="Avenir 35" panose="020B0304030403020204" pitchFamily="34" charset="0"/>
              </a:rPr>
              <a:t>plan for M&amp;S </a:t>
            </a:r>
            <a:r>
              <a:rPr lang="en-GB" dirty="0">
                <a:latin typeface="Avenir 35" panose="020B0304030403020204" pitchFamily="34" charset="0"/>
              </a:rPr>
              <a:t>is to </a:t>
            </a:r>
            <a:r>
              <a:rPr lang="en-GB" dirty="0" smtClean="0">
                <a:latin typeface="Avenir 35" panose="020B0304030403020204" pitchFamily="34" charset="0"/>
              </a:rPr>
              <a:t>stop using </a:t>
            </a:r>
            <a:r>
              <a:rPr lang="en-GB" dirty="0">
                <a:latin typeface="Avenir 35" panose="020B0304030403020204" pitchFamily="34" charset="0"/>
              </a:rPr>
              <a:t>paper bags </a:t>
            </a:r>
            <a:r>
              <a:rPr lang="en-GB" dirty="0" smtClean="0">
                <a:latin typeface="Avenir 35" panose="020B0304030403020204" pitchFamily="34" charset="0"/>
              </a:rPr>
              <a:t>altogether and replace them with </a:t>
            </a:r>
            <a:r>
              <a:rPr lang="en-GB" dirty="0">
                <a:latin typeface="Avenir 35" panose="020B0304030403020204" pitchFamily="34" charset="0"/>
              </a:rPr>
              <a:t>plastic carriers.</a:t>
            </a:r>
          </a:p>
        </p:txBody>
      </p:sp>
      <p:pic>
        <p:nvPicPr>
          <p:cNvPr id="14" name="Picture 3" descr="Z:\Archive\Clothes and Catalogue Photos\T600 Food Packaging\T600-50.jpg"/>
          <p:cNvPicPr>
            <a:picLocks noChangeAspect="1" noChangeArrowheads="1"/>
          </p:cNvPicPr>
          <p:nvPr/>
        </p:nvPicPr>
        <p:blipFill>
          <a:blip r:embed="rId4" cstate="screen"/>
          <a:srcRect/>
          <a:stretch>
            <a:fillRect/>
          </a:stretch>
        </p:blipFill>
        <p:spPr bwMode="auto">
          <a:xfrm>
            <a:off x="4616239" y="2483768"/>
            <a:ext cx="7228496" cy="4176464"/>
          </a:xfrm>
          <a:prstGeom prst="rect">
            <a:avLst/>
          </a:prstGeom>
          <a:noFill/>
          <a:ln w="15875" cap="rnd">
            <a:solidFill>
              <a:srgbClr val="FF6600"/>
            </a:solidFill>
            <a:miter lim="800000"/>
          </a:ln>
        </p:spPr>
      </p:pic>
    </p:spTree>
    <p:extLst>
      <p:ext uri="{BB962C8B-B14F-4D97-AF65-F5344CB8AC3E}">
        <p14:creationId xmlns="" xmlns:p14="http://schemas.microsoft.com/office/powerpoint/2010/main" val="134991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959</Words>
  <Application>Microsoft Office PowerPoint</Application>
  <PresentationFormat>Custom</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Marks and Spencer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M&amp;S: Packaging</dc:title>
  <dc:creator>P3006163</dc:creator>
  <cp:lastModifiedBy>Glew</cp:lastModifiedBy>
  <cp:revision>128</cp:revision>
  <dcterms:created xsi:type="dcterms:W3CDTF">2013-12-04T10:25:27Z</dcterms:created>
  <dcterms:modified xsi:type="dcterms:W3CDTF">2016-03-11T14:12:16Z</dcterms:modified>
</cp:coreProperties>
</file>