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10.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heme/themeOverride8.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265" r:id="rId3"/>
    <p:sldId id="266" r:id="rId4"/>
    <p:sldId id="267" r:id="rId5"/>
    <p:sldId id="269" r:id="rId6"/>
    <p:sldId id="270" r:id="rId7"/>
    <p:sldId id="271" r:id="rId8"/>
    <p:sldId id="272" r:id="rId9"/>
    <p:sldId id="274" r:id="rId10"/>
    <p:sldId id="275" r:id="rId11"/>
    <p:sldId id="276" r:id="rId12"/>
    <p:sldId id="277" r:id="rId13"/>
    <p:sldId id="278" r:id="rId14"/>
    <p:sldId id="279" r:id="rId15"/>
    <p:sldId id="280"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21D883C-9DBC-49D4-A859-D9AAFDEECA0E}" type="datetimeFigureOut">
              <a:rPr lang="en-GB" smtClean="0"/>
              <a:pPr/>
              <a:t>11/03/2016</a:t>
            </a:fld>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852809A-9335-4FF8-BE40-0C2A7735370C}" type="slidenum">
              <a:rPr lang="en-GB" smtClean="0"/>
              <a:pPr/>
              <a:t>‹#›</a:t>
            </a:fld>
            <a:endParaRPr lang="en-GB"/>
          </a:p>
        </p:txBody>
      </p:sp>
    </p:spTree>
    <p:extLst>
      <p:ext uri="{BB962C8B-B14F-4D97-AF65-F5344CB8AC3E}">
        <p14:creationId xmlns:p14="http://schemas.microsoft.com/office/powerpoint/2010/main" xmlns="" val="267181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52809A-9335-4FF8-BE40-0C2A7735370C}" type="slidenum">
              <a:rPr lang="en-GB" smtClean="0"/>
              <a:pPr/>
              <a:t>3</a:t>
            </a:fld>
            <a:endParaRPr lang="en-GB"/>
          </a:p>
        </p:txBody>
      </p:sp>
    </p:spTree>
    <p:extLst>
      <p:ext uri="{BB962C8B-B14F-4D97-AF65-F5344CB8AC3E}">
        <p14:creationId xmlns:p14="http://schemas.microsoft.com/office/powerpoint/2010/main" xmlns="" val="20352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0E8EF67-719A-4E91-A962-2E04C1A604E3}" type="datetimeFigureOut">
              <a:rPr lang="en-GB" smtClean="0"/>
              <a:pPr/>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86E58-51B7-4A0C-94CE-03466E6257D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E8EF67-719A-4E91-A962-2E04C1A604E3}" type="datetimeFigureOut">
              <a:rPr lang="en-GB" smtClean="0"/>
              <a:pPr/>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86E58-51B7-4A0C-94CE-03466E6257D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E8EF67-719A-4E91-A962-2E04C1A604E3}" type="datetimeFigureOut">
              <a:rPr lang="en-GB" smtClean="0"/>
              <a:pPr/>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86E58-51B7-4A0C-94CE-03466E6257D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E8EF67-719A-4E91-A962-2E04C1A604E3}" type="datetimeFigureOut">
              <a:rPr lang="en-GB" smtClean="0"/>
              <a:pPr/>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86E58-51B7-4A0C-94CE-03466E6257D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8EF67-719A-4E91-A962-2E04C1A604E3}" type="datetimeFigureOut">
              <a:rPr lang="en-GB" smtClean="0"/>
              <a:pPr/>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86E58-51B7-4A0C-94CE-03466E6257D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0E8EF67-719A-4E91-A962-2E04C1A604E3}" type="datetimeFigureOut">
              <a:rPr lang="en-GB" smtClean="0"/>
              <a:pPr/>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86E58-51B7-4A0C-94CE-03466E6257D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0E8EF67-719A-4E91-A962-2E04C1A604E3}" type="datetimeFigureOut">
              <a:rPr lang="en-GB" smtClean="0"/>
              <a:pPr/>
              <a:t>11/03/2016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986E58-51B7-4A0C-94CE-03466E6257D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E8EF67-719A-4E91-A962-2E04C1A604E3}" type="datetimeFigureOut">
              <a:rPr lang="en-GB" smtClean="0"/>
              <a:pPr/>
              <a:t>11/03/2016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986E58-51B7-4A0C-94CE-03466E6257D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8EF67-719A-4E91-A962-2E04C1A604E3}" type="datetimeFigureOut">
              <a:rPr lang="en-GB" smtClean="0"/>
              <a:pPr/>
              <a:t>11/03/2016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986E58-51B7-4A0C-94CE-03466E6257D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8EF67-719A-4E91-A962-2E04C1A604E3}" type="datetimeFigureOut">
              <a:rPr lang="en-GB" smtClean="0"/>
              <a:pPr/>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86E58-51B7-4A0C-94CE-03466E6257D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8EF67-719A-4E91-A962-2E04C1A604E3}" type="datetimeFigureOut">
              <a:rPr lang="en-GB" smtClean="0"/>
              <a:pPr/>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86E58-51B7-4A0C-94CE-03466E6257D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0E8EF67-719A-4E91-A962-2E04C1A604E3}" type="datetimeFigureOut">
              <a:rPr lang="en-GB" smtClean="0"/>
              <a:pPr/>
              <a:t>11/03/2016</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986E58-51B7-4A0C-94CE-03466E6257D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3.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3.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3.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3.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3.pn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0.xml"/><Relationship Id="rId5" Type="http://schemas.openxmlformats.org/officeDocument/2006/relationships/image" Target="../media/image3.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2" cstate="print"/>
          <a:srcRect/>
          <a:stretch>
            <a:fillRect/>
          </a:stretch>
        </p:blipFill>
        <p:spPr bwMode="auto">
          <a:xfrm>
            <a:off x="8028384" y="259738"/>
            <a:ext cx="809867" cy="809867"/>
          </a:xfrm>
          <a:prstGeom prst="rect">
            <a:avLst/>
          </a:prstGeom>
          <a:noFill/>
          <a:ln w="9525">
            <a:noFill/>
            <a:miter lim="800000"/>
            <a:headEnd/>
            <a:tailEnd/>
          </a:ln>
        </p:spPr>
      </p:pic>
      <p:grpSp>
        <p:nvGrpSpPr>
          <p:cNvPr id="2" name="Group 1"/>
          <p:cNvGrpSpPr/>
          <p:nvPr/>
        </p:nvGrpSpPr>
        <p:grpSpPr>
          <a:xfrm>
            <a:off x="191865" y="1772816"/>
            <a:ext cx="2376264" cy="1918007"/>
            <a:chOff x="4355976" y="1106742"/>
            <a:chExt cx="2646294" cy="696867"/>
          </a:xfrm>
        </p:grpSpPr>
        <p:sp>
          <p:nvSpPr>
            <p:cNvPr id="7" name="Rectangle 6"/>
            <p:cNvSpPr/>
            <p:nvPr/>
          </p:nvSpPr>
          <p:spPr>
            <a:xfrm>
              <a:off x="4355976" y="1106742"/>
              <a:ext cx="2571750" cy="190101"/>
            </a:xfrm>
            <a:prstGeom prst="rect">
              <a:avLst/>
            </a:prstGeom>
          </p:spPr>
          <p:txBody>
            <a:bodyPr>
              <a:spAutoFit/>
            </a:bodyPr>
            <a:lstStyle/>
            <a:p>
              <a:pPr lvl="0" fontAlgn="base">
                <a:spcBef>
                  <a:spcPct val="0"/>
                </a:spcBef>
                <a:spcAft>
                  <a:spcPct val="0"/>
                </a:spcAft>
              </a:pPr>
              <a:r>
                <a:rPr lang="en-GB" sz="2800" b="1" dirty="0">
                  <a:latin typeface="Avenir 35" panose="020B0304030403020204" pitchFamily="34" charset="0"/>
                  <a:ea typeface="Calibri" pitchFamily="34" charset="0"/>
                  <a:cs typeface="Times New Roman" pitchFamily="18" charset="0"/>
                </a:rPr>
                <a:t>1884</a:t>
              </a:r>
              <a:endParaRPr lang="en-GB" sz="4800" b="1" dirty="0">
                <a:latin typeface="Avenir 35" panose="020B0304030403020204" pitchFamily="34" charset="0"/>
                <a:cs typeface="Arial" pitchFamily="34" charset="0"/>
              </a:endParaRPr>
            </a:p>
          </p:txBody>
        </p:sp>
        <p:sp>
          <p:nvSpPr>
            <p:cNvPr id="8" name="TextBox 7"/>
            <p:cNvSpPr txBox="1"/>
            <p:nvPr/>
          </p:nvSpPr>
          <p:spPr>
            <a:xfrm>
              <a:off x="4355976" y="1322766"/>
              <a:ext cx="2646294" cy="480843"/>
            </a:xfrm>
            <a:prstGeom prst="rect">
              <a:avLst/>
            </a:prstGeom>
            <a:noFill/>
          </p:spPr>
          <p:txBody>
            <a:bodyPr wrap="square" rtlCol="0">
              <a:spAutoFit/>
            </a:bodyPr>
            <a:lstStyle/>
            <a:p>
              <a:r>
                <a:rPr lang="en-GB" sz="1600" dirty="0" smtClean="0">
                  <a:latin typeface="Avenir 35" panose="020B0304030403020204" pitchFamily="34" charset="0"/>
                </a:rPr>
                <a:t>M&amp;S </a:t>
              </a:r>
              <a:r>
                <a:rPr lang="en-GB" sz="1600" dirty="0">
                  <a:latin typeface="Avenir 35" panose="020B0304030403020204" pitchFamily="34" charset="0"/>
                </a:rPr>
                <a:t>Penny </a:t>
              </a:r>
              <a:r>
                <a:rPr lang="en-GB" sz="1600" dirty="0" smtClean="0">
                  <a:latin typeface="Avenir 35" panose="020B0304030403020204" pitchFamily="34" charset="0"/>
                </a:rPr>
                <a:t>Bazaar </a:t>
              </a:r>
              <a:r>
                <a:rPr lang="en-GB" sz="1600" dirty="0">
                  <a:latin typeface="Avenir 35" panose="020B0304030403020204" pitchFamily="34" charset="0"/>
                </a:rPr>
                <a:t>m</a:t>
              </a:r>
              <a:r>
                <a:rPr lang="en-GB" sz="1600" dirty="0" smtClean="0">
                  <a:latin typeface="Avenir 35" panose="020B0304030403020204" pitchFamily="34" charset="0"/>
                </a:rPr>
                <a:t>arket stalls sold some types of packaged food, </a:t>
              </a:r>
              <a:r>
                <a:rPr lang="en-GB" sz="1600" dirty="0">
                  <a:latin typeface="Avenir 35" panose="020B0304030403020204" pitchFamily="34" charset="0"/>
                </a:rPr>
                <a:t>such as flour, spices and </a:t>
              </a:r>
              <a:r>
                <a:rPr lang="en-GB" sz="1600" dirty="0" smtClean="0">
                  <a:latin typeface="Avenir 35" panose="020B0304030403020204" pitchFamily="34" charset="0"/>
                </a:rPr>
                <a:t>sweets</a:t>
              </a:r>
              <a:r>
                <a:rPr lang="en-GB" sz="1400" dirty="0" smtClean="0">
                  <a:latin typeface="Avenir 35" panose="020B0304030403020204" pitchFamily="34" charset="0"/>
                </a:rPr>
                <a:t>.</a:t>
              </a:r>
              <a:endParaRPr lang="en-GB" sz="1400" dirty="0">
                <a:latin typeface="Avenir 35" panose="020B0304030403020204" pitchFamily="34" charset="0"/>
              </a:endParaRPr>
            </a:p>
          </p:txBody>
        </p:sp>
      </p:grpSp>
      <p:pic>
        <p:nvPicPr>
          <p:cNvPr id="1026" name="Picture 2" descr="Z:\Archive\Library and Resources\Archive Images\Stores\Store Images\Penny Bazaars and Stalls\Stalls\Cardiff - pre 1901.jpg"/>
          <p:cNvPicPr>
            <a:picLocks noChangeAspect="1" noChangeArrowheads="1"/>
          </p:cNvPicPr>
          <p:nvPr/>
        </p:nvPicPr>
        <p:blipFill>
          <a:blip r:embed="rId3" cstate="print"/>
          <a:srcRect/>
          <a:stretch>
            <a:fillRect/>
          </a:stretch>
        </p:blipFill>
        <p:spPr bwMode="auto">
          <a:xfrm>
            <a:off x="2777504" y="1512999"/>
            <a:ext cx="6073817" cy="4431093"/>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9" name="TextBox 28"/>
          <p:cNvSpPr txBox="1"/>
          <p:nvPr/>
        </p:nvSpPr>
        <p:spPr>
          <a:xfrm>
            <a:off x="7430166" y="6066390"/>
            <a:ext cx="1440160" cy="307777"/>
          </a:xfrm>
          <a:prstGeom prst="rect">
            <a:avLst/>
          </a:prstGeom>
          <a:noFill/>
        </p:spPr>
        <p:txBody>
          <a:bodyPr wrap="square" rtlCol="0">
            <a:spAutoFit/>
          </a:bodyPr>
          <a:lstStyle/>
          <a:p>
            <a:pPr algn="r"/>
            <a:r>
              <a:rPr lang="en-GB" sz="1400" b="1" dirty="0" smtClean="0">
                <a:latin typeface="Avenir 35" panose="020B0304030403020204" pitchFamily="34" charset="0"/>
              </a:rPr>
              <a:t>Cardiff </a:t>
            </a:r>
            <a:r>
              <a:rPr lang="en-GB" sz="1400" b="1" dirty="0">
                <a:latin typeface="Avenir 35" panose="020B0304030403020204" pitchFamily="34" charset="0"/>
              </a:rPr>
              <a:t>c.1900</a:t>
            </a:r>
          </a:p>
        </p:txBody>
      </p:sp>
      <p:grpSp>
        <p:nvGrpSpPr>
          <p:cNvPr id="10" name="Group 9"/>
          <p:cNvGrpSpPr/>
          <p:nvPr/>
        </p:nvGrpSpPr>
        <p:grpSpPr>
          <a:xfrm>
            <a:off x="107504" y="259738"/>
            <a:ext cx="8928991" cy="6397087"/>
            <a:chOff x="330684" y="532993"/>
            <a:chExt cx="11573283" cy="8344728"/>
          </a:xfrm>
        </p:grpSpPr>
        <p:grpSp>
          <p:nvGrpSpPr>
            <p:cNvPr id="11" name="Group 10"/>
            <p:cNvGrpSpPr/>
            <p:nvPr/>
          </p:nvGrpSpPr>
          <p:grpSpPr>
            <a:xfrm>
              <a:off x="330684" y="532993"/>
              <a:ext cx="9565968" cy="1075254"/>
              <a:chOff x="330684" y="532993"/>
              <a:chExt cx="9565968" cy="1075254"/>
            </a:xfrm>
          </p:grpSpPr>
          <p:sp>
            <p:nvSpPr>
              <p:cNvPr id="14" name="TextBox 13"/>
              <p:cNvSpPr txBox="1"/>
              <p:nvPr/>
            </p:nvSpPr>
            <p:spPr>
              <a:xfrm>
                <a:off x="330684" y="765136"/>
                <a:ext cx="9565968" cy="843111"/>
              </a:xfrm>
              <a:prstGeom prst="rect">
                <a:avLst/>
              </a:prstGeom>
              <a:noFill/>
            </p:spPr>
            <p:txBody>
              <a:bodyPr wrap="square" rtlCol="0">
                <a:spAutoFit/>
              </a:bodyPr>
              <a:lstStyle/>
              <a:p>
                <a:r>
                  <a:rPr lang="en-GB" sz="3600" dirty="0">
                    <a:latin typeface="Avenir 35" panose="020B0304030403020204" pitchFamily="34" charset="0"/>
                  </a:rPr>
                  <a:t>M&amp;S </a:t>
                </a:r>
                <a:r>
                  <a:rPr lang="en-GB" sz="3600" dirty="0" smtClean="0">
                    <a:latin typeface="Avenir 35" panose="020B0304030403020204" pitchFamily="34" charset="0"/>
                  </a:rPr>
                  <a:t>FOOD TIMELINE</a:t>
                </a:r>
                <a:endParaRPr lang="en-GB" sz="3600" dirty="0">
                  <a:latin typeface="Avenir 35" panose="020B0304030403020204" pitchFamily="34" charset="0"/>
                </a:endParaRPr>
              </a:p>
            </p:txBody>
          </p:sp>
          <p:cxnSp>
            <p:nvCxnSpPr>
              <p:cNvPr id="15" name="Straight Connector 14"/>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359430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3"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191865" y="1576713"/>
            <a:ext cx="3762195" cy="1384995"/>
          </a:xfrm>
          <a:prstGeom prst="rect">
            <a:avLst/>
          </a:prstGeom>
          <a:noFill/>
        </p:spPr>
        <p:txBody>
          <a:bodyPr wrap="square" rtlCol="0">
            <a:spAutoFit/>
          </a:bodyPr>
          <a:lstStyle/>
          <a:p>
            <a:r>
              <a:rPr lang="en-GB" sz="2800" b="1" dirty="0">
                <a:latin typeface="Avenir 35" panose="020B0304030403020204" pitchFamily="34" charset="0"/>
              </a:rPr>
              <a:t>1993</a:t>
            </a:r>
          </a:p>
          <a:p>
            <a:r>
              <a:rPr lang="en-GB" sz="1400" dirty="0" smtClean="0">
                <a:latin typeface="Avenir 35" panose="020B0304030403020204" pitchFamily="34" charset="0"/>
              </a:rPr>
              <a:t>Percy Pig is was created in 1993. He’s still one of our most popular characters and by </a:t>
            </a:r>
            <a:r>
              <a:rPr lang="en-GB" sz="1400" dirty="0">
                <a:latin typeface="Avenir 35" panose="020B0304030403020204" pitchFamily="34" charset="0"/>
              </a:rPr>
              <a:t>2014 over one billion Percy Pigs </a:t>
            </a:r>
            <a:r>
              <a:rPr lang="en-GB" sz="1400" dirty="0" smtClean="0">
                <a:latin typeface="Avenir 35" panose="020B0304030403020204" pitchFamily="34" charset="0"/>
              </a:rPr>
              <a:t>had </a:t>
            </a:r>
            <a:r>
              <a:rPr lang="en-GB" sz="1400" dirty="0">
                <a:latin typeface="Avenir 35" panose="020B0304030403020204" pitchFamily="34" charset="0"/>
              </a:rPr>
              <a:t>been sold</a:t>
            </a:r>
            <a:r>
              <a:rPr lang="en-GB" sz="1400" dirty="0" smtClean="0">
                <a:latin typeface="Avenir 35" panose="020B0304030403020204" pitchFamily="34" charset="0"/>
              </a:rPr>
              <a:t>. He also has over 200,000 followers on Facebook!</a:t>
            </a:r>
            <a:endParaRPr lang="en-GB" sz="1400" dirty="0">
              <a:latin typeface="Avenir 35" panose="020B0304030403020204" pitchFamily="34" charset="0"/>
            </a:endParaRPr>
          </a:p>
        </p:txBody>
      </p:sp>
      <p:sp>
        <p:nvSpPr>
          <p:cNvPr id="7" name="TextBox 6"/>
          <p:cNvSpPr txBox="1"/>
          <p:nvPr/>
        </p:nvSpPr>
        <p:spPr>
          <a:xfrm>
            <a:off x="2768174" y="6061008"/>
            <a:ext cx="1620180" cy="276999"/>
          </a:xfrm>
          <a:prstGeom prst="rect">
            <a:avLst/>
          </a:prstGeom>
          <a:noFill/>
        </p:spPr>
        <p:txBody>
          <a:bodyPr wrap="square" rtlCol="0">
            <a:spAutoFit/>
          </a:bodyPr>
          <a:lstStyle/>
          <a:p>
            <a:r>
              <a:rPr lang="en-GB" sz="1200" b="1" dirty="0" smtClean="0">
                <a:latin typeface="Avenir 35" panose="020B0304030403020204" pitchFamily="34" charset="0"/>
              </a:rPr>
              <a:t>Percy Pig Packaging</a:t>
            </a:r>
            <a:endParaRPr lang="en-GB" sz="1200" b="1" dirty="0">
              <a:latin typeface="Avenir 35" panose="020B0304030403020204" pitchFamily="34" charset="0"/>
            </a:endParaRPr>
          </a:p>
        </p:txBody>
      </p:sp>
      <p:pic>
        <p:nvPicPr>
          <p:cNvPr id="8" name="Picture 5" descr="\\gbhitopsser0014\CorporateGov\Archive\Library and Resources\Archive Images\Products and Packaging\Food\Percy Pigs.jpg"/>
          <p:cNvPicPr>
            <a:picLocks noChangeAspect="1" noChangeArrowheads="1"/>
          </p:cNvPicPr>
          <p:nvPr/>
        </p:nvPicPr>
        <p:blipFill>
          <a:blip r:embed="rId4" cstate="print"/>
          <a:srcRect/>
          <a:stretch>
            <a:fillRect/>
          </a:stretch>
        </p:blipFill>
        <p:spPr bwMode="auto">
          <a:xfrm>
            <a:off x="4355976" y="1247402"/>
            <a:ext cx="4482275" cy="5032850"/>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9" name="Group 8"/>
          <p:cNvGrpSpPr/>
          <p:nvPr/>
        </p:nvGrpSpPr>
        <p:grpSpPr>
          <a:xfrm>
            <a:off x="107504" y="259738"/>
            <a:ext cx="8928991" cy="6397087"/>
            <a:chOff x="330684" y="532993"/>
            <a:chExt cx="11573283" cy="8344728"/>
          </a:xfrm>
        </p:grpSpPr>
        <p:grpSp>
          <p:nvGrpSpPr>
            <p:cNvPr id="10" name="Group 9"/>
            <p:cNvGrpSpPr/>
            <p:nvPr/>
          </p:nvGrpSpPr>
          <p:grpSpPr>
            <a:xfrm>
              <a:off x="330684" y="532993"/>
              <a:ext cx="9565968" cy="834365"/>
              <a:chOff x="330684" y="532993"/>
              <a:chExt cx="9565968" cy="834365"/>
            </a:xfrm>
          </p:grpSpPr>
          <p:sp>
            <p:nvSpPr>
              <p:cNvPr id="14" name="TextBox 13"/>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5" name="Straight Connector 14"/>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3055992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3"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190127" y="1213758"/>
            <a:ext cx="2725689" cy="1600438"/>
          </a:xfrm>
          <a:prstGeom prst="rect">
            <a:avLst/>
          </a:prstGeom>
          <a:noFill/>
        </p:spPr>
        <p:txBody>
          <a:bodyPr wrap="square" rtlCol="0">
            <a:spAutoFit/>
          </a:bodyPr>
          <a:lstStyle/>
          <a:p>
            <a:r>
              <a:rPr lang="en-GB" sz="2800" b="1" dirty="0">
                <a:latin typeface="Avenir 35" panose="020B0304030403020204" pitchFamily="34" charset="0"/>
              </a:rPr>
              <a:t>2000</a:t>
            </a:r>
          </a:p>
          <a:p>
            <a:r>
              <a:rPr lang="en-GB" sz="1400" dirty="0" smtClean="0">
                <a:latin typeface="Avenir 35" panose="020B0304030403020204" pitchFamily="34" charset="0"/>
              </a:rPr>
              <a:t>M&amp;S aims to help people make healthy choices, so we created the </a:t>
            </a:r>
            <a:r>
              <a:rPr lang="en-GB" sz="1400" dirty="0">
                <a:latin typeface="Avenir 35" panose="020B0304030403020204" pitchFamily="34" charset="0"/>
              </a:rPr>
              <a:t>Count on Us </a:t>
            </a:r>
            <a:r>
              <a:rPr lang="en-GB" sz="1400" dirty="0" smtClean="0">
                <a:latin typeface="Avenir 35" panose="020B0304030403020204" pitchFamily="34" charset="0"/>
              </a:rPr>
              <a:t>range, </a:t>
            </a:r>
            <a:r>
              <a:rPr lang="en-GB" sz="1400" dirty="0">
                <a:latin typeface="Avenir 35" panose="020B0304030403020204" pitchFamily="34" charset="0"/>
              </a:rPr>
              <a:t>with meals containing less than 3% fat and </a:t>
            </a:r>
            <a:r>
              <a:rPr lang="en-GB" sz="1400" dirty="0" smtClean="0">
                <a:latin typeface="Avenir 35" panose="020B0304030403020204" pitchFamily="34" charset="0"/>
              </a:rPr>
              <a:t>fewer </a:t>
            </a:r>
            <a:r>
              <a:rPr lang="en-GB" sz="1400" dirty="0">
                <a:latin typeface="Avenir 35" panose="020B0304030403020204" pitchFamily="34" charset="0"/>
              </a:rPr>
              <a:t>calories.</a:t>
            </a:r>
          </a:p>
        </p:txBody>
      </p:sp>
      <p:sp>
        <p:nvSpPr>
          <p:cNvPr id="7" name="TextBox 6"/>
          <p:cNvSpPr txBox="1"/>
          <p:nvPr/>
        </p:nvSpPr>
        <p:spPr>
          <a:xfrm>
            <a:off x="306740" y="5800437"/>
            <a:ext cx="2880320" cy="276999"/>
          </a:xfrm>
          <a:prstGeom prst="rect">
            <a:avLst/>
          </a:prstGeom>
          <a:noFill/>
        </p:spPr>
        <p:txBody>
          <a:bodyPr wrap="square" rtlCol="0">
            <a:spAutoFit/>
          </a:bodyPr>
          <a:lstStyle/>
          <a:p>
            <a:pPr algn="r"/>
            <a:r>
              <a:rPr lang="en-GB" sz="1200" b="1" dirty="0" smtClean="0">
                <a:latin typeface="Avenir 35" panose="020B0304030403020204" pitchFamily="34" charset="0"/>
              </a:rPr>
              <a:t>Count on Us Packaging</a:t>
            </a:r>
            <a:endParaRPr lang="en-GB" sz="1200" b="1" dirty="0">
              <a:latin typeface="Avenir 35" panose="020B0304030403020204" pitchFamily="34" charset="0"/>
            </a:endParaRPr>
          </a:p>
        </p:txBody>
      </p:sp>
      <p:pic>
        <p:nvPicPr>
          <p:cNvPr id="9" name="Picture 3" descr="Z:\Archive\Clothes and Catalogue Photos\T600 Food Packaging\T600-1092.jpg"/>
          <p:cNvPicPr>
            <a:picLocks noChangeAspect="1" noChangeArrowheads="1"/>
          </p:cNvPicPr>
          <p:nvPr/>
        </p:nvPicPr>
        <p:blipFill>
          <a:blip r:embed="rId4" cstate="print"/>
          <a:srcRect/>
          <a:stretch>
            <a:fillRect/>
          </a:stretch>
        </p:blipFill>
        <p:spPr bwMode="auto">
          <a:xfrm>
            <a:off x="3411679" y="1638280"/>
            <a:ext cx="5426572" cy="4300656"/>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8" name="Group 7"/>
          <p:cNvGrpSpPr/>
          <p:nvPr/>
        </p:nvGrpSpPr>
        <p:grpSpPr>
          <a:xfrm>
            <a:off x="107504" y="259738"/>
            <a:ext cx="8928991" cy="6397087"/>
            <a:chOff x="330684" y="532993"/>
            <a:chExt cx="11573283" cy="8344728"/>
          </a:xfrm>
        </p:grpSpPr>
        <p:grpSp>
          <p:nvGrpSpPr>
            <p:cNvPr id="10" name="Group 9"/>
            <p:cNvGrpSpPr/>
            <p:nvPr/>
          </p:nvGrpSpPr>
          <p:grpSpPr>
            <a:xfrm>
              <a:off x="330684" y="532993"/>
              <a:ext cx="9565968" cy="834365"/>
              <a:chOff x="330684" y="532993"/>
              <a:chExt cx="9565968" cy="834365"/>
            </a:xfrm>
          </p:grpSpPr>
          <p:sp>
            <p:nvSpPr>
              <p:cNvPr id="14" name="TextBox 13"/>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5" name="Straight Connector 14"/>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38782577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3"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191865" y="932568"/>
            <a:ext cx="8657131" cy="954107"/>
          </a:xfrm>
          <a:prstGeom prst="rect">
            <a:avLst/>
          </a:prstGeom>
          <a:noFill/>
        </p:spPr>
        <p:txBody>
          <a:bodyPr wrap="square" rtlCol="0">
            <a:spAutoFit/>
          </a:bodyPr>
          <a:lstStyle/>
          <a:p>
            <a:r>
              <a:rPr lang="en-GB" sz="2800" b="1" dirty="0">
                <a:latin typeface="Avenir 35" panose="020B0304030403020204" pitchFamily="34" charset="0"/>
              </a:rPr>
              <a:t>2002</a:t>
            </a:r>
          </a:p>
          <a:p>
            <a:r>
              <a:rPr lang="en-GB" sz="1400" dirty="0" smtClean="0">
                <a:latin typeface="Avenir 35" panose="020B0304030403020204" pitchFamily="34" charset="0"/>
              </a:rPr>
              <a:t>Animal welfare is extremely important at M&amp;S. We make sure that all animals that supply food products for us are well looked after. Since 2002 we’ve sold only free range eggs and we use them in all our food.</a:t>
            </a:r>
            <a:endParaRPr lang="en-GB" sz="1400" dirty="0">
              <a:latin typeface="Avenir 35" panose="020B0304030403020204" pitchFamily="34" charset="0"/>
            </a:endParaRPr>
          </a:p>
        </p:txBody>
      </p:sp>
      <p:sp>
        <p:nvSpPr>
          <p:cNvPr id="7" name="TextBox 6"/>
          <p:cNvSpPr txBox="1"/>
          <p:nvPr/>
        </p:nvSpPr>
        <p:spPr>
          <a:xfrm>
            <a:off x="251520" y="5589240"/>
            <a:ext cx="2880320" cy="276999"/>
          </a:xfrm>
          <a:prstGeom prst="rect">
            <a:avLst/>
          </a:prstGeom>
          <a:noFill/>
        </p:spPr>
        <p:txBody>
          <a:bodyPr wrap="square" rtlCol="0">
            <a:spAutoFit/>
          </a:bodyPr>
          <a:lstStyle/>
          <a:p>
            <a:pPr algn="r"/>
            <a:r>
              <a:rPr lang="en-GB" sz="1200" b="1" dirty="0" smtClean="0">
                <a:latin typeface="Avenir 35" panose="020B0304030403020204" pitchFamily="34" charset="0"/>
              </a:rPr>
              <a:t>Free Range Egg Packaging</a:t>
            </a:r>
            <a:endParaRPr lang="en-GB" sz="1200" b="1" dirty="0">
              <a:latin typeface="Avenir 35" panose="020B0304030403020204" pitchFamily="34" charset="0"/>
            </a:endParaRPr>
          </a:p>
        </p:txBody>
      </p:sp>
      <p:pic>
        <p:nvPicPr>
          <p:cNvPr id="8" name="Picture 2" descr="Z:\Archive\Library and Resources\Archive Images\Products and Packaging\Food\Free Range Eggs, Jul 2003.jpg"/>
          <p:cNvPicPr>
            <a:picLocks noChangeAspect="1" noChangeArrowheads="1"/>
          </p:cNvPicPr>
          <p:nvPr/>
        </p:nvPicPr>
        <p:blipFill>
          <a:blip r:embed="rId4" cstate="print"/>
          <a:srcRect/>
          <a:stretch>
            <a:fillRect/>
          </a:stretch>
        </p:blipFill>
        <p:spPr bwMode="auto">
          <a:xfrm>
            <a:off x="3419872" y="2132856"/>
            <a:ext cx="5333716" cy="4075603"/>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9" name="Group 8"/>
          <p:cNvGrpSpPr/>
          <p:nvPr/>
        </p:nvGrpSpPr>
        <p:grpSpPr>
          <a:xfrm>
            <a:off x="107504" y="259738"/>
            <a:ext cx="8928991" cy="6397087"/>
            <a:chOff x="330684" y="532993"/>
            <a:chExt cx="11573283" cy="8344728"/>
          </a:xfrm>
        </p:grpSpPr>
        <p:grpSp>
          <p:nvGrpSpPr>
            <p:cNvPr id="10" name="Group 9"/>
            <p:cNvGrpSpPr/>
            <p:nvPr/>
          </p:nvGrpSpPr>
          <p:grpSpPr>
            <a:xfrm>
              <a:off x="330684" y="532993"/>
              <a:ext cx="9565968" cy="834365"/>
              <a:chOff x="330684" y="532993"/>
              <a:chExt cx="9565968" cy="834365"/>
            </a:xfrm>
          </p:grpSpPr>
          <p:sp>
            <p:nvSpPr>
              <p:cNvPr id="14" name="TextBox 13"/>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5" name="Straight Connector 14"/>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31843004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3"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191374" y="1026319"/>
            <a:ext cx="8845121" cy="1169551"/>
          </a:xfrm>
          <a:prstGeom prst="rect">
            <a:avLst/>
          </a:prstGeom>
          <a:noFill/>
        </p:spPr>
        <p:txBody>
          <a:bodyPr wrap="square" rtlCol="0">
            <a:spAutoFit/>
          </a:bodyPr>
          <a:lstStyle/>
          <a:p>
            <a:r>
              <a:rPr lang="en-GB" sz="2800" b="1" dirty="0">
                <a:latin typeface="Avenir 35" panose="020B0304030403020204" pitchFamily="34" charset="0"/>
              </a:rPr>
              <a:t>2004</a:t>
            </a:r>
          </a:p>
          <a:p>
            <a:r>
              <a:rPr lang="en-GB" sz="1400" dirty="0">
                <a:latin typeface="Avenir 35" panose="020B0304030403020204" pitchFamily="34" charset="0"/>
              </a:rPr>
              <a:t>Our first ‘This is not just food, this is M&amp;S food’ </a:t>
            </a:r>
            <a:r>
              <a:rPr lang="en-GB" sz="1400" dirty="0" smtClean="0">
                <a:latin typeface="Avenir 35" panose="020B0304030403020204" pitchFamily="34" charset="0"/>
              </a:rPr>
              <a:t>advert was shown on television.  </a:t>
            </a:r>
            <a:r>
              <a:rPr lang="en-GB" sz="1400" dirty="0">
                <a:latin typeface="Avenir 35" panose="020B0304030403020204" pitchFamily="34" charset="0"/>
              </a:rPr>
              <a:t>One of the most </a:t>
            </a:r>
            <a:r>
              <a:rPr lang="en-GB" sz="1400" dirty="0" smtClean="0">
                <a:latin typeface="Avenir 35" panose="020B0304030403020204" pitchFamily="34" charset="0"/>
              </a:rPr>
              <a:t>famous </a:t>
            </a:r>
            <a:r>
              <a:rPr lang="en-GB" sz="1400" dirty="0">
                <a:latin typeface="Avenir 35" panose="020B0304030403020204" pitchFamily="34" charset="0"/>
              </a:rPr>
              <a:t>adverts from this campaign featured the </a:t>
            </a:r>
            <a:r>
              <a:rPr lang="en-GB" sz="1400" dirty="0" smtClean="0">
                <a:latin typeface="Avenir 35" panose="020B0304030403020204" pitchFamily="34" charset="0"/>
              </a:rPr>
              <a:t>Melting Middle </a:t>
            </a:r>
            <a:r>
              <a:rPr lang="en-GB" sz="1400" dirty="0">
                <a:latin typeface="Avenir 35" panose="020B0304030403020204" pitchFamily="34" charset="0"/>
              </a:rPr>
              <a:t>Chocolate Pudding. </a:t>
            </a:r>
            <a:r>
              <a:rPr lang="en-GB" sz="1400" dirty="0" smtClean="0">
                <a:latin typeface="Avenir 35" panose="020B0304030403020204" pitchFamily="34" charset="0"/>
              </a:rPr>
              <a:t>The weekend that the advert was shown, sales </a:t>
            </a:r>
            <a:r>
              <a:rPr lang="en-GB" sz="1400" dirty="0">
                <a:latin typeface="Avenir 35" panose="020B0304030403020204" pitchFamily="34" charset="0"/>
              </a:rPr>
              <a:t>of the </a:t>
            </a:r>
            <a:r>
              <a:rPr lang="en-GB" sz="1400" dirty="0" smtClean="0">
                <a:latin typeface="Avenir 35" panose="020B0304030403020204" pitchFamily="34" charset="0"/>
              </a:rPr>
              <a:t>pudding </a:t>
            </a:r>
            <a:r>
              <a:rPr lang="en-GB" sz="1400" dirty="0">
                <a:latin typeface="Avenir 35" panose="020B0304030403020204" pitchFamily="34" charset="0"/>
              </a:rPr>
              <a:t>increased 3000</a:t>
            </a:r>
            <a:r>
              <a:rPr lang="en-GB" sz="1400" dirty="0" smtClean="0">
                <a:latin typeface="Avenir 35" panose="020B0304030403020204" pitchFamily="34" charset="0"/>
              </a:rPr>
              <a:t>%!</a:t>
            </a:r>
            <a:endParaRPr lang="en-GB" sz="1400" dirty="0">
              <a:latin typeface="Avenir 35" panose="020B0304030403020204" pitchFamily="34" charset="0"/>
            </a:endParaRPr>
          </a:p>
        </p:txBody>
      </p:sp>
      <p:sp>
        <p:nvSpPr>
          <p:cNvPr id="7" name="TextBox 6"/>
          <p:cNvSpPr txBox="1"/>
          <p:nvPr/>
        </p:nvSpPr>
        <p:spPr>
          <a:xfrm>
            <a:off x="-108520" y="5301208"/>
            <a:ext cx="1944216" cy="461665"/>
          </a:xfrm>
          <a:prstGeom prst="rect">
            <a:avLst/>
          </a:prstGeom>
          <a:noFill/>
        </p:spPr>
        <p:txBody>
          <a:bodyPr wrap="square" rtlCol="0">
            <a:spAutoFit/>
          </a:bodyPr>
          <a:lstStyle/>
          <a:p>
            <a:pPr algn="r"/>
            <a:r>
              <a:rPr lang="en-GB" sz="1200" b="1" dirty="0" smtClean="0">
                <a:latin typeface="Avenir 35" panose="020B0304030403020204" pitchFamily="34" charset="0"/>
              </a:rPr>
              <a:t>Melting Middle Chocolate Pudding</a:t>
            </a:r>
            <a:endParaRPr lang="en-GB" sz="1200" b="1" dirty="0">
              <a:latin typeface="Avenir 35" panose="020B0304030403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xmlns="" val="0"/>
              </a:ext>
            </a:extLst>
          </a:blip>
          <a:srcRect l="2361" r="5560"/>
          <a:stretch/>
        </p:blipFill>
        <p:spPr>
          <a:xfrm>
            <a:off x="1970194" y="2347629"/>
            <a:ext cx="5099489" cy="3871672"/>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8" name="Group 7"/>
          <p:cNvGrpSpPr/>
          <p:nvPr/>
        </p:nvGrpSpPr>
        <p:grpSpPr>
          <a:xfrm>
            <a:off x="107504" y="259738"/>
            <a:ext cx="8928991" cy="6397087"/>
            <a:chOff x="330684" y="532993"/>
            <a:chExt cx="11573283" cy="8344728"/>
          </a:xfrm>
        </p:grpSpPr>
        <p:grpSp>
          <p:nvGrpSpPr>
            <p:cNvPr id="9" name="Group 8"/>
            <p:cNvGrpSpPr/>
            <p:nvPr/>
          </p:nvGrpSpPr>
          <p:grpSpPr>
            <a:xfrm>
              <a:off x="330684" y="532993"/>
              <a:ext cx="9565968" cy="834365"/>
              <a:chOff x="330684" y="532993"/>
              <a:chExt cx="9565968" cy="834365"/>
            </a:xfrm>
          </p:grpSpPr>
          <p:sp>
            <p:nvSpPr>
              <p:cNvPr id="13" name="TextBox 12"/>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4" name="Straight Connector 13"/>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33291715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3"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191865" y="959542"/>
            <a:ext cx="8657131" cy="954107"/>
          </a:xfrm>
          <a:prstGeom prst="rect">
            <a:avLst/>
          </a:prstGeom>
          <a:noFill/>
        </p:spPr>
        <p:txBody>
          <a:bodyPr wrap="square" rtlCol="0">
            <a:spAutoFit/>
          </a:bodyPr>
          <a:lstStyle/>
          <a:p>
            <a:r>
              <a:rPr lang="en-GB" sz="2800" b="1" dirty="0">
                <a:latin typeface="Avenir 35" panose="020B0304030403020204" pitchFamily="34" charset="0"/>
              </a:rPr>
              <a:t>2012</a:t>
            </a:r>
          </a:p>
          <a:p>
            <a:r>
              <a:rPr lang="en-GB" sz="1400" dirty="0">
                <a:latin typeface="Avenir 35" panose="020B0304030403020204" pitchFamily="34" charset="0"/>
              </a:rPr>
              <a:t>We </a:t>
            </a:r>
            <a:r>
              <a:rPr lang="en-GB" sz="1400" dirty="0" smtClean="0">
                <a:latin typeface="Avenir 35" panose="020B0304030403020204" pitchFamily="34" charset="0"/>
              </a:rPr>
              <a:t>launched </a:t>
            </a:r>
            <a:r>
              <a:rPr lang="en-GB" sz="1400" dirty="0">
                <a:latin typeface="Avenir 35" panose="020B0304030403020204" pitchFamily="34" charset="0"/>
              </a:rPr>
              <a:t>Simply M&amp;S, a range of everyday </a:t>
            </a:r>
            <a:r>
              <a:rPr lang="en-GB" sz="1400" dirty="0" smtClean="0">
                <a:latin typeface="Avenir 35" panose="020B0304030403020204" pitchFamily="34" charset="0"/>
              </a:rPr>
              <a:t>foods and kitchen </a:t>
            </a:r>
            <a:r>
              <a:rPr lang="en-GB" sz="1400" dirty="0">
                <a:latin typeface="Avenir 35" panose="020B0304030403020204" pitchFamily="34" charset="0"/>
              </a:rPr>
              <a:t>ingredients that </a:t>
            </a:r>
            <a:r>
              <a:rPr lang="en-GB" sz="1400" dirty="0" smtClean="0">
                <a:latin typeface="Avenir 35" panose="020B0304030403020204" pitchFamily="34" charset="0"/>
              </a:rPr>
              <a:t>offered </a:t>
            </a:r>
            <a:r>
              <a:rPr lang="en-GB" sz="1400" dirty="0">
                <a:latin typeface="Avenir 35" panose="020B0304030403020204" pitchFamily="34" charset="0"/>
              </a:rPr>
              <a:t>M&amp;S quality at great value prices.</a:t>
            </a:r>
          </a:p>
        </p:txBody>
      </p:sp>
      <p:sp>
        <p:nvSpPr>
          <p:cNvPr id="7" name="TextBox 6"/>
          <p:cNvSpPr txBox="1"/>
          <p:nvPr/>
        </p:nvSpPr>
        <p:spPr>
          <a:xfrm>
            <a:off x="2555776" y="5381880"/>
            <a:ext cx="2880320" cy="276999"/>
          </a:xfrm>
          <a:prstGeom prst="rect">
            <a:avLst/>
          </a:prstGeom>
          <a:noFill/>
        </p:spPr>
        <p:txBody>
          <a:bodyPr wrap="square" rtlCol="0">
            <a:spAutoFit/>
          </a:bodyPr>
          <a:lstStyle/>
          <a:p>
            <a:pPr algn="r"/>
            <a:r>
              <a:rPr lang="en-GB" sz="1200" b="1" dirty="0" smtClean="0">
                <a:latin typeface="Avenir 35" panose="020B0304030403020204" pitchFamily="34" charset="0"/>
              </a:rPr>
              <a:t>Simply M&amp;S Packaging</a:t>
            </a:r>
            <a:endParaRPr lang="en-GB" sz="1200" b="1" dirty="0">
              <a:latin typeface="Avenir 35" panose="020B0304030403020204" pitchFamily="34" charset="0"/>
            </a:endParaRPr>
          </a:p>
        </p:txBody>
      </p:sp>
      <p:pic>
        <p:nvPicPr>
          <p:cNvPr id="8" name="Picture 4" descr="C:\Users\P3006163\AppData\Local\Microsoft\Windows\Temporary Internet Files\Content.IE5\BAWJNXLF\food0113_sms_ps_08.jpg"/>
          <p:cNvPicPr>
            <a:picLocks noChangeAspect="1" noChangeArrowheads="1"/>
          </p:cNvPicPr>
          <p:nvPr/>
        </p:nvPicPr>
        <p:blipFill>
          <a:blip r:embed="rId4" cstate="print"/>
          <a:srcRect/>
          <a:stretch>
            <a:fillRect/>
          </a:stretch>
        </p:blipFill>
        <p:spPr bwMode="auto">
          <a:xfrm>
            <a:off x="1547664" y="2204864"/>
            <a:ext cx="3816424" cy="2862318"/>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3" descr="C:\Users\P3006163\AppData\Local\Microsoft\Windows\Temporary Internet Files\Content.IE5\PXS7VK08\food0113_sms_ps_12.jpg"/>
          <p:cNvPicPr>
            <a:picLocks noChangeAspect="1" noChangeArrowheads="1"/>
          </p:cNvPicPr>
          <p:nvPr/>
        </p:nvPicPr>
        <p:blipFill>
          <a:blip r:embed="rId5" cstate="print"/>
          <a:srcRect/>
          <a:stretch>
            <a:fillRect/>
          </a:stretch>
        </p:blipFill>
        <p:spPr bwMode="auto">
          <a:xfrm>
            <a:off x="5837197" y="2101699"/>
            <a:ext cx="2535440" cy="3705642"/>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10" name="Group 9"/>
          <p:cNvGrpSpPr/>
          <p:nvPr/>
        </p:nvGrpSpPr>
        <p:grpSpPr>
          <a:xfrm>
            <a:off x="107504" y="259738"/>
            <a:ext cx="8928991" cy="6397087"/>
            <a:chOff x="330684" y="532993"/>
            <a:chExt cx="11573283" cy="8344728"/>
          </a:xfrm>
        </p:grpSpPr>
        <p:grpSp>
          <p:nvGrpSpPr>
            <p:cNvPr id="12" name="Group 11"/>
            <p:cNvGrpSpPr/>
            <p:nvPr/>
          </p:nvGrpSpPr>
          <p:grpSpPr>
            <a:xfrm>
              <a:off x="330684" y="532993"/>
              <a:ext cx="9565968" cy="834365"/>
              <a:chOff x="330684" y="532993"/>
              <a:chExt cx="9565968" cy="834365"/>
            </a:xfrm>
          </p:grpSpPr>
          <p:sp>
            <p:nvSpPr>
              <p:cNvPr id="15" name="TextBox 14"/>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6" name="Straight Connector 15"/>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28795465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3"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197502" y="1451551"/>
            <a:ext cx="3042115" cy="2031325"/>
          </a:xfrm>
          <a:prstGeom prst="rect">
            <a:avLst/>
          </a:prstGeom>
          <a:noFill/>
        </p:spPr>
        <p:txBody>
          <a:bodyPr wrap="square" rtlCol="0">
            <a:spAutoFit/>
          </a:bodyPr>
          <a:lstStyle/>
          <a:p>
            <a:r>
              <a:rPr lang="en-GB" sz="2800" b="1" dirty="0" smtClean="0">
                <a:latin typeface="Avenir 35" panose="020B0304030403020204" pitchFamily="34" charset="0"/>
              </a:rPr>
              <a:t>2016</a:t>
            </a:r>
            <a:endParaRPr lang="en-GB" sz="2800" b="1" dirty="0">
              <a:latin typeface="Avenir 35" panose="020B0304030403020204" pitchFamily="34" charset="0"/>
            </a:endParaRPr>
          </a:p>
          <a:p>
            <a:r>
              <a:rPr lang="en-GB" sz="1400" dirty="0" smtClean="0">
                <a:latin typeface="Avenir 35" panose="020B0304030403020204" pitchFamily="34" charset="0"/>
              </a:rPr>
              <a:t>In January 2016 M&amp;S started selling mini avocados. We were the first food store to sell the new tiny fruit, that are naturally smaller. The mini avocados are the perfect size for a single portion, meaning that less food will be wasted.</a:t>
            </a:r>
            <a:endParaRPr lang="en-GB" sz="1400" dirty="0">
              <a:latin typeface="Avenir 35" panose="020B0304030403020204" pitchFamily="34" charset="0"/>
            </a:endParaRPr>
          </a:p>
        </p:txBody>
      </p:sp>
      <p:sp>
        <p:nvSpPr>
          <p:cNvPr id="7" name="TextBox 6"/>
          <p:cNvSpPr txBox="1"/>
          <p:nvPr/>
        </p:nvSpPr>
        <p:spPr>
          <a:xfrm>
            <a:off x="1288510" y="5822275"/>
            <a:ext cx="2880320" cy="276999"/>
          </a:xfrm>
          <a:prstGeom prst="rect">
            <a:avLst/>
          </a:prstGeom>
          <a:noFill/>
        </p:spPr>
        <p:txBody>
          <a:bodyPr wrap="square" rtlCol="0">
            <a:spAutoFit/>
          </a:bodyPr>
          <a:lstStyle/>
          <a:p>
            <a:pPr algn="r"/>
            <a:r>
              <a:rPr lang="en-GB" sz="1200" b="1" dirty="0" smtClean="0">
                <a:latin typeface="Avenir 35" panose="020B0304030403020204" pitchFamily="34" charset="0"/>
              </a:rPr>
              <a:t>M&amp;S Mini Avocados</a:t>
            </a:r>
            <a:endParaRPr lang="en-GB" sz="1200" b="1" dirty="0">
              <a:latin typeface="Avenir 35" panose="020B0304030403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83968" y="1422826"/>
            <a:ext cx="4369705" cy="4711089"/>
          </a:xfrm>
          <a:prstGeom prst="rect">
            <a:avLst/>
          </a:prstGeom>
        </p:spPr>
      </p:pic>
      <p:grpSp>
        <p:nvGrpSpPr>
          <p:cNvPr id="8" name="Group 7"/>
          <p:cNvGrpSpPr/>
          <p:nvPr/>
        </p:nvGrpSpPr>
        <p:grpSpPr>
          <a:xfrm>
            <a:off x="107504" y="259738"/>
            <a:ext cx="8928991" cy="6397087"/>
            <a:chOff x="330684" y="532993"/>
            <a:chExt cx="11573283" cy="8344728"/>
          </a:xfrm>
        </p:grpSpPr>
        <p:grpSp>
          <p:nvGrpSpPr>
            <p:cNvPr id="9" name="Group 8"/>
            <p:cNvGrpSpPr/>
            <p:nvPr/>
          </p:nvGrpSpPr>
          <p:grpSpPr>
            <a:xfrm>
              <a:off x="330684" y="532993"/>
              <a:ext cx="9565968" cy="834365"/>
              <a:chOff x="330684" y="532993"/>
              <a:chExt cx="9565968" cy="834365"/>
            </a:xfrm>
          </p:grpSpPr>
          <p:sp>
            <p:nvSpPr>
              <p:cNvPr id="13" name="TextBox 12"/>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4" name="Straight Connector 13"/>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3784626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2" cstate="print"/>
          <a:srcRect/>
          <a:stretch>
            <a:fillRect/>
          </a:stretch>
        </p:blipFill>
        <p:spPr bwMode="auto">
          <a:xfrm>
            <a:off x="8028384" y="259738"/>
            <a:ext cx="809867" cy="809867"/>
          </a:xfrm>
          <a:prstGeom prst="rect">
            <a:avLst/>
          </a:prstGeom>
          <a:noFill/>
          <a:ln w="9525">
            <a:noFill/>
            <a:miter lim="800000"/>
            <a:headEnd/>
            <a:tailEnd/>
          </a:ln>
        </p:spPr>
      </p:pic>
      <p:sp>
        <p:nvSpPr>
          <p:cNvPr id="9" name="TextBox 8"/>
          <p:cNvSpPr txBox="1"/>
          <p:nvPr/>
        </p:nvSpPr>
        <p:spPr>
          <a:xfrm>
            <a:off x="193984" y="1556792"/>
            <a:ext cx="2450307" cy="2000548"/>
          </a:xfrm>
          <a:prstGeom prst="rect">
            <a:avLst/>
          </a:prstGeom>
          <a:noFill/>
        </p:spPr>
        <p:txBody>
          <a:bodyPr wrap="square" rtlCol="0">
            <a:spAutoFit/>
          </a:bodyPr>
          <a:lstStyle/>
          <a:p>
            <a:r>
              <a:rPr lang="en-GB" sz="2800" b="1" dirty="0" smtClean="0">
                <a:latin typeface="Avenir 35" panose="020B0304030403020204" pitchFamily="34" charset="0"/>
              </a:rPr>
              <a:t>1927</a:t>
            </a:r>
            <a:endParaRPr lang="en-GB" sz="2800" b="1" dirty="0">
              <a:latin typeface="Avenir 35" panose="020B0304030403020204" pitchFamily="34" charset="0"/>
            </a:endParaRPr>
          </a:p>
          <a:p>
            <a:r>
              <a:rPr lang="en-GB" sz="1600" dirty="0">
                <a:latin typeface="Avenir 35" panose="020B0304030403020204" pitchFamily="34" charset="0"/>
              </a:rPr>
              <a:t>I</a:t>
            </a:r>
            <a:r>
              <a:rPr lang="en-GB" sz="1600" dirty="0" smtClean="0">
                <a:latin typeface="Avenir 35" panose="020B0304030403020204" pitchFamily="34" charset="0"/>
              </a:rPr>
              <a:t>ce-cream counters opened in some stores. Two years later fresh sandwiches are sold alongside the ice-creams for the first time. </a:t>
            </a:r>
            <a:endParaRPr lang="en-GB" sz="1600" dirty="0">
              <a:latin typeface="Avenir 35" panose="020B0304030403020204" pitchFamily="34" charset="0"/>
            </a:endParaRPr>
          </a:p>
        </p:txBody>
      </p:sp>
      <p:pic>
        <p:nvPicPr>
          <p:cNvPr id="10" name="Picture 2" descr="Z:\Archive\Library and Resources\Archive Images\Stores\Cafe Bars\P2-25-116 Cafe Bar, Reading New 1 (300dpi).jpg"/>
          <p:cNvPicPr>
            <a:picLocks noChangeAspect="1" noChangeArrowheads="1"/>
          </p:cNvPicPr>
          <p:nvPr/>
        </p:nvPicPr>
        <p:blipFill>
          <a:blip r:embed="rId3" cstate="print"/>
          <a:srcRect/>
          <a:stretch>
            <a:fillRect/>
          </a:stretch>
        </p:blipFill>
        <p:spPr bwMode="auto">
          <a:xfrm>
            <a:off x="2878071" y="1662990"/>
            <a:ext cx="5960180" cy="4232557"/>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7" name="Group 6"/>
          <p:cNvGrpSpPr/>
          <p:nvPr/>
        </p:nvGrpSpPr>
        <p:grpSpPr>
          <a:xfrm>
            <a:off x="107504" y="259738"/>
            <a:ext cx="8928991" cy="6397087"/>
            <a:chOff x="330684" y="532993"/>
            <a:chExt cx="11573283" cy="8344728"/>
          </a:xfrm>
        </p:grpSpPr>
        <p:grpSp>
          <p:nvGrpSpPr>
            <p:cNvPr id="8" name="Group 7"/>
            <p:cNvGrpSpPr/>
            <p:nvPr/>
          </p:nvGrpSpPr>
          <p:grpSpPr>
            <a:xfrm>
              <a:off x="330684" y="532993"/>
              <a:ext cx="9565968" cy="834365"/>
              <a:chOff x="330684" y="532993"/>
              <a:chExt cx="9565968" cy="834365"/>
            </a:xfrm>
          </p:grpSpPr>
          <p:sp>
            <p:nvSpPr>
              <p:cNvPr id="14" name="TextBox 13"/>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5" name="Straight Connector 14"/>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331592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3"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4688046" y="1210278"/>
            <a:ext cx="4348449" cy="1261884"/>
          </a:xfrm>
          <a:prstGeom prst="rect">
            <a:avLst/>
          </a:prstGeom>
          <a:noFill/>
        </p:spPr>
        <p:txBody>
          <a:bodyPr wrap="square" rtlCol="0">
            <a:spAutoFit/>
          </a:bodyPr>
          <a:lstStyle/>
          <a:p>
            <a:r>
              <a:rPr lang="en-GB" sz="2800" b="1" dirty="0" smtClean="0">
                <a:latin typeface="Avenir 35" panose="020B0304030403020204" pitchFamily="34" charset="0"/>
              </a:rPr>
              <a:t>1931</a:t>
            </a:r>
          </a:p>
          <a:p>
            <a:r>
              <a:rPr lang="en-GB" sz="1600" dirty="0">
                <a:latin typeface="Avenir 35" panose="020B0304030403020204" pitchFamily="34" charset="0"/>
              </a:rPr>
              <a:t>F</a:t>
            </a:r>
            <a:r>
              <a:rPr lang="en-GB" sz="1600" dirty="0" smtClean="0">
                <a:latin typeface="Avenir 35" panose="020B0304030403020204" pitchFamily="34" charset="0"/>
              </a:rPr>
              <a:t>ood departments opened </a:t>
            </a:r>
            <a:r>
              <a:rPr lang="en-GB" sz="1600" dirty="0">
                <a:latin typeface="Avenir 35" panose="020B0304030403020204" pitchFamily="34" charset="0"/>
              </a:rPr>
              <a:t>in </a:t>
            </a:r>
            <a:r>
              <a:rPr lang="en-GB" sz="1600" dirty="0" smtClean="0">
                <a:latin typeface="Avenir 35" panose="020B0304030403020204" pitchFamily="34" charset="0"/>
              </a:rPr>
              <a:t>all M&amp;S </a:t>
            </a:r>
            <a:r>
              <a:rPr lang="en-GB" sz="1600" dirty="0">
                <a:latin typeface="Avenir 35" panose="020B0304030403020204" pitchFamily="34" charset="0"/>
              </a:rPr>
              <a:t>stores, selling </a:t>
            </a:r>
            <a:r>
              <a:rPr lang="en-GB" sz="1600" dirty="0" smtClean="0">
                <a:latin typeface="Avenir 35" panose="020B0304030403020204" pitchFamily="34" charset="0"/>
              </a:rPr>
              <a:t>tinned foods, </a:t>
            </a:r>
            <a:r>
              <a:rPr lang="en-GB" sz="1600" dirty="0">
                <a:latin typeface="Avenir 35" panose="020B0304030403020204" pitchFamily="34" charset="0"/>
              </a:rPr>
              <a:t>fruit, vegetables and cakes. </a:t>
            </a:r>
          </a:p>
        </p:txBody>
      </p:sp>
      <p:sp>
        <p:nvSpPr>
          <p:cNvPr id="7" name="TextBox 6"/>
          <p:cNvSpPr txBox="1"/>
          <p:nvPr/>
        </p:nvSpPr>
        <p:spPr>
          <a:xfrm>
            <a:off x="611560" y="4652969"/>
            <a:ext cx="4100051" cy="1261884"/>
          </a:xfrm>
          <a:prstGeom prst="rect">
            <a:avLst/>
          </a:prstGeom>
          <a:noFill/>
        </p:spPr>
        <p:txBody>
          <a:bodyPr wrap="square" rtlCol="0">
            <a:spAutoFit/>
          </a:bodyPr>
          <a:lstStyle/>
          <a:p>
            <a:pPr algn="r"/>
            <a:r>
              <a:rPr lang="en-GB" sz="2800" b="1" dirty="0">
                <a:latin typeface="Avenir 35" panose="020B0304030403020204" pitchFamily="34" charset="0"/>
              </a:rPr>
              <a:t>1934</a:t>
            </a:r>
          </a:p>
          <a:p>
            <a:pPr algn="r"/>
            <a:r>
              <a:rPr lang="en-GB" sz="1600" dirty="0" smtClean="0">
                <a:latin typeface="Avenir 35" panose="020B0304030403020204" pitchFamily="34" charset="0"/>
              </a:rPr>
              <a:t>A few years later we started selling cooked </a:t>
            </a:r>
            <a:r>
              <a:rPr lang="en-GB" sz="1600" dirty="0">
                <a:latin typeface="Avenir 35" panose="020B0304030403020204" pitchFamily="34" charset="0"/>
              </a:rPr>
              <a:t>meats, sausages, pies, cheese and bacon </a:t>
            </a:r>
            <a:r>
              <a:rPr lang="en-GB" sz="1600" dirty="0" smtClean="0">
                <a:latin typeface="Avenir 35" panose="020B0304030403020204" pitchFamily="34" charset="0"/>
              </a:rPr>
              <a:t>in some stores too.</a:t>
            </a:r>
            <a:endParaRPr lang="en-GB" sz="1600" dirty="0">
              <a:latin typeface="Avenir 35" panose="020B0304030403020204" pitchFamily="34" charset="0"/>
            </a:endParaRPr>
          </a:p>
        </p:txBody>
      </p:sp>
      <p:pic>
        <p:nvPicPr>
          <p:cNvPr id="8" name="Picture 3" descr="Z:\Archive\Library and Resources\Archive Images\Stores\Window Displays and Visual Merchandising\Tinned Food 1939 (150dpi).jpg"/>
          <p:cNvPicPr>
            <a:picLocks noChangeAspect="1" noChangeArrowheads="1"/>
          </p:cNvPicPr>
          <p:nvPr/>
        </p:nvPicPr>
        <p:blipFill>
          <a:blip r:embed="rId4" cstate="print"/>
          <a:srcRect/>
          <a:stretch>
            <a:fillRect/>
          </a:stretch>
        </p:blipFill>
        <p:spPr bwMode="auto">
          <a:xfrm>
            <a:off x="310449" y="1069605"/>
            <a:ext cx="4248472" cy="3048683"/>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Picture 4" descr="Z:\Archive\Library and Resources\Archive Images\Stores\Window Displays and Visual Merchandising\Cold meat display 1938 - Blackpool (96dpi).jpg"/>
          <p:cNvPicPr>
            <a:picLocks noChangeAspect="1" noChangeArrowheads="1"/>
          </p:cNvPicPr>
          <p:nvPr/>
        </p:nvPicPr>
        <p:blipFill rotWithShape="1">
          <a:blip r:embed="rId5" cstate="print"/>
          <a:srcRect b="11943"/>
          <a:stretch/>
        </p:blipFill>
        <p:spPr bwMode="auto">
          <a:xfrm>
            <a:off x="4817170" y="3429000"/>
            <a:ext cx="4082414" cy="2955671"/>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6" name="TextBox 15"/>
          <p:cNvSpPr txBox="1"/>
          <p:nvPr/>
        </p:nvSpPr>
        <p:spPr>
          <a:xfrm>
            <a:off x="4688046" y="2491797"/>
            <a:ext cx="1620180" cy="276999"/>
          </a:xfrm>
          <a:prstGeom prst="rect">
            <a:avLst/>
          </a:prstGeom>
          <a:noFill/>
        </p:spPr>
        <p:txBody>
          <a:bodyPr wrap="square" rtlCol="0">
            <a:spAutoFit/>
          </a:bodyPr>
          <a:lstStyle/>
          <a:p>
            <a:r>
              <a:rPr lang="en-GB" sz="1200" b="1" dirty="0" smtClean="0">
                <a:latin typeface="Avenir 35" panose="020B0304030403020204" pitchFamily="34" charset="0"/>
              </a:rPr>
              <a:t>Watford </a:t>
            </a:r>
            <a:r>
              <a:rPr lang="en-GB" sz="1200" b="1" dirty="0">
                <a:latin typeface="Avenir 35" panose="020B0304030403020204" pitchFamily="34" charset="0"/>
              </a:rPr>
              <a:t>1939</a:t>
            </a:r>
          </a:p>
        </p:txBody>
      </p:sp>
      <p:sp>
        <p:nvSpPr>
          <p:cNvPr id="17" name="TextBox 16"/>
          <p:cNvSpPr txBox="1"/>
          <p:nvPr/>
        </p:nvSpPr>
        <p:spPr>
          <a:xfrm>
            <a:off x="2868549" y="6014542"/>
            <a:ext cx="1843062" cy="484748"/>
          </a:xfrm>
          <a:prstGeom prst="rect">
            <a:avLst/>
          </a:prstGeom>
          <a:noFill/>
        </p:spPr>
        <p:txBody>
          <a:bodyPr wrap="square" rtlCol="0">
            <a:spAutoFit/>
          </a:bodyPr>
          <a:lstStyle/>
          <a:p>
            <a:pPr algn="r"/>
            <a:r>
              <a:rPr lang="en-GB" sz="1200" b="1" dirty="0" smtClean="0">
                <a:latin typeface="Avenir 35" panose="020B0304030403020204" pitchFamily="34" charset="0"/>
              </a:rPr>
              <a:t>Blackpool </a:t>
            </a:r>
            <a:r>
              <a:rPr lang="en-GB" sz="1200" b="1" dirty="0">
                <a:latin typeface="Avenir 35" panose="020B0304030403020204" pitchFamily="34" charset="0"/>
              </a:rPr>
              <a:t>1938</a:t>
            </a:r>
          </a:p>
          <a:p>
            <a:endParaRPr lang="en-GB" sz="1350" dirty="0">
              <a:latin typeface="Avenir 35" panose="020B0304030403020204" pitchFamily="34" charset="0"/>
            </a:endParaRPr>
          </a:p>
        </p:txBody>
      </p:sp>
      <p:grpSp>
        <p:nvGrpSpPr>
          <p:cNvPr id="12" name="Group 11"/>
          <p:cNvGrpSpPr/>
          <p:nvPr/>
        </p:nvGrpSpPr>
        <p:grpSpPr>
          <a:xfrm>
            <a:off x="107504" y="259738"/>
            <a:ext cx="8928991" cy="6397087"/>
            <a:chOff x="330684" y="532993"/>
            <a:chExt cx="11573283" cy="8344728"/>
          </a:xfrm>
        </p:grpSpPr>
        <p:grpSp>
          <p:nvGrpSpPr>
            <p:cNvPr id="13" name="Group 12"/>
            <p:cNvGrpSpPr/>
            <p:nvPr/>
          </p:nvGrpSpPr>
          <p:grpSpPr>
            <a:xfrm>
              <a:off x="330684" y="532993"/>
              <a:ext cx="9565968" cy="834365"/>
              <a:chOff x="330684" y="532993"/>
              <a:chExt cx="9565968" cy="834365"/>
            </a:xfrm>
          </p:grpSpPr>
          <p:sp>
            <p:nvSpPr>
              <p:cNvPr id="18" name="TextBox 17"/>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9" name="Straight Connector 18"/>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4002082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2"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4671017" y="967623"/>
            <a:ext cx="4365477" cy="1508105"/>
          </a:xfrm>
          <a:prstGeom prst="rect">
            <a:avLst/>
          </a:prstGeom>
          <a:noFill/>
        </p:spPr>
        <p:txBody>
          <a:bodyPr wrap="square" rtlCol="0">
            <a:spAutoFit/>
          </a:bodyPr>
          <a:lstStyle/>
          <a:p>
            <a:r>
              <a:rPr lang="en-GB" sz="2800" b="1" dirty="0">
                <a:latin typeface="Avenir 35" panose="020B0304030403020204" pitchFamily="34" charset="0"/>
              </a:rPr>
              <a:t>1935</a:t>
            </a:r>
          </a:p>
          <a:p>
            <a:r>
              <a:rPr lang="en-GB" sz="1600" dirty="0" smtClean="0">
                <a:latin typeface="Avenir 35" panose="020B0304030403020204" pitchFamily="34" charset="0"/>
              </a:rPr>
              <a:t>The first M&amp;S Café </a:t>
            </a:r>
            <a:r>
              <a:rPr lang="en-GB" sz="1600" dirty="0">
                <a:latin typeface="Avenir 35" panose="020B0304030403020204" pitchFamily="34" charset="0"/>
              </a:rPr>
              <a:t>Bars </a:t>
            </a:r>
            <a:r>
              <a:rPr lang="en-GB" sz="1600" dirty="0" smtClean="0">
                <a:latin typeface="Avenir 35" panose="020B0304030403020204" pitchFamily="34" charset="0"/>
              </a:rPr>
              <a:t>opened </a:t>
            </a:r>
            <a:r>
              <a:rPr lang="en-GB" sz="1600" dirty="0">
                <a:latin typeface="Avenir 35" panose="020B0304030403020204" pitchFamily="34" charset="0"/>
              </a:rPr>
              <a:t>in a </a:t>
            </a:r>
            <a:r>
              <a:rPr lang="en-GB" sz="1600" dirty="0" smtClean="0">
                <a:latin typeface="Avenir 35" panose="020B0304030403020204" pitchFamily="34" charset="0"/>
              </a:rPr>
              <a:t>small number of </a:t>
            </a:r>
            <a:r>
              <a:rPr lang="en-GB" sz="1600" dirty="0">
                <a:latin typeface="Avenir 35" panose="020B0304030403020204" pitchFamily="34" charset="0"/>
              </a:rPr>
              <a:t>stores.  Customers </a:t>
            </a:r>
            <a:r>
              <a:rPr lang="en-GB" sz="1600" dirty="0" smtClean="0">
                <a:latin typeface="Avenir 35" panose="020B0304030403020204" pitchFamily="34" charset="0"/>
              </a:rPr>
              <a:t>could </a:t>
            </a:r>
            <a:r>
              <a:rPr lang="en-GB" sz="1600" dirty="0">
                <a:latin typeface="Avenir 35" panose="020B0304030403020204" pitchFamily="34" charset="0"/>
              </a:rPr>
              <a:t>order from </a:t>
            </a:r>
            <a:r>
              <a:rPr lang="en-GB" sz="1600" dirty="0" smtClean="0">
                <a:latin typeface="Avenir 35" panose="020B0304030403020204" pitchFamily="34" charset="0"/>
              </a:rPr>
              <a:t>popular meals of the time </a:t>
            </a:r>
            <a:r>
              <a:rPr lang="en-GB" sz="1600" dirty="0">
                <a:latin typeface="Avenir 35" panose="020B0304030403020204" pitchFamily="34" charset="0"/>
              </a:rPr>
              <a:t>- </a:t>
            </a:r>
            <a:r>
              <a:rPr lang="en-GB" sz="1600" dirty="0" smtClean="0">
                <a:latin typeface="Avenir 35" panose="020B0304030403020204" pitchFamily="34" charset="0"/>
              </a:rPr>
              <a:t>chops</a:t>
            </a:r>
            <a:r>
              <a:rPr lang="en-GB" sz="1600" dirty="0">
                <a:latin typeface="Avenir 35" panose="020B0304030403020204" pitchFamily="34" charset="0"/>
              </a:rPr>
              <a:t>, steaks or fish and chips.</a:t>
            </a:r>
          </a:p>
        </p:txBody>
      </p:sp>
      <p:sp>
        <p:nvSpPr>
          <p:cNvPr id="16" name="TextBox 15"/>
          <p:cNvSpPr txBox="1"/>
          <p:nvPr/>
        </p:nvSpPr>
        <p:spPr>
          <a:xfrm>
            <a:off x="4671017" y="2543987"/>
            <a:ext cx="1620180" cy="276999"/>
          </a:xfrm>
          <a:prstGeom prst="rect">
            <a:avLst/>
          </a:prstGeom>
          <a:noFill/>
        </p:spPr>
        <p:txBody>
          <a:bodyPr wrap="square" rtlCol="0">
            <a:spAutoFit/>
          </a:bodyPr>
          <a:lstStyle/>
          <a:p>
            <a:r>
              <a:rPr lang="en-GB" sz="1200" b="1" dirty="0" smtClean="0">
                <a:latin typeface="Avenir 35" panose="020B0304030403020204" pitchFamily="34" charset="0"/>
              </a:rPr>
              <a:t>Edmonton Café Bar</a:t>
            </a:r>
            <a:endParaRPr lang="en-GB" sz="1200" b="1" dirty="0">
              <a:latin typeface="Avenir 35" panose="020B0304030403020204" pitchFamily="34" charset="0"/>
            </a:endParaRPr>
          </a:p>
        </p:txBody>
      </p:sp>
      <p:sp>
        <p:nvSpPr>
          <p:cNvPr id="17" name="TextBox 16"/>
          <p:cNvSpPr txBox="1"/>
          <p:nvPr/>
        </p:nvSpPr>
        <p:spPr>
          <a:xfrm>
            <a:off x="3718639" y="6155100"/>
            <a:ext cx="1843062" cy="276999"/>
          </a:xfrm>
          <a:prstGeom prst="rect">
            <a:avLst/>
          </a:prstGeom>
          <a:noFill/>
        </p:spPr>
        <p:txBody>
          <a:bodyPr wrap="square" rtlCol="0">
            <a:spAutoFit/>
          </a:bodyPr>
          <a:lstStyle/>
          <a:p>
            <a:r>
              <a:rPr lang="en-GB" sz="1200" b="1" dirty="0" smtClean="0">
                <a:latin typeface="Avenir 35" panose="020B0304030403020204" pitchFamily="34" charset="0"/>
              </a:rPr>
              <a:t>Café Bar 1940s</a:t>
            </a:r>
            <a:endParaRPr lang="en-GB" sz="1200" b="1" dirty="0">
              <a:latin typeface="Avenir 35" panose="020B0304030403020204" pitchFamily="34" charset="0"/>
            </a:endParaRPr>
          </a:p>
        </p:txBody>
      </p:sp>
      <p:pic>
        <p:nvPicPr>
          <p:cNvPr id="12" name="Picture 3" descr="Z:\Archive\Library and Resources\Archive Images\Stores\Cafe Bars\P2-25-29 Cafe Bar, Edmonton (72dpi).jpg"/>
          <p:cNvPicPr>
            <a:picLocks noChangeAspect="1" noChangeArrowheads="1"/>
          </p:cNvPicPr>
          <p:nvPr/>
        </p:nvPicPr>
        <p:blipFill>
          <a:blip r:embed="rId3" cstate="print"/>
          <a:srcRect/>
          <a:stretch>
            <a:fillRect/>
          </a:stretch>
        </p:blipFill>
        <p:spPr bwMode="auto">
          <a:xfrm>
            <a:off x="251520" y="1018441"/>
            <a:ext cx="4307401" cy="3147717"/>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Rectangle 1"/>
          <p:cNvSpPr/>
          <p:nvPr/>
        </p:nvSpPr>
        <p:spPr>
          <a:xfrm>
            <a:off x="191865" y="4390784"/>
            <a:ext cx="4703663" cy="1754326"/>
          </a:xfrm>
          <a:prstGeom prst="rect">
            <a:avLst/>
          </a:prstGeom>
        </p:spPr>
        <p:txBody>
          <a:bodyPr wrap="square">
            <a:spAutoFit/>
          </a:bodyPr>
          <a:lstStyle/>
          <a:p>
            <a:pPr algn="r"/>
            <a:r>
              <a:rPr lang="en-GB" sz="2800" b="1" dirty="0" smtClean="0">
                <a:latin typeface="Avenir 35" panose="020B0304030403020204" pitchFamily="34" charset="0"/>
              </a:rPr>
              <a:t>1940</a:t>
            </a:r>
            <a:endParaRPr lang="en-GB" sz="2800" b="1" dirty="0">
              <a:latin typeface="Avenir 35" panose="020B0304030403020204" pitchFamily="34" charset="0"/>
            </a:endParaRPr>
          </a:p>
          <a:p>
            <a:pPr algn="r"/>
            <a:r>
              <a:rPr lang="en-GB" sz="1600" dirty="0" smtClean="0">
                <a:latin typeface="Avenir 35" panose="020B0304030403020204" pitchFamily="34" charset="0"/>
              </a:rPr>
              <a:t>Britain was now at war and food was rationed. Rationing didn’t apply to Café Bar </a:t>
            </a:r>
            <a:r>
              <a:rPr lang="en-GB" sz="1600" dirty="0">
                <a:latin typeface="Avenir 35" panose="020B0304030403020204" pitchFamily="34" charset="0"/>
              </a:rPr>
              <a:t>and restaurant </a:t>
            </a:r>
            <a:r>
              <a:rPr lang="en-GB" sz="1600" dirty="0" smtClean="0">
                <a:latin typeface="Avenir 35" panose="020B0304030403020204" pitchFamily="34" charset="0"/>
              </a:rPr>
              <a:t>meals, so M&amp;S Café Bars were </a:t>
            </a:r>
            <a:r>
              <a:rPr lang="en-GB" sz="1600" dirty="0">
                <a:latin typeface="Avenir 35" panose="020B0304030403020204" pitchFamily="34" charset="0"/>
              </a:rPr>
              <a:t>very popular with customers as they </a:t>
            </a:r>
            <a:r>
              <a:rPr lang="en-GB" sz="1600" dirty="0" smtClean="0">
                <a:latin typeface="Avenir 35" panose="020B0304030403020204" pitchFamily="34" charset="0"/>
              </a:rPr>
              <a:t>could get a hot meal without using up their ration tokens.</a:t>
            </a:r>
            <a:endParaRPr lang="en-GB" sz="1600" dirty="0">
              <a:latin typeface="Avenir 35" panose="020B0304030403020204" pitchFamily="34" charset="0"/>
            </a:endParaRPr>
          </a:p>
        </p:txBody>
      </p:sp>
      <p:pic>
        <p:nvPicPr>
          <p:cNvPr id="13" name="Picture 3" descr="Z:\Archive\Library and Resources\Archive Images\Stores\Cafe Bars\Cafe Bar People Talking (72dpi).jpg"/>
          <p:cNvPicPr>
            <a:picLocks noChangeAspect="1" noChangeArrowheads="1"/>
          </p:cNvPicPr>
          <p:nvPr/>
        </p:nvPicPr>
        <p:blipFill>
          <a:blip r:embed="rId4" cstate="print"/>
          <a:srcRect/>
          <a:stretch>
            <a:fillRect/>
          </a:stretch>
        </p:blipFill>
        <p:spPr bwMode="auto">
          <a:xfrm>
            <a:off x="5018482" y="3068960"/>
            <a:ext cx="3384376" cy="3340505"/>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11" name="Group 10"/>
          <p:cNvGrpSpPr/>
          <p:nvPr/>
        </p:nvGrpSpPr>
        <p:grpSpPr>
          <a:xfrm>
            <a:off x="107504" y="259738"/>
            <a:ext cx="8928991" cy="6397087"/>
            <a:chOff x="330684" y="532993"/>
            <a:chExt cx="11573283" cy="8344728"/>
          </a:xfrm>
        </p:grpSpPr>
        <p:grpSp>
          <p:nvGrpSpPr>
            <p:cNvPr id="14" name="Group 13"/>
            <p:cNvGrpSpPr/>
            <p:nvPr/>
          </p:nvGrpSpPr>
          <p:grpSpPr>
            <a:xfrm>
              <a:off x="330684" y="532993"/>
              <a:ext cx="9565968" cy="834365"/>
              <a:chOff x="330684" y="532993"/>
              <a:chExt cx="9565968" cy="834365"/>
            </a:xfrm>
          </p:grpSpPr>
          <p:sp>
            <p:nvSpPr>
              <p:cNvPr id="19" name="TextBox 18"/>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20" name="Straight Connector 19"/>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1945666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2"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191865" y="1412776"/>
            <a:ext cx="4427985" cy="1815882"/>
          </a:xfrm>
          <a:prstGeom prst="rect">
            <a:avLst/>
          </a:prstGeom>
          <a:noFill/>
        </p:spPr>
        <p:txBody>
          <a:bodyPr wrap="square" rtlCol="0">
            <a:spAutoFit/>
          </a:bodyPr>
          <a:lstStyle/>
          <a:p>
            <a:r>
              <a:rPr lang="en-GB" sz="2800" b="1" dirty="0" smtClean="0">
                <a:latin typeface="Avenir 35" panose="020B0304030403020204" pitchFamily="34" charset="0"/>
              </a:rPr>
              <a:t>1948</a:t>
            </a:r>
          </a:p>
          <a:p>
            <a:r>
              <a:rPr lang="en-GB" sz="1400" dirty="0" smtClean="0">
                <a:latin typeface="Avenir 35" panose="020B0304030403020204" pitchFamily="34" charset="0"/>
              </a:rPr>
              <a:t>For the first time, customers could choose their own food shopping from open shelves. This was a new idea – until 1948 you’d always had to ask a sales assistant to select your food for you. The first store to try this new way of shopping was Wood Green in London.</a:t>
            </a:r>
            <a:endParaRPr lang="en-GB" sz="2800" dirty="0">
              <a:latin typeface="Avenir 35" panose="020B0304030403020204" pitchFamily="34" charset="0"/>
            </a:endParaRPr>
          </a:p>
        </p:txBody>
      </p:sp>
      <p:sp>
        <p:nvSpPr>
          <p:cNvPr id="16" name="TextBox 15"/>
          <p:cNvSpPr txBox="1"/>
          <p:nvPr/>
        </p:nvSpPr>
        <p:spPr>
          <a:xfrm>
            <a:off x="2999670" y="5923221"/>
            <a:ext cx="1620180" cy="461665"/>
          </a:xfrm>
          <a:prstGeom prst="rect">
            <a:avLst/>
          </a:prstGeom>
          <a:noFill/>
        </p:spPr>
        <p:txBody>
          <a:bodyPr wrap="square" rtlCol="0">
            <a:spAutoFit/>
          </a:bodyPr>
          <a:lstStyle/>
          <a:p>
            <a:pPr algn="r"/>
            <a:r>
              <a:rPr lang="en-GB" sz="1200" b="1" dirty="0" smtClean="0">
                <a:latin typeface="Avenir 35" panose="020B0304030403020204" pitchFamily="34" charset="0"/>
              </a:rPr>
              <a:t>Customer Leaflet 1948</a:t>
            </a:r>
            <a:endParaRPr lang="en-GB" sz="1200" b="1" dirty="0">
              <a:latin typeface="Avenir 35" panose="020B0304030403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t="2533" b="1910"/>
          <a:stretch/>
        </p:blipFill>
        <p:spPr>
          <a:xfrm>
            <a:off x="4716016" y="1107939"/>
            <a:ext cx="3415149" cy="5293481"/>
          </a:xfrm>
          <a:prstGeom prst="rect">
            <a:avLst/>
          </a:prstGeom>
        </p:spPr>
      </p:pic>
      <p:grpSp>
        <p:nvGrpSpPr>
          <p:cNvPr id="8" name="Group 7"/>
          <p:cNvGrpSpPr/>
          <p:nvPr/>
        </p:nvGrpSpPr>
        <p:grpSpPr>
          <a:xfrm>
            <a:off x="107504" y="259738"/>
            <a:ext cx="8928991" cy="6397087"/>
            <a:chOff x="330684" y="532993"/>
            <a:chExt cx="11573283" cy="8344728"/>
          </a:xfrm>
        </p:grpSpPr>
        <p:grpSp>
          <p:nvGrpSpPr>
            <p:cNvPr id="9" name="Group 8"/>
            <p:cNvGrpSpPr/>
            <p:nvPr/>
          </p:nvGrpSpPr>
          <p:grpSpPr>
            <a:xfrm>
              <a:off x="330684" y="532993"/>
              <a:ext cx="9565968" cy="834365"/>
              <a:chOff x="330684" y="532993"/>
              <a:chExt cx="9565968" cy="834365"/>
            </a:xfrm>
          </p:grpSpPr>
          <p:sp>
            <p:nvSpPr>
              <p:cNvPr id="13" name="TextBox 12"/>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4" name="Straight Connector 13"/>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577241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3"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107504" y="906326"/>
            <a:ext cx="8928991" cy="1600438"/>
          </a:xfrm>
          <a:prstGeom prst="rect">
            <a:avLst/>
          </a:prstGeom>
          <a:noFill/>
        </p:spPr>
        <p:txBody>
          <a:bodyPr wrap="square" rtlCol="0">
            <a:spAutoFit/>
          </a:bodyPr>
          <a:lstStyle/>
          <a:p>
            <a:r>
              <a:rPr lang="en-GB" sz="2800" b="1" dirty="0">
                <a:latin typeface="Avenir 35" panose="020B0304030403020204" pitchFamily="34" charset="0"/>
              </a:rPr>
              <a:t>1960</a:t>
            </a:r>
          </a:p>
          <a:p>
            <a:r>
              <a:rPr lang="en-GB" sz="1400" dirty="0" smtClean="0">
                <a:latin typeface="Avenir 35" panose="020B0304030403020204" pitchFamily="34" charset="0"/>
              </a:rPr>
              <a:t>Before the 1960s the only chicken you could buy in supermarkets was frozen. There was no way to keep the meat cool enough (to stop bacteria growing) as it was transported from farm to shop without freezing it. Customers preferred fresh chicken that wasn’t frozen, so M&amp;S technologists invent the Cold Chain. They used new technology to create refrigerated lorries, store rooms and chilled shelving so that the chickens were kept at a safe temperature for customers</a:t>
            </a:r>
            <a:r>
              <a:rPr lang="en-GB" sz="1400" dirty="0" smtClean="0"/>
              <a:t>. </a:t>
            </a:r>
            <a:endParaRPr lang="en-GB" sz="1400" dirty="0"/>
          </a:p>
        </p:txBody>
      </p:sp>
      <p:sp>
        <p:nvSpPr>
          <p:cNvPr id="16" name="TextBox 15"/>
          <p:cNvSpPr txBox="1"/>
          <p:nvPr/>
        </p:nvSpPr>
        <p:spPr>
          <a:xfrm>
            <a:off x="755576" y="5675531"/>
            <a:ext cx="1620180" cy="276999"/>
          </a:xfrm>
          <a:prstGeom prst="rect">
            <a:avLst/>
          </a:prstGeom>
          <a:noFill/>
        </p:spPr>
        <p:txBody>
          <a:bodyPr wrap="square" rtlCol="0">
            <a:spAutoFit/>
          </a:bodyPr>
          <a:lstStyle/>
          <a:p>
            <a:pPr algn="r"/>
            <a:r>
              <a:rPr lang="en-GB" sz="1200" b="1" dirty="0" smtClean="0">
                <a:latin typeface="Avenir 35" panose="020B0304030403020204" pitchFamily="34" charset="0"/>
              </a:rPr>
              <a:t>Advertisement</a:t>
            </a:r>
            <a:endParaRPr lang="en-GB" sz="1200" b="1" dirty="0">
              <a:latin typeface="Avenir 35" panose="020B0304030403020204" pitchFamily="34" charset="0"/>
            </a:endParaRPr>
          </a:p>
        </p:txBody>
      </p:sp>
      <p:sp>
        <p:nvSpPr>
          <p:cNvPr id="7" name="TextBox 6"/>
          <p:cNvSpPr txBox="1"/>
          <p:nvPr/>
        </p:nvSpPr>
        <p:spPr>
          <a:xfrm>
            <a:off x="4940853" y="5565610"/>
            <a:ext cx="1620180" cy="276999"/>
          </a:xfrm>
          <a:prstGeom prst="rect">
            <a:avLst/>
          </a:prstGeom>
          <a:noFill/>
        </p:spPr>
        <p:txBody>
          <a:bodyPr wrap="square" rtlCol="0">
            <a:spAutoFit/>
          </a:bodyPr>
          <a:lstStyle/>
          <a:p>
            <a:pPr algn="r"/>
            <a:r>
              <a:rPr lang="en-GB" sz="1200" b="1" dirty="0" smtClean="0">
                <a:latin typeface="Avenir 35" panose="020B0304030403020204" pitchFamily="34" charset="0"/>
              </a:rPr>
              <a:t>Chilled Food Display</a:t>
            </a:r>
            <a:endParaRPr lang="en-GB" sz="1200" b="1" dirty="0">
              <a:latin typeface="Avenir 35" panose="020B0304030403020204" pitchFamily="34" charset="0"/>
            </a:endParaRPr>
          </a:p>
        </p:txBody>
      </p:sp>
      <p:sp>
        <p:nvSpPr>
          <p:cNvPr id="8" name="TextBox 7"/>
          <p:cNvSpPr txBox="1"/>
          <p:nvPr/>
        </p:nvSpPr>
        <p:spPr>
          <a:xfrm>
            <a:off x="7416315" y="5565610"/>
            <a:ext cx="1620180" cy="276999"/>
          </a:xfrm>
          <a:prstGeom prst="rect">
            <a:avLst/>
          </a:prstGeom>
          <a:noFill/>
        </p:spPr>
        <p:txBody>
          <a:bodyPr wrap="square" rtlCol="0">
            <a:spAutoFit/>
          </a:bodyPr>
          <a:lstStyle/>
          <a:p>
            <a:pPr algn="r"/>
            <a:r>
              <a:rPr lang="en-GB" sz="1200" b="1" dirty="0" smtClean="0">
                <a:latin typeface="Avenir 35" panose="020B0304030403020204" pitchFamily="34" charset="0"/>
              </a:rPr>
              <a:t>Window Display</a:t>
            </a:r>
            <a:endParaRPr lang="en-GB" sz="1200" b="1" dirty="0">
              <a:latin typeface="Avenir 35" panose="020B0304030403020204" pitchFamily="34" charset="0"/>
            </a:endParaRPr>
          </a:p>
        </p:txBody>
      </p:sp>
      <p:pic>
        <p:nvPicPr>
          <p:cNvPr id="9" name="Picture 2" descr="Z:\Archive\Library and Resources\Archive Images\Products and Packaging\Food\ACC-11-1819 Fresh not Frozen Chicken - promotional display, 1970.jpg"/>
          <p:cNvPicPr>
            <a:picLocks noChangeAspect="1" noChangeArrowheads="1"/>
          </p:cNvPicPr>
          <p:nvPr/>
        </p:nvPicPr>
        <p:blipFill>
          <a:blip r:embed="rId4" cstate="print"/>
          <a:srcRect/>
          <a:stretch>
            <a:fillRect/>
          </a:stretch>
        </p:blipFill>
        <p:spPr bwMode="auto">
          <a:xfrm>
            <a:off x="6885222" y="2594635"/>
            <a:ext cx="2115465" cy="2910108"/>
          </a:xfrm>
          <a:prstGeom prst="rect">
            <a:avLst/>
          </a:prstGeom>
          <a:noFill/>
          <a:ln w="19050">
            <a:noFill/>
          </a:ln>
        </p:spPr>
      </p:pic>
      <p:pic>
        <p:nvPicPr>
          <p:cNvPr id="10" name="Picture 3" descr="Z:\Archive\Library and Resources\Archive Images\Products and Packaging\Food\Fresh Not Frozen Chickens, 1960s.jpg"/>
          <p:cNvPicPr>
            <a:picLocks noChangeAspect="1" noChangeArrowheads="1"/>
          </p:cNvPicPr>
          <p:nvPr/>
        </p:nvPicPr>
        <p:blipFill>
          <a:blip r:embed="rId5" cstate="print"/>
          <a:srcRect/>
          <a:stretch>
            <a:fillRect/>
          </a:stretch>
        </p:blipFill>
        <p:spPr bwMode="auto">
          <a:xfrm>
            <a:off x="2591779" y="2594635"/>
            <a:ext cx="3960440" cy="2858421"/>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Picture 4" descr="Z:\Archive\Library and Resources\Archive Images\Products and Packaging\Food\Chicken 1972.jpg"/>
          <p:cNvPicPr>
            <a:picLocks noChangeAspect="1" noChangeArrowheads="1"/>
          </p:cNvPicPr>
          <p:nvPr/>
        </p:nvPicPr>
        <p:blipFill>
          <a:blip r:embed="rId6" cstate="print"/>
          <a:srcRect/>
          <a:stretch>
            <a:fillRect/>
          </a:stretch>
        </p:blipFill>
        <p:spPr bwMode="auto">
          <a:xfrm>
            <a:off x="213933" y="2594635"/>
            <a:ext cx="2044843" cy="3035060"/>
          </a:xfrm>
          <a:prstGeom prst="rect">
            <a:avLst/>
          </a:prstGeom>
          <a:noFill/>
          <a:ln w="19050">
            <a:noFill/>
          </a:ln>
        </p:spPr>
      </p:pic>
      <p:grpSp>
        <p:nvGrpSpPr>
          <p:cNvPr id="13" name="Group 12"/>
          <p:cNvGrpSpPr/>
          <p:nvPr/>
        </p:nvGrpSpPr>
        <p:grpSpPr>
          <a:xfrm>
            <a:off x="107504" y="259738"/>
            <a:ext cx="8928991" cy="6397087"/>
            <a:chOff x="330684" y="532993"/>
            <a:chExt cx="11573283" cy="8344728"/>
          </a:xfrm>
        </p:grpSpPr>
        <p:grpSp>
          <p:nvGrpSpPr>
            <p:cNvPr id="14" name="Group 13"/>
            <p:cNvGrpSpPr/>
            <p:nvPr/>
          </p:nvGrpSpPr>
          <p:grpSpPr>
            <a:xfrm>
              <a:off x="330684" y="532993"/>
              <a:ext cx="9565968" cy="834365"/>
              <a:chOff x="330684" y="532993"/>
              <a:chExt cx="9565968" cy="834365"/>
            </a:xfrm>
          </p:grpSpPr>
          <p:sp>
            <p:nvSpPr>
              <p:cNvPr id="18" name="TextBox 17"/>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9" name="Straight Connector 18"/>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25019376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3"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191865" y="1556792"/>
            <a:ext cx="4668167" cy="1815882"/>
          </a:xfrm>
          <a:prstGeom prst="rect">
            <a:avLst/>
          </a:prstGeom>
          <a:noFill/>
        </p:spPr>
        <p:txBody>
          <a:bodyPr wrap="square" rtlCol="0">
            <a:spAutoFit/>
          </a:bodyPr>
          <a:lstStyle/>
          <a:p>
            <a:r>
              <a:rPr lang="en-GB" sz="2800" b="1" dirty="0">
                <a:latin typeface="Avenir 35" panose="020B0304030403020204" pitchFamily="34" charset="0"/>
              </a:rPr>
              <a:t>1972</a:t>
            </a:r>
          </a:p>
          <a:p>
            <a:r>
              <a:rPr lang="en-GB" sz="1400" dirty="0" smtClean="0">
                <a:latin typeface="Avenir 35" panose="020B0304030403020204" pitchFamily="34" charset="0"/>
              </a:rPr>
              <a:t>We wanted our customers to know that our food was really fresh, and to let them know how long certain foods would be fresh for, so </a:t>
            </a:r>
            <a:r>
              <a:rPr lang="en-GB" sz="1400" dirty="0">
                <a:latin typeface="Avenir 35" panose="020B0304030403020204" pitchFamily="34" charset="0"/>
              </a:rPr>
              <a:t>t</a:t>
            </a:r>
            <a:r>
              <a:rPr lang="en-GB" sz="1400" dirty="0" smtClean="0">
                <a:latin typeface="Avenir 35" panose="020B0304030403020204" pitchFamily="34" charset="0"/>
              </a:rPr>
              <a:t>he </a:t>
            </a:r>
            <a:r>
              <a:rPr lang="en-GB" sz="1400" dirty="0">
                <a:latin typeface="Avenir 35" panose="020B0304030403020204" pitchFamily="34" charset="0"/>
              </a:rPr>
              <a:t>Food Technology Department </a:t>
            </a:r>
            <a:r>
              <a:rPr lang="en-GB" sz="1400" dirty="0" smtClean="0">
                <a:latin typeface="Avenir 35" panose="020B0304030403020204" pitchFamily="34" charset="0"/>
              </a:rPr>
              <a:t>introduced </a:t>
            </a:r>
            <a:r>
              <a:rPr lang="en-GB" sz="1400" dirty="0">
                <a:latin typeface="Avenir 35" panose="020B0304030403020204" pitchFamily="34" charset="0"/>
              </a:rPr>
              <a:t>‘sell-by’ dates to </a:t>
            </a:r>
            <a:r>
              <a:rPr lang="en-GB" sz="1400" dirty="0" smtClean="0">
                <a:latin typeface="Avenir 35" panose="020B0304030403020204" pitchFamily="34" charset="0"/>
              </a:rPr>
              <a:t>food wrappers. Other food stores soon started doing this too, and it eventually became the law for food to have a sell-by date.</a:t>
            </a:r>
            <a:endParaRPr lang="en-GB" sz="1400" dirty="0">
              <a:latin typeface="Avenir 35" panose="020B0304030403020204" pitchFamily="34" charset="0"/>
            </a:endParaRPr>
          </a:p>
        </p:txBody>
      </p:sp>
      <p:sp>
        <p:nvSpPr>
          <p:cNvPr id="7" name="TextBox 6"/>
          <p:cNvSpPr txBox="1"/>
          <p:nvPr/>
        </p:nvSpPr>
        <p:spPr>
          <a:xfrm>
            <a:off x="3738036" y="6065445"/>
            <a:ext cx="1296144" cy="461665"/>
          </a:xfrm>
          <a:prstGeom prst="rect">
            <a:avLst/>
          </a:prstGeom>
          <a:noFill/>
        </p:spPr>
        <p:txBody>
          <a:bodyPr wrap="square" rtlCol="0">
            <a:spAutoFit/>
          </a:bodyPr>
          <a:lstStyle/>
          <a:p>
            <a:pPr algn="r"/>
            <a:r>
              <a:rPr lang="en-GB" sz="1200" b="1" dirty="0" smtClean="0">
                <a:latin typeface="Avenir 35" panose="020B0304030403020204" pitchFamily="34" charset="0"/>
              </a:rPr>
              <a:t>Sell-by Dates 1972</a:t>
            </a:r>
            <a:endParaRPr lang="en-GB" sz="1200" b="1" dirty="0">
              <a:latin typeface="Avenir 35" panose="020B0304030403020204" pitchFamily="34" charset="0"/>
            </a:endParaRPr>
          </a:p>
        </p:txBody>
      </p:sp>
      <p:pic>
        <p:nvPicPr>
          <p:cNvPr id="13" name="Picture 2" descr="Z:\Archive\Library and Resources\Archive Images\Products and Packaging\Food\Chef Logo Blue.jpg"/>
          <p:cNvPicPr>
            <a:picLocks noChangeAspect="1" noChangeArrowheads="1"/>
          </p:cNvPicPr>
          <p:nvPr/>
        </p:nvPicPr>
        <p:blipFill rotWithShape="1">
          <a:blip r:embed="rId4" cstate="print"/>
          <a:srcRect t="2991" b="1256"/>
          <a:stretch/>
        </p:blipFill>
        <p:spPr bwMode="auto">
          <a:xfrm>
            <a:off x="5148065" y="1203488"/>
            <a:ext cx="3764178" cy="5237117"/>
          </a:xfrm>
          <a:prstGeom prst="rect">
            <a:avLst/>
          </a:prstGeom>
          <a:noFill/>
          <a:ln w="19050">
            <a:noFill/>
          </a:ln>
        </p:spPr>
      </p:pic>
      <p:grpSp>
        <p:nvGrpSpPr>
          <p:cNvPr id="8" name="Group 7"/>
          <p:cNvGrpSpPr/>
          <p:nvPr/>
        </p:nvGrpSpPr>
        <p:grpSpPr>
          <a:xfrm>
            <a:off x="107504" y="259738"/>
            <a:ext cx="8928991" cy="6397087"/>
            <a:chOff x="330684" y="532993"/>
            <a:chExt cx="11573283" cy="8344728"/>
          </a:xfrm>
        </p:grpSpPr>
        <p:grpSp>
          <p:nvGrpSpPr>
            <p:cNvPr id="9" name="Group 8"/>
            <p:cNvGrpSpPr/>
            <p:nvPr/>
          </p:nvGrpSpPr>
          <p:grpSpPr>
            <a:xfrm>
              <a:off x="330684" y="532993"/>
              <a:ext cx="9565968" cy="834365"/>
              <a:chOff x="330684" y="532993"/>
              <a:chExt cx="9565968" cy="834365"/>
            </a:xfrm>
          </p:grpSpPr>
          <p:sp>
            <p:nvSpPr>
              <p:cNvPr id="14" name="TextBox 13"/>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5" name="Straight Connector 14"/>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28256447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3"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107504" y="908932"/>
            <a:ext cx="8928991" cy="1600438"/>
          </a:xfrm>
          <a:prstGeom prst="rect">
            <a:avLst/>
          </a:prstGeom>
          <a:noFill/>
        </p:spPr>
        <p:txBody>
          <a:bodyPr wrap="square" rtlCol="0">
            <a:spAutoFit/>
          </a:bodyPr>
          <a:lstStyle/>
          <a:p>
            <a:r>
              <a:rPr lang="en-GB" sz="2800" b="1" dirty="0">
                <a:latin typeface="Avenir 35" panose="020B0304030403020204" pitchFamily="34" charset="0"/>
              </a:rPr>
              <a:t>1974</a:t>
            </a:r>
          </a:p>
          <a:p>
            <a:r>
              <a:rPr lang="en-GB" sz="1400" dirty="0" smtClean="0">
                <a:latin typeface="Avenir 35" panose="020B0304030403020204" pitchFamily="34" charset="0"/>
              </a:rPr>
              <a:t>In the 1970s more people were going on package holidays, which were a less expensive way of having a holiday abroad. M&amp;S </a:t>
            </a:r>
            <a:r>
              <a:rPr lang="en-GB" sz="1400" dirty="0">
                <a:latin typeface="Avenir 35" panose="020B0304030403020204" pitchFamily="34" charset="0"/>
              </a:rPr>
              <a:t>food ranges </a:t>
            </a:r>
            <a:r>
              <a:rPr lang="en-GB" sz="1400" dirty="0" smtClean="0">
                <a:latin typeface="Avenir 35" panose="020B0304030403020204" pitchFamily="34" charset="0"/>
              </a:rPr>
              <a:t>began to change as customers were more interested in food from other countries, for example frozen and chilled Indian </a:t>
            </a:r>
            <a:r>
              <a:rPr lang="en-GB" sz="1400" dirty="0">
                <a:latin typeface="Avenir 35" panose="020B0304030403020204" pitchFamily="34" charset="0"/>
              </a:rPr>
              <a:t>dishes </a:t>
            </a:r>
            <a:r>
              <a:rPr lang="en-GB" sz="1400" dirty="0" smtClean="0">
                <a:latin typeface="Avenir 35" panose="020B0304030403020204" pitchFamily="34" charset="0"/>
              </a:rPr>
              <a:t>like chicken </a:t>
            </a:r>
            <a:r>
              <a:rPr lang="en-GB" sz="1400" dirty="0">
                <a:latin typeface="Avenir 35" panose="020B0304030403020204" pitchFamily="34" charset="0"/>
              </a:rPr>
              <a:t>korma and pork vindaloo</a:t>
            </a:r>
            <a:r>
              <a:rPr lang="en-GB" sz="1400" dirty="0" smtClean="0">
                <a:latin typeface="Avenir 35" panose="020B0304030403020204" pitchFamily="34" charset="0"/>
              </a:rPr>
              <a:t>. Before microwaves were common we sold foil-wrapped</a:t>
            </a:r>
            <a:r>
              <a:rPr lang="en-GB" sz="1400" dirty="0">
                <a:latin typeface="Avenir 35" panose="020B0304030403020204" pitchFamily="34" charset="0"/>
              </a:rPr>
              <a:t>, boil-in-the bag, ‘convenience foods’, such as Ravioli, </a:t>
            </a:r>
            <a:r>
              <a:rPr lang="en-GB" sz="1400" dirty="0" smtClean="0">
                <a:latin typeface="Avenir 35" panose="020B0304030403020204" pitchFamily="34" charset="0"/>
              </a:rPr>
              <a:t>which were quicker to prepare than frozen meals.</a:t>
            </a:r>
            <a:endParaRPr lang="en-GB" sz="1400" dirty="0">
              <a:latin typeface="Avenir 35" panose="020B0304030403020204" pitchFamily="34" charset="0"/>
            </a:endParaRPr>
          </a:p>
        </p:txBody>
      </p:sp>
      <p:sp>
        <p:nvSpPr>
          <p:cNvPr id="7" name="TextBox 6"/>
          <p:cNvSpPr txBox="1"/>
          <p:nvPr/>
        </p:nvSpPr>
        <p:spPr>
          <a:xfrm>
            <a:off x="354612" y="5373216"/>
            <a:ext cx="1620180" cy="461665"/>
          </a:xfrm>
          <a:prstGeom prst="rect">
            <a:avLst/>
          </a:prstGeom>
          <a:noFill/>
        </p:spPr>
        <p:txBody>
          <a:bodyPr wrap="square" rtlCol="0">
            <a:spAutoFit/>
          </a:bodyPr>
          <a:lstStyle/>
          <a:p>
            <a:pPr algn="r"/>
            <a:r>
              <a:rPr lang="en-GB" sz="1200" b="1" dirty="0" smtClean="0">
                <a:latin typeface="Avenir 35" panose="020B0304030403020204" pitchFamily="34" charset="0"/>
              </a:rPr>
              <a:t>Food Packaging 1970s</a:t>
            </a:r>
            <a:endParaRPr lang="en-GB" sz="1200" b="1" dirty="0">
              <a:latin typeface="Avenir 35" panose="020B0304030403020204" pitchFamily="34" charset="0"/>
            </a:endParaRPr>
          </a:p>
        </p:txBody>
      </p:sp>
      <p:pic>
        <p:nvPicPr>
          <p:cNvPr id="8" name="Picture 3" descr="Z:\Archive\Library and Resources\Archive Images\Products and Packaging\Food\Pilau Rice, Jan 1985.jpg"/>
          <p:cNvPicPr>
            <a:picLocks noChangeAspect="1" noChangeArrowheads="1"/>
          </p:cNvPicPr>
          <p:nvPr/>
        </p:nvPicPr>
        <p:blipFill>
          <a:blip r:embed="rId4" cstate="print"/>
          <a:srcRect/>
          <a:stretch>
            <a:fillRect/>
          </a:stretch>
        </p:blipFill>
        <p:spPr bwMode="auto">
          <a:xfrm>
            <a:off x="5238879" y="2597084"/>
            <a:ext cx="3700281" cy="3562389"/>
          </a:xfrm>
          <a:prstGeom prst="rect">
            <a:avLst/>
          </a:prstGeom>
          <a:noFill/>
          <a:ln w="19050">
            <a:noFill/>
          </a:ln>
        </p:spPr>
      </p:pic>
      <p:pic>
        <p:nvPicPr>
          <p:cNvPr id="9" name="Picture 4" descr="Z:\Archive\Library and Resources\Archive Images\Products and Packaging\Food\Ravioli  Boil in the Bag 1973.jpg"/>
          <p:cNvPicPr>
            <a:picLocks noChangeAspect="1" noChangeArrowheads="1"/>
          </p:cNvPicPr>
          <p:nvPr/>
        </p:nvPicPr>
        <p:blipFill>
          <a:blip r:embed="rId5" cstate="print"/>
          <a:srcRect/>
          <a:stretch>
            <a:fillRect/>
          </a:stretch>
        </p:blipFill>
        <p:spPr bwMode="auto">
          <a:xfrm>
            <a:off x="2123728" y="2569231"/>
            <a:ext cx="2817278" cy="4087594"/>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10" name="Group 9"/>
          <p:cNvGrpSpPr/>
          <p:nvPr/>
        </p:nvGrpSpPr>
        <p:grpSpPr>
          <a:xfrm>
            <a:off x="107504" y="259738"/>
            <a:ext cx="8928991" cy="6397087"/>
            <a:chOff x="330684" y="532993"/>
            <a:chExt cx="11573283" cy="8344728"/>
          </a:xfrm>
        </p:grpSpPr>
        <p:grpSp>
          <p:nvGrpSpPr>
            <p:cNvPr id="12" name="Group 11"/>
            <p:cNvGrpSpPr/>
            <p:nvPr/>
          </p:nvGrpSpPr>
          <p:grpSpPr>
            <a:xfrm>
              <a:off x="330684" y="532993"/>
              <a:ext cx="9565968" cy="834365"/>
              <a:chOff x="330684" y="532993"/>
              <a:chExt cx="9565968" cy="834365"/>
            </a:xfrm>
          </p:grpSpPr>
          <p:sp>
            <p:nvSpPr>
              <p:cNvPr id="15" name="TextBox 14"/>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6" name="Straight Connector 15"/>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4534136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descr="M&amp;S Archive master logo, jpeg, 600dpi.jpg"/>
          <p:cNvPicPr>
            <a:picLocks noChangeAspect="1"/>
          </p:cNvPicPr>
          <p:nvPr/>
        </p:nvPicPr>
        <p:blipFill>
          <a:blip r:embed="rId3" cstate="print"/>
          <a:srcRect/>
          <a:stretch>
            <a:fillRect/>
          </a:stretch>
        </p:blipFill>
        <p:spPr bwMode="auto">
          <a:xfrm>
            <a:off x="8028384" y="259738"/>
            <a:ext cx="809867" cy="809867"/>
          </a:xfrm>
          <a:prstGeom prst="rect">
            <a:avLst/>
          </a:prstGeom>
          <a:noFill/>
          <a:ln w="9525">
            <a:noFill/>
            <a:miter lim="800000"/>
            <a:headEnd/>
            <a:tailEnd/>
          </a:ln>
        </p:spPr>
      </p:pic>
      <p:sp>
        <p:nvSpPr>
          <p:cNvPr id="6" name="TextBox 5"/>
          <p:cNvSpPr txBox="1"/>
          <p:nvPr/>
        </p:nvSpPr>
        <p:spPr>
          <a:xfrm>
            <a:off x="191865" y="933915"/>
            <a:ext cx="8657131" cy="954107"/>
          </a:xfrm>
          <a:prstGeom prst="rect">
            <a:avLst/>
          </a:prstGeom>
          <a:noFill/>
        </p:spPr>
        <p:txBody>
          <a:bodyPr wrap="square" rtlCol="0">
            <a:spAutoFit/>
          </a:bodyPr>
          <a:lstStyle/>
          <a:p>
            <a:r>
              <a:rPr lang="en-GB" sz="2800" b="1" dirty="0">
                <a:latin typeface="Avenir 35" panose="020B0304030403020204" pitchFamily="34" charset="0"/>
              </a:rPr>
              <a:t>1980</a:t>
            </a:r>
          </a:p>
          <a:p>
            <a:r>
              <a:rPr lang="en-GB" sz="1400" dirty="0" smtClean="0">
                <a:latin typeface="Avenir 35" panose="020B0304030403020204" pitchFamily="34" charset="0"/>
              </a:rPr>
              <a:t>Fresh sandwiches are sold in M&amp;S stores again. The </a:t>
            </a:r>
            <a:r>
              <a:rPr lang="en-GB" sz="1400" dirty="0">
                <a:latin typeface="Avenir 35" panose="020B0304030403020204" pitchFamily="34" charset="0"/>
              </a:rPr>
              <a:t>most </a:t>
            </a:r>
            <a:r>
              <a:rPr lang="en-GB" sz="1400" dirty="0" smtClean="0">
                <a:latin typeface="Avenir 35" panose="020B0304030403020204" pitchFamily="34" charset="0"/>
              </a:rPr>
              <a:t>popular filling </a:t>
            </a:r>
            <a:r>
              <a:rPr lang="en-GB" sz="1400" dirty="0">
                <a:latin typeface="Avenir 35" panose="020B0304030403020204" pitchFamily="34" charset="0"/>
              </a:rPr>
              <a:t>is Prawn and Mayonnaise, launched in 1981.</a:t>
            </a:r>
          </a:p>
        </p:txBody>
      </p:sp>
      <p:sp>
        <p:nvSpPr>
          <p:cNvPr id="7" name="TextBox 6"/>
          <p:cNvSpPr txBox="1"/>
          <p:nvPr/>
        </p:nvSpPr>
        <p:spPr>
          <a:xfrm>
            <a:off x="1151909" y="5517232"/>
            <a:ext cx="1368152" cy="461665"/>
          </a:xfrm>
          <a:prstGeom prst="rect">
            <a:avLst/>
          </a:prstGeom>
          <a:noFill/>
        </p:spPr>
        <p:txBody>
          <a:bodyPr wrap="square" rtlCol="0">
            <a:spAutoFit/>
          </a:bodyPr>
          <a:lstStyle/>
          <a:p>
            <a:pPr algn="r"/>
            <a:r>
              <a:rPr lang="en-GB" sz="1200" b="1" dirty="0" smtClean="0">
                <a:latin typeface="Avenir 35" panose="020B0304030403020204" pitchFamily="34" charset="0"/>
              </a:rPr>
              <a:t>Marble Arch 1982</a:t>
            </a:r>
            <a:endParaRPr lang="en-GB" sz="1200" b="1" dirty="0">
              <a:latin typeface="Avenir 35" panose="020B0304030403020204" pitchFamily="34" charset="0"/>
            </a:endParaRPr>
          </a:p>
        </p:txBody>
      </p:sp>
      <p:pic>
        <p:nvPicPr>
          <p:cNvPr id="10" name="Picture 6" descr="Z:\Archive\Library and Resources\Archive Images\Products and Packaging\Food\Sandwich Bar - Marble Arch - 1982.jpg"/>
          <p:cNvPicPr>
            <a:picLocks noChangeAspect="1" noChangeArrowheads="1"/>
          </p:cNvPicPr>
          <p:nvPr/>
        </p:nvPicPr>
        <p:blipFill rotWithShape="1">
          <a:blip r:embed="rId4" cstate="print"/>
          <a:srcRect b="15165"/>
          <a:stretch/>
        </p:blipFill>
        <p:spPr bwMode="auto">
          <a:xfrm>
            <a:off x="2645563" y="1792611"/>
            <a:ext cx="6192688" cy="4594552"/>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8" name="Group 7"/>
          <p:cNvGrpSpPr/>
          <p:nvPr/>
        </p:nvGrpSpPr>
        <p:grpSpPr>
          <a:xfrm>
            <a:off x="107504" y="259738"/>
            <a:ext cx="8928991" cy="6397087"/>
            <a:chOff x="330684" y="532993"/>
            <a:chExt cx="11573283" cy="8344728"/>
          </a:xfrm>
        </p:grpSpPr>
        <p:grpSp>
          <p:nvGrpSpPr>
            <p:cNvPr id="9" name="Group 8"/>
            <p:cNvGrpSpPr/>
            <p:nvPr/>
          </p:nvGrpSpPr>
          <p:grpSpPr>
            <a:xfrm>
              <a:off x="330684" y="532993"/>
              <a:ext cx="9565968" cy="834365"/>
              <a:chOff x="330684" y="532993"/>
              <a:chExt cx="9565968" cy="834365"/>
            </a:xfrm>
          </p:grpSpPr>
          <p:sp>
            <p:nvSpPr>
              <p:cNvPr id="14" name="TextBox 13"/>
              <p:cNvSpPr txBox="1"/>
              <p:nvPr/>
            </p:nvSpPr>
            <p:spPr>
              <a:xfrm>
                <a:off x="330684" y="765136"/>
                <a:ext cx="9565968" cy="602222"/>
              </a:xfrm>
              <a:prstGeom prst="rect">
                <a:avLst/>
              </a:prstGeom>
              <a:noFill/>
            </p:spPr>
            <p:txBody>
              <a:bodyPr wrap="square" rtlCol="0">
                <a:spAutoFit/>
              </a:bodyPr>
              <a:lstStyle/>
              <a:p>
                <a:r>
                  <a:rPr lang="en-GB" sz="2400" dirty="0">
                    <a:latin typeface="Avenir 35" panose="020B0304030403020204" pitchFamily="34" charset="0"/>
                  </a:rPr>
                  <a:t>M&amp;S </a:t>
                </a:r>
                <a:r>
                  <a:rPr lang="en-GB" sz="2400" dirty="0" smtClean="0">
                    <a:latin typeface="Avenir 35" panose="020B0304030403020204" pitchFamily="34" charset="0"/>
                  </a:rPr>
                  <a:t>FOOD TIMELINE</a:t>
                </a:r>
                <a:endParaRPr lang="en-GB" sz="2400" dirty="0">
                  <a:latin typeface="Avenir 35" panose="020B0304030403020204" pitchFamily="34" charset="0"/>
                </a:endParaRPr>
              </a:p>
            </p:txBody>
          </p:sp>
          <p:cxnSp>
            <p:nvCxnSpPr>
              <p:cNvPr id="15" name="Straight Connector 14"/>
              <p:cNvCxnSpPr/>
              <p:nvPr/>
            </p:nvCxnSpPr>
            <p:spPr>
              <a:xfrm>
                <a:off x="440029" y="532993"/>
                <a:ext cx="69600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6960096" y="8748464"/>
              <a:ext cx="494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0028" y="8107524"/>
              <a:ext cx="1244358" cy="770197"/>
            </a:xfrm>
            <a:prstGeom prst="rect">
              <a:avLst/>
            </a:prstGeom>
          </p:spPr>
        </p:pic>
      </p:grpSp>
    </p:spTree>
    <p:extLst>
      <p:ext uri="{BB962C8B-B14F-4D97-AF65-F5344CB8AC3E}">
        <p14:creationId xmlns:p14="http://schemas.microsoft.com/office/powerpoint/2010/main" xmlns="" val="39626934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1091</TotalTime>
  <Words>807</Words>
  <Application>Microsoft Office PowerPoint</Application>
  <PresentationFormat>On-screen Show (4:3)</PresentationFormat>
  <Paragraphs>68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Marks and Spencer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P3006163</dc:creator>
  <cp:lastModifiedBy>Glew</cp:lastModifiedBy>
  <cp:revision>96</cp:revision>
  <dcterms:created xsi:type="dcterms:W3CDTF">2014-03-14T15:58:29Z</dcterms:created>
  <dcterms:modified xsi:type="dcterms:W3CDTF">2016-03-11T14:03:56Z</dcterms:modified>
</cp:coreProperties>
</file>