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64" r:id="rId4"/>
    <p:sldId id="266" r:id="rId5"/>
    <p:sldId id="265" r:id="rId6"/>
    <p:sldId id="267" r:id="rId7"/>
    <p:sldId id="268" r:id="rId8"/>
    <p:sldId id="257" r:id="rId9"/>
    <p:sldId id="258" r:id="rId10"/>
    <p:sldId id="269" r:id="rId11"/>
    <p:sldId id="259" r:id="rId12"/>
    <p:sldId id="262" r:id="rId13"/>
    <p:sldId id="263" r:id="rId14"/>
    <p:sldId id="260"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06851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349533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8439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D62403F-F363-4026-9707-9C50B6870BC7}"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397342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62403F-F363-4026-9707-9C50B6870BC7}" type="datetimeFigureOut">
              <a:rPr lang="en-GB" smtClean="0"/>
              <a:t>24/01/2023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29493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D62403F-F363-4026-9707-9C50B6870BC7}"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6584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D62403F-F363-4026-9707-9C50B6870BC7}" type="datetimeFigureOut">
              <a:rPr lang="en-GB" smtClean="0"/>
              <a:t>24/01/2023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89407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D62403F-F363-4026-9707-9C50B6870BC7}" type="datetimeFigureOut">
              <a:rPr lang="en-GB" smtClean="0"/>
              <a:t>24/01/2023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81087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2403F-F363-4026-9707-9C50B6870BC7}" type="datetimeFigureOut">
              <a:rPr lang="en-GB" smtClean="0"/>
              <a:t>24/01/2023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54429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62403F-F363-4026-9707-9C50B6870BC7}"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115326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62403F-F363-4026-9707-9C50B6870BC7}" type="datetimeFigureOut">
              <a:rPr lang="en-GB" smtClean="0"/>
              <a:t>24/01/2023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CA5489-C8D2-4AE5-A190-A63ABA957F81}" type="slidenum">
              <a:rPr lang="en-GB" smtClean="0"/>
              <a:t>‹#›</a:t>
            </a:fld>
            <a:endParaRPr lang="en-GB"/>
          </a:p>
        </p:txBody>
      </p:sp>
    </p:spTree>
    <p:extLst>
      <p:ext uri="{BB962C8B-B14F-4D97-AF65-F5344CB8AC3E}">
        <p14:creationId xmlns:p14="http://schemas.microsoft.com/office/powerpoint/2010/main" val="208483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2403F-F363-4026-9707-9C50B6870BC7}" type="datetimeFigureOut">
              <a:rPr lang="en-GB" smtClean="0"/>
              <a:t>24/01/2023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A5489-C8D2-4AE5-A190-A63ABA957F81}" type="slidenum">
              <a:rPr lang="en-GB" smtClean="0"/>
              <a:t>‹#›</a:t>
            </a:fld>
            <a:endParaRPr lang="en-GB"/>
          </a:p>
        </p:txBody>
      </p:sp>
    </p:spTree>
    <p:extLst>
      <p:ext uri="{BB962C8B-B14F-4D97-AF65-F5344CB8AC3E}">
        <p14:creationId xmlns:p14="http://schemas.microsoft.com/office/powerpoint/2010/main" val="3659307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10.wdp"/><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6.png"/><Relationship Id="rId10" Type="http://schemas.microsoft.com/office/2007/relationships/hdphoto" Target="../media/hdphoto9.wdp"/><Relationship Id="rId4" Type="http://schemas.openxmlformats.org/officeDocument/2006/relationships/image" Target="../media/image4.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1.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12" name="Picture 11"/>
          <p:cNvPicPr>
            <a:picLocks noChangeAspect="1"/>
          </p:cNvPicPr>
          <p:nvPr/>
        </p:nvPicPr>
        <p:blipFill>
          <a:blip r:embed="rId6"/>
          <a:stretch>
            <a:fillRect/>
          </a:stretch>
        </p:blipFill>
        <p:spPr>
          <a:xfrm>
            <a:off x="4721458" y="-683414"/>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solidFill>
                  <a:schemeClr val="bg1"/>
                </a:solidFill>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highlight>
                  <a:srgbClr val="FFFF00"/>
                </a:highlight>
              </a:rPr>
              <a:t>Meet some soldiers</a:t>
            </a:r>
          </a:p>
          <a:p>
            <a:endParaRPr lang="en-GB" dirty="0"/>
          </a:p>
          <a:p>
            <a:endParaRPr lang="en-GB" dirty="0"/>
          </a:p>
        </p:txBody>
      </p:sp>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74657"/>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8" name="TextBox 7"/>
          <p:cNvSpPr txBox="1"/>
          <p:nvPr/>
        </p:nvSpPr>
        <p:spPr>
          <a:xfrm>
            <a:off x="2994791" y="5797033"/>
            <a:ext cx="4734137" cy="954107"/>
          </a:xfrm>
          <a:prstGeom prst="rect">
            <a:avLst/>
          </a:prstGeom>
          <a:noFill/>
        </p:spPr>
        <p:txBody>
          <a:bodyPr wrap="square" rtlCol="0">
            <a:spAutoFit/>
          </a:bodyPr>
          <a:lstStyle/>
          <a:p>
            <a:r>
              <a:rPr lang="en-GB" sz="2800" b="1" dirty="0">
                <a:solidFill>
                  <a:schemeClr val="bg1"/>
                </a:solidFill>
                <a:latin typeface="Bahnschrift" panose="020B0502040204020203" pitchFamily="34" charset="0"/>
              </a:rPr>
              <a:t>Can you remember what kind of soldier this is?</a:t>
            </a:r>
          </a:p>
        </p:txBody>
      </p:sp>
      <p:pic>
        <p:nvPicPr>
          <p:cNvPr id="10" name="Picture 9" descr="G:\Heritage, Culture and Visitors\Learning &amp; Participation\7 Funded projects\A History of CW in 100 objects\planning\soldiers\Illustrations\Dragoon colour copy.jpg">
            <a:extLst>
              <a:ext uri="{FF2B5EF4-FFF2-40B4-BE49-F238E27FC236}">
                <a16:creationId xmlns:a16="http://schemas.microsoft.com/office/drawing/2014/main" id="{8BF6658A-63FB-4373-B2E2-3CF4F4748960}"/>
              </a:ext>
            </a:extLst>
          </p:cNvPr>
          <p:cNvPicPr/>
          <p:nvPr/>
        </p:nvPicPr>
        <p:blipFill>
          <a:blip r:embed="rId5" cstate="print">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a:off x="3829050" y="143880"/>
            <a:ext cx="3719195" cy="5496581"/>
          </a:xfrm>
          <a:prstGeom prst="rect">
            <a:avLst/>
          </a:prstGeom>
          <a:noFill/>
          <a:ln>
            <a:noFill/>
          </a:ln>
        </p:spPr>
      </p:pic>
    </p:spTree>
    <p:extLst>
      <p:ext uri="{BB962C8B-B14F-4D97-AF65-F5344CB8AC3E}">
        <p14:creationId xmlns:p14="http://schemas.microsoft.com/office/powerpoint/2010/main" val="349997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a:stretch>
            <a:fillRect/>
          </a:stretch>
        </p:blipFill>
        <p:spPr>
          <a:xfrm>
            <a:off x="8172441" y="5674657"/>
            <a:ext cx="1208978" cy="1198861"/>
          </a:xfrm>
          <a:prstGeom prst="rect">
            <a:avLst/>
          </a:prstGeom>
        </p:spPr>
      </p:pic>
      <p:sp>
        <p:nvSpPr>
          <p:cNvPr id="2" name="AutoShape 2"/>
          <p:cNvSpPr>
            <a:spLocks noChangeArrowheads="1"/>
          </p:cNvSpPr>
          <p:nvPr/>
        </p:nvSpPr>
        <p:spPr bwMode="auto">
          <a:xfrm>
            <a:off x="426720" y="246063"/>
            <a:ext cx="6283643" cy="4903453"/>
          </a:xfrm>
          <a:prstGeom prst="wedgeRoundRectCallout">
            <a:avLst>
              <a:gd name="adj1" fmla="val 70569"/>
              <a:gd name="adj2" fmla="val -29065"/>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rgbClr val="000000"/>
              </a:solidFill>
              <a:effectLst/>
              <a:latin typeface="Comic Sans MS" panose="030F0702030302020204" pitchFamily="66" charset="0"/>
            </a:endParaRPr>
          </a:p>
        </p:txBody>
      </p:sp>
      <p:sp>
        <p:nvSpPr>
          <p:cNvPr id="4" name="TextBox 3"/>
          <p:cNvSpPr txBox="1"/>
          <p:nvPr/>
        </p:nvSpPr>
        <p:spPr>
          <a:xfrm>
            <a:off x="3929321" y="5896263"/>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Dragoon</a:t>
            </a:r>
          </a:p>
        </p:txBody>
      </p:sp>
      <p:pic>
        <p:nvPicPr>
          <p:cNvPr id="10" name="Picture 9" descr="G:\Heritage, Culture and Visitors\Learning &amp; Participation\7 Funded projects\A History of CW in 100 objects\planning\soldiers\Illustrations\Dragoon colour copy.jpg"/>
          <p:cNvPicPr/>
          <p:nvPr/>
        </p:nvPicPr>
        <p:blipFill>
          <a:blip r:embed="rId7" cstate="print">
            <a:extLst>
              <a:ext uri="{BEBA8EAE-BF5A-486C-A8C5-ECC9F3942E4B}">
                <a14:imgProps xmlns:a14="http://schemas.microsoft.com/office/drawing/2010/main">
                  <a14:imgLayer r:embed="rId8">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a:off x="7629525" y="0"/>
            <a:ext cx="3719195" cy="5496581"/>
          </a:xfrm>
          <a:prstGeom prst="rect">
            <a:avLst/>
          </a:prstGeom>
          <a:noFill/>
          <a:ln>
            <a:noFill/>
          </a:ln>
        </p:spPr>
      </p:pic>
      <p:sp>
        <p:nvSpPr>
          <p:cNvPr id="6" name="TextBox 5"/>
          <p:cNvSpPr txBox="1"/>
          <p:nvPr/>
        </p:nvSpPr>
        <p:spPr>
          <a:xfrm>
            <a:off x="769193" y="401053"/>
            <a:ext cx="5598695" cy="4247317"/>
          </a:xfrm>
          <a:prstGeom prst="rect">
            <a:avLst/>
          </a:prstGeom>
          <a:noFill/>
        </p:spPr>
        <p:txBody>
          <a:bodyPr wrap="square" rtlCol="0">
            <a:spAutoFit/>
          </a:bodyPr>
          <a:lstStyle/>
          <a:p>
            <a:r>
              <a:rPr lang="en-GB" dirty="0"/>
              <a:t>I am a dragoon. That means I fight on foot but I have a horse to ride on so that I can move quickly around the battlefield. I carry a flintlock musket which is easier than a matchlock musket to reload on horseback. The sling hanging from it helps me carry it on my back.  I am wearing a bandolier, a belt onto which 12 bottles are tied. Each bottle has one charge of gunpowder for loading my gun.  I also have a pouch for round  lead bullets. My sword isn’t very sharp. I am more likely to use it to kill chickens or chop firewood than attacking the enemy! I wear leather boots and </a:t>
            </a:r>
            <a:r>
              <a:rPr lang="en-GB" dirty="0" err="1"/>
              <a:t>gaters</a:t>
            </a:r>
            <a:r>
              <a:rPr lang="en-GB" dirty="0"/>
              <a:t> to protect my legs from the straps from which my stirrups hang- they pinch me when I am riding.  The cavalry look down on us but we dragoons help win battles. At the battle of Naseby we hid behind hedges and ambushed the enemy!</a:t>
            </a:r>
          </a:p>
        </p:txBody>
      </p:sp>
      <p:grpSp>
        <p:nvGrpSpPr>
          <p:cNvPr id="12" name="Group 11">
            <a:extLst>
              <a:ext uri="{FF2B5EF4-FFF2-40B4-BE49-F238E27FC236}">
                <a16:creationId xmlns:a16="http://schemas.microsoft.com/office/drawing/2014/main" id="{8E3935F3-71D6-4DB7-8256-27AFAE39B29C}"/>
              </a:ext>
            </a:extLst>
          </p:cNvPr>
          <p:cNvGrpSpPr/>
          <p:nvPr/>
        </p:nvGrpSpPr>
        <p:grpSpPr>
          <a:xfrm>
            <a:off x="10805795" y="334073"/>
            <a:ext cx="1085849" cy="1027346"/>
            <a:chOff x="9010650" y="4052498"/>
            <a:chExt cx="1085849" cy="1027346"/>
          </a:xfrm>
        </p:grpSpPr>
        <p:sp>
          <p:nvSpPr>
            <p:cNvPr id="13" name="Rectangle: Rounded Corners 12">
              <a:extLst>
                <a:ext uri="{FF2B5EF4-FFF2-40B4-BE49-F238E27FC236}">
                  <a16:creationId xmlns:a16="http://schemas.microsoft.com/office/drawing/2014/main" id="{6686A3FC-0D15-470F-AC53-167A45F2B1AF}"/>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3BE0FE9-4ED6-40B9-80C0-7E260810B962}"/>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5" name="Civil War Centre_Meet A Civil War Soldier_Dragoon">
            <a:hlinkClick r:id="" action="ppaction://media"/>
            <a:extLst>
              <a:ext uri="{FF2B5EF4-FFF2-40B4-BE49-F238E27FC236}">
                <a16:creationId xmlns:a16="http://schemas.microsoft.com/office/drawing/2014/main" id="{7FE5C711-3C42-462C-A846-A7CA9B08ED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3782" y="439047"/>
            <a:ext cx="406400" cy="406400"/>
          </a:xfrm>
          <a:prstGeom prst="rect">
            <a:avLst/>
          </a:prstGeom>
        </p:spPr>
      </p:pic>
    </p:spTree>
    <p:extLst>
      <p:ext uri="{BB962C8B-B14F-4D97-AF65-F5344CB8AC3E}">
        <p14:creationId xmlns:p14="http://schemas.microsoft.com/office/powerpoint/2010/main" val="16260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4" t="17149" r="13557"/>
          <a:stretch/>
        </p:blipFill>
        <p:spPr bwMode="auto">
          <a:xfrm>
            <a:off x="5553742" y="70186"/>
            <a:ext cx="4151732" cy="6187631"/>
          </a:xfrm>
          <a:prstGeom prst="rect">
            <a:avLst/>
          </a:prstGeom>
          <a:noFill/>
          <a:ln>
            <a:noFill/>
          </a:ln>
          <a:effectLst>
            <a:outerShdw dist="35921" dir="2700000" algn="ctr" rotWithShape="0">
              <a:srgbClr val="000000"/>
            </a:outerShdw>
            <a:softEdge rad="3175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 name="Picture 2"/>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72441" y="5674657"/>
            <a:ext cx="1208978" cy="1198861"/>
          </a:xfrm>
          <a:prstGeom prst="rect">
            <a:avLst/>
          </a:prstGeom>
        </p:spPr>
      </p:pic>
      <p:pic>
        <p:nvPicPr>
          <p:cNvPr id="6" name="Picture 5"/>
          <p:cNvPicPr>
            <a:picLocks noChangeAspect="1"/>
          </p:cNvPicPr>
          <p:nvPr/>
        </p:nvPicPr>
        <p:blipFill>
          <a:blip r:embed="rId6"/>
          <a:stretch>
            <a:fillRect/>
          </a:stretch>
        </p:blipFill>
        <p:spPr>
          <a:xfrm>
            <a:off x="842762" y="-4128972"/>
            <a:ext cx="4013553" cy="10077825"/>
          </a:xfrm>
          <a:prstGeom prst="rect">
            <a:avLst/>
          </a:prstGeom>
        </p:spPr>
      </p:pic>
      <p:sp>
        <p:nvSpPr>
          <p:cNvPr id="7" name="Rectangle 6"/>
          <p:cNvSpPr/>
          <p:nvPr/>
        </p:nvSpPr>
        <p:spPr>
          <a:xfrm>
            <a:off x="3180624" y="5688455"/>
            <a:ext cx="5247483" cy="1077218"/>
          </a:xfrm>
          <a:prstGeom prst="rect">
            <a:avLst/>
          </a:prstGeom>
        </p:spPr>
        <p:txBody>
          <a:bodyPr wrap="square">
            <a:spAutoFit/>
          </a:bodyPr>
          <a:lstStyle/>
          <a:p>
            <a:r>
              <a:rPr lang="en-GB" sz="32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1323944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a:stretch>
            <a:fillRect/>
          </a:stretch>
        </p:blipFill>
        <p:spPr>
          <a:xfrm>
            <a:off x="8172441" y="5674657"/>
            <a:ext cx="1208978" cy="1198861"/>
          </a:xfrm>
          <a:prstGeom prst="rect">
            <a:avLst/>
          </a:prstGeom>
        </p:spPr>
      </p:pic>
      <p:sp>
        <p:nvSpPr>
          <p:cNvPr id="4" name="TextBox 3"/>
          <p:cNvSpPr txBox="1"/>
          <p:nvPr/>
        </p:nvSpPr>
        <p:spPr>
          <a:xfrm>
            <a:off x="3929321" y="5896263"/>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Pikeman</a:t>
            </a:r>
          </a:p>
        </p:txBody>
      </p:sp>
      <p:pic>
        <p:nvPicPr>
          <p:cNvPr id="8" name="Picture 7" descr="C:\Users\deniseg\AppData\Local\Temp\Temp1_Final Files colour.zip\Pikeman 300.jpg"/>
          <p:cNvPicPr/>
          <p:nvPr/>
        </p:nvPicPr>
        <p:blipFill>
          <a:blip r:embed="rId7" cstate="print">
            <a:extLst>
              <a:ext uri="{BEBA8EAE-BF5A-486C-A8C5-ECC9F3942E4B}">
                <a14:imgProps xmlns:a14="http://schemas.microsoft.com/office/drawing/2010/main">
                  <a14:imgLayer r:embed="rId8">
                    <a14:imgEffect>
                      <a14:backgroundRemoval t="1270" b="99113" l="9995" r="89904"/>
                    </a14:imgEffect>
                  </a14:imgLayer>
                </a14:imgProps>
              </a:ext>
              <a:ext uri="{28A0092B-C50C-407E-A947-70E740481C1C}">
                <a14:useLocalDpi xmlns:a14="http://schemas.microsoft.com/office/drawing/2010/main" val="0"/>
              </a:ext>
            </a:extLst>
          </a:blip>
          <a:srcRect/>
          <a:stretch>
            <a:fillRect/>
          </a:stretch>
        </p:blipFill>
        <p:spPr bwMode="auto">
          <a:xfrm>
            <a:off x="7293979" y="-3928776"/>
            <a:ext cx="4174879" cy="10170248"/>
          </a:xfrm>
          <a:prstGeom prst="rect">
            <a:avLst/>
          </a:prstGeom>
          <a:noFill/>
          <a:ln>
            <a:noFill/>
          </a:ln>
        </p:spPr>
      </p:pic>
      <p:sp>
        <p:nvSpPr>
          <p:cNvPr id="5" name="AutoShape 2"/>
          <p:cNvSpPr>
            <a:spLocks noChangeArrowheads="1"/>
          </p:cNvSpPr>
          <p:nvPr/>
        </p:nvSpPr>
        <p:spPr bwMode="auto">
          <a:xfrm>
            <a:off x="378584" y="450461"/>
            <a:ext cx="7101474" cy="5063681"/>
          </a:xfrm>
          <a:prstGeom prst="wedgeRoundRectCallout">
            <a:avLst>
              <a:gd name="adj1" fmla="val 74194"/>
              <a:gd name="adj2" fmla="val -36851"/>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a:ln>
                  <a:noFill/>
                </a:ln>
                <a:solidFill>
                  <a:srgbClr val="000000"/>
                </a:solidFill>
                <a:effectLst/>
                <a:latin typeface="Comic Sans MS" panose="030F0702030302020204" pitchFamily="66" charset="0"/>
              </a:rPr>
              <a:t>I am an infantry soldier, a </a:t>
            </a:r>
            <a:r>
              <a:rPr kumimoji="0" lang="en-GB" altLang="en-US" sz="1600" b="0" i="0" u="none" strike="noStrike" cap="none" normalizeH="0" baseline="0" dirty="0" err="1">
                <a:ln>
                  <a:noFill/>
                </a:ln>
                <a:solidFill>
                  <a:srgbClr val="000000"/>
                </a:solidFill>
                <a:effectLst/>
                <a:latin typeface="Comic Sans MS" panose="030F0702030302020204" pitchFamily="66" charset="0"/>
              </a:rPr>
              <a:t>Pikeman</a:t>
            </a:r>
            <a:r>
              <a:rPr kumimoji="0" lang="en-GB" altLang="en-US" sz="1600" b="0" i="0" u="none" strike="noStrike" cap="none" normalizeH="0" baseline="0" dirty="0">
                <a:ln>
                  <a:noFill/>
                </a:ln>
                <a:solidFill>
                  <a:srgbClr val="000000"/>
                </a:solidFill>
                <a:effectLst/>
                <a:latin typeface="Comic Sans MS" panose="030F0702030302020204" pitchFamily="66" charset="0"/>
              </a:rPr>
              <a:t>. That means I fight on foot and carry a pike with a sharp spike on the end. Not all of us are professionals but I have lots of experience of fighting. I have even fought abroad in Europe. You may think this weapon looks easy to handle but it is very heavy! It is 18 feet long (5.5 metres) and it takes a lot of practice to move it, let alone kill with it!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err="1">
                <a:ln>
                  <a:noFill/>
                </a:ln>
                <a:solidFill>
                  <a:srgbClr val="000000"/>
                </a:solidFill>
                <a:effectLst/>
                <a:latin typeface="Comic Sans MS" panose="030F0702030302020204" pitchFamily="66" charset="0"/>
              </a:rPr>
              <a:t>Pikemen</a:t>
            </a:r>
            <a:r>
              <a:rPr kumimoji="0" lang="en-GB" altLang="en-US" sz="1600" b="0" i="0" u="none" strike="noStrike" cap="none" normalizeH="0" baseline="0" dirty="0">
                <a:ln>
                  <a:noFill/>
                </a:ln>
                <a:solidFill>
                  <a:srgbClr val="000000"/>
                </a:solidFill>
                <a:effectLst/>
                <a:latin typeface="Comic Sans MS" panose="030F0702030302020204" pitchFamily="66" charset="0"/>
              </a:rPr>
              <a:t> can defend the infantry against cavalry charges. We stand close to one another and hold our pikes at an angle to make a wall of spikes that will stop horses. When our company attacks, we look like a giant charging hedgehog. When we meet the enemy, we push against them until one side breaks and runs.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600" b="0" i="0" u="none" strike="noStrike" cap="none" normalizeH="0" baseline="0" dirty="0">
                <a:ln>
                  <a:noFill/>
                </a:ln>
                <a:solidFill>
                  <a:srgbClr val="000000"/>
                </a:solidFill>
                <a:effectLst/>
                <a:latin typeface="Comic Sans MS" panose="030F0702030302020204" pitchFamily="66" charset="0"/>
              </a:rPr>
              <a:t>I am wearing heavy armour with </a:t>
            </a:r>
            <a:r>
              <a:rPr kumimoji="0" lang="en-GB" altLang="en-US" sz="1600" b="0" i="0" u="none" strike="noStrike" cap="none" normalizeH="0" baseline="0" dirty="0" err="1">
                <a:ln>
                  <a:noFill/>
                </a:ln>
                <a:solidFill>
                  <a:srgbClr val="000000"/>
                </a:solidFill>
                <a:effectLst/>
                <a:latin typeface="Comic Sans MS" panose="030F0702030302020204" pitchFamily="66" charset="0"/>
              </a:rPr>
              <a:t>tassets</a:t>
            </a:r>
            <a:r>
              <a:rPr kumimoji="0" lang="en-GB" altLang="en-US" sz="1600" b="0" i="0" u="none" strike="noStrike" cap="none" normalizeH="0" baseline="0" dirty="0">
                <a:ln>
                  <a:noFill/>
                </a:ln>
                <a:solidFill>
                  <a:srgbClr val="000000"/>
                </a:solidFill>
                <a:effectLst/>
                <a:latin typeface="Comic Sans MS" panose="030F0702030302020204" pitchFamily="66" charset="0"/>
              </a:rPr>
              <a:t> that protect my legs. This kind of armour is rare now because it is so heavy</a:t>
            </a:r>
            <a:r>
              <a:rPr lang="en-GB" altLang="en-US" sz="1600" dirty="0">
                <a:solidFill>
                  <a:srgbClr val="000000"/>
                </a:solidFill>
                <a:latin typeface="Comic Sans MS" panose="030F0702030302020204" pitchFamily="66" charset="0"/>
              </a:rPr>
              <a:t>. </a:t>
            </a:r>
            <a:r>
              <a:rPr kumimoji="0" lang="en-GB" altLang="en-US" sz="1600" b="0" i="0" u="none" strike="noStrike" cap="none" normalizeH="0" baseline="0" dirty="0">
                <a:ln>
                  <a:noFill/>
                </a:ln>
                <a:solidFill>
                  <a:srgbClr val="000000"/>
                </a:solidFill>
                <a:effectLst/>
                <a:latin typeface="Comic Sans MS" panose="030F0702030302020204" pitchFamily="66" charset="0"/>
              </a:rPr>
              <a:t> I also have a pot helmet made in two pieces with a brim that tilts up to stop enemy blades. </a:t>
            </a:r>
            <a:r>
              <a:rPr kumimoji="0" lang="en-GB" altLang="en-US" sz="1600" b="0" i="0" u="none" strike="noStrike" cap="none" normalizeH="0" dirty="0">
                <a:ln>
                  <a:noFill/>
                </a:ln>
                <a:solidFill>
                  <a:srgbClr val="000000"/>
                </a:solidFill>
                <a:effectLst/>
                <a:latin typeface="Comic Sans MS" panose="030F0702030302020204" pitchFamily="66" charset="0"/>
              </a:rPr>
              <a:t> </a:t>
            </a:r>
            <a:r>
              <a:rPr kumimoji="0" lang="en-GB" altLang="en-US" sz="1600" b="0" i="0" u="none" strike="noStrike" cap="none" normalizeH="0" baseline="0" dirty="0">
                <a:ln>
                  <a:noFill/>
                </a:ln>
                <a:solidFill>
                  <a:srgbClr val="000000"/>
                </a:solidFill>
                <a:effectLst/>
                <a:latin typeface="Comic Sans MS" panose="030F0702030302020204" pitchFamily="66" charset="0"/>
              </a:rPr>
              <a:t>I have a sword in case I lose my pike and need to fight at close range,</a:t>
            </a:r>
            <a:r>
              <a:rPr kumimoji="0" lang="en-GB" altLang="en-US" sz="1600" b="0" i="0" u="none" strike="noStrike" cap="none" normalizeH="0" dirty="0">
                <a:ln>
                  <a:noFill/>
                </a:ln>
                <a:solidFill>
                  <a:srgbClr val="000000"/>
                </a:solidFill>
                <a:effectLst/>
                <a:latin typeface="Comic Sans MS" panose="030F0702030302020204" pitchFamily="66" charset="0"/>
              </a:rPr>
              <a:t> but it isn’t the best quality.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nvGrpSpPr>
          <p:cNvPr id="10" name="Group 9">
            <a:extLst>
              <a:ext uri="{FF2B5EF4-FFF2-40B4-BE49-F238E27FC236}">
                <a16:creationId xmlns:a16="http://schemas.microsoft.com/office/drawing/2014/main" id="{C62971F3-A824-423A-BA8F-23298E9A034B}"/>
              </a:ext>
            </a:extLst>
          </p:cNvPr>
          <p:cNvGrpSpPr/>
          <p:nvPr/>
        </p:nvGrpSpPr>
        <p:grpSpPr>
          <a:xfrm>
            <a:off x="10844716" y="239654"/>
            <a:ext cx="1085849" cy="1027346"/>
            <a:chOff x="9010650" y="4052498"/>
            <a:chExt cx="1085849" cy="1027346"/>
          </a:xfrm>
        </p:grpSpPr>
        <p:sp>
          <p:nvSpPr>
            <p:cNvPr id="12" name="Rectangle: Rounded Corners 11">
              <a:extLst>
                <a:ext uri="{FF2B5EF4-FFF2-40B4-BE49-F238E27FC236}">
                  <a16:creationId xmlns:a16="http://schemas.microsoft.com/office/drawing/2014/main" id="{052AC0A2-75AD-46E9-9740-8EF48B72EEB7}"/>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7AB21D6-F19F-497F-B590-73AFF50120DA}"/>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6" name="Civil War Centre_Meet A Civil War Soldier_Pikeman ">
            <a:hlinkClick r:id="" action="ppaction://media"/>
            <a:extLst>
              <a:ext uri="{FF2B5EF4-FFF2-40B4-BE49-F238E27FC236}">
                <a16:creationId xmlns:a16="http://schemas.microsoft.com/office/drawing/2014/main" id="{12702A2C-81FB-441F-99D4-9CF908B864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3311" y="318352"/>
            <a:ext cx="406400" cy="406400"/>
          </a:xfrm>
          <a:prstGeom prst="rect">
            <a:avLst/>
          </a:prstGeom>
        </p:spPr>
      </p:pic>
    </p:spTree>
    <p:extLst>
      <p:ext uri="{BB962C8B-B14F-4D97-AF65-F5344CB8AC3E}">
        <p14:creationId xmlns:p14="http://schemas.microsoft.com/office/powerpoint/2010/main" val="7644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12" name="Picture 11" descr="C:\Users\deniseg\AppData\Local\Temp\Temp1_Final Files colour.zip\Musketeer colour 300.jpg"/>
          <p:cNvPicPr/>
          <p:nvPr/>
        </p:nvPicPr>
        <p:blipFill>
          <a:blip r:embed="rId5" cstate="print">
            <a:extLst>
              <a:ext uri="{BEBA8EAE-BF5A-486C-A8C5-ECC9F3942E4B}">
                <a14:imgProps xmlns:a14="http://schemas.microsoft.com/office/drawing/2010/main">
                  <a14:imgLayer r:embed="rId6">
                    <a14:imgEffect>
                      <a14:backgroundRemoval t="3340" b="99200" l="9940" r="89911"/>
                    </a14:imgEffect>
                  </a14:imgLayer>
                </a14:imgProps>
              </a:ext>
              <a:ext uri="{28A0092B-C50C-407E-A947-70E740481C1C}">
                <a14:useLocalDpi xmlns:a14="http://schemas.microsoft.com/office/drawing/2010/main" val="0"/>
              </a:ext>
            </a:extLst>
          </a:blip>
          <a:srcRect/>
          <a:stretch>
            <a:fillRect/>
          </a:stretch>
        </p:blipFill>
        <p:spPr bwMode="auto">
          <a:xfrm>
            <a:off x="618048" y="0"/>
            <a:ext cx="3454629" cy="6508134"/>
          </a:xfrm>
          <a:prstGeom prst="rect">
            <a:avLst/>
          </a:prstGeom>
          <a:noFill/>
          <a:ln>
            <a:noFill/>
          </a:ln>
        </p:spPr>
      </p:pic>
      <p:pic>
        <p:nvPicPr>
          <p:cNvPr id="13" name="Picture 12" descr="G:\MUSEUM\DATA\Old Magnus Buildings\INTERPRETATION\Images\Doug Jackson Pikeman-Musketeer\Musketeer Hi Res\Musketeer (4).jpg"/>
          <p:cNvPicPr/>
          <p:nvPr/>
        </p:nvPicPr>
        <p:blipFill rotWithShape="1">
          <a:blip r:embed="rId7" cstate="print">
            <a:extLst>
              <a:ext uri="{28A0092B-C50C-407E-A947-70E740481C1C}">
                <a14:useLocalDpi xmlns:a14="http://schemas.microsoft.com/office/drawing/2010/main" val="0"/>
              </a:ext>
            </a:extLst>
          </a:blip>
          <a:srcRect t="9821"/>
          <a:stretch/>
        </p:blipFill>
        <p:spPr bwMode="auto">
          <a:xfrm>
            <a:off x="8172441" y="77258"/>
            <a:ext cx="4012532" cy="5631872"/>
          </a:xfrm>
          <a:prstGeom prst="rect">
            <a:avLst/>
          </a:prstGeom>
          <a:noFill/>
          <a:ln>
            <a:noFill/>
          </a:ln>
          <a:effectLst>
            <a:softEdge rad="317500"/>
          </a:effectLst>
        </p:spPr>
      </p:pic>
      <p:pic>
        <p:nvPicPr>
          <p:cNvPr id="14" name="Picture 13" descr="G:\MUSEUM\DATA\Old Magnus Buildings\INTERPRETATION\Images\Doug Jackson Pikeman-Musketeer\Musketeer Hi Res\Musketeer (26).jpg"/>
          <p:cNvPicPr/>
          <p:nvPr/>
        </p:nvPicPr>
        <p:blipFill rotWithShape="1">
          <a:blip r:embed="rId8">
            <a:extLst>
              <a:ext uri="{28A0092B-C50C-407E-A947-70E740481C1C}">
                <a14:useLocalDpi xmlns:a14="http://schemas.microsoft.com/office/drawing/2010/main" val="0"/>
              </a:ext>
            </a:extLst>
          </a:blip>
          <a:srcRect l="19070" t="18451" r="19070" b="6928"/>
          <a:stretch/>
        </p:blipFill>
        <p:spPr bwMode="auto">
          <a:xfrm>
            <a:off x="4642290" y="77258"/>
            <a:ext cx="3462478" cy="5807179"/>
          </a:xfrm>
          <a:prstGeom prst="rect">
            <a:avLst/>
          </a:prstGeom>
          <a:noFill/>
          <a:ln>
            <a:noFill/>
          </a:ln>
          <a:effectLst>
            <a:softEdge rad="317500"/>
          </a:effectLst>
        </p:spPr>
      </p:pic>
      <p:sp>
        <p:nvSpPr>
          <p:cNvPr id="15" name="Rectangle 14"/>
          <p:cNvSpPr/>
          <p:nvPr/>
        </p:nvSpPr>
        <p:spPr>
          <a:xfrm>
            <a:off x="3529447" y="5674657"/>
            <a:ext cx="5247483" cy="1077218"/>
          </a:xfrm>
          <a:prstGeom prst="rect">
            <a:avLst/>
          </a:prstGeom>
        </p:spPr>
        <p:txBody>
          <a:bodyPr wrap="square">
            <a:spAutoFit/>
          </a:bodyPr>
          <a:lstStyle/>
          <a:p>
            <a:r>
              <a:rPr lang="en-GB" sz="32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634274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5" name="Group 2"/>
          <p:cNvGrpSpPr>
            <a:grpSpLocks/>
          </p:cNvGrpSpPr>
          <p:nvPr/>
        </p:nvGrpSpPr>
        <p:grpSpPr bwMode="auto">
          <a:xfrm>
            <a:off x="450729" y="295914"/>
            <a:ext cx="7721712" cy="5519541"/>
            <a:chOff x="104912494" y="106511833"/>
            <a:chExt cx="4831272" cy="7794345"/>
          </a:xfrm>
        </p:grpSpPr>
        <p:sp>
          <p:nvSpPr>
            <p:cNvPr id="6" name="AutoShape 3"/>
            <p:cNvSpPr>
              <a:spLocks noChangeArrowheads="1"/>
            </p:cNvSpPr>
            <p:nvPr/>
          </p:nvSpPr>
          <p:spPr bwMode="auto">
            <a:xfrm>
              <a:off x="104912494" y="106511833"/>
              <a:ext cx="4831272" cy="7407740"/>
            </a:xfrm>
            <a:prstGeom prst="wedgeRoundRectCallout">
              <a:avLst>
                <a:gd name="adj1" fmla="val 62408"/>
                <a:gd name="adj2" fmla="val -35647"/>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4"/>
            <p:cNvSpPr txBox="1">
              <a:spLocks noChangeArrowheads="1"/>
            </p:cNvSpPr>
            <p:nvPr/>
          </p:nvSpPr>
          <p:spPr bwMode="auto">
            <a:xfrm>
              <a:off x="105065531" y="106760601"/>
              <a:ext cx="4534188" cy="75455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Before the war I worked in the fields around my village. Now, I am an infantry soldier, a musketeer. That means I fight on foot and carry a matchlock musket.  We have no uniform, but I was given a woollen jacket that is warm and will not burn. I fight in a company of 50 or 60 men</a:t>
              </a:r>
              <a:r>
                <a:rPr lang="en-GB" altLang="en-US" sz="1200" dirty="0">
                  <a:solidFill>
                    <a:srgbClr val="000000"/>
                  </a:solidFill>
                  <a:latin typeface="Comic Sans MS" panose="030F0702030302020204" pitchFamily="66" charset="0"/>
                </a:rPr>
                <a:t> </a:t>
              </a:r>
              <a:r>
                <a:rPr kumimoji="0" lang="en-GB" altLang="en-US" sz="1200" b="0" i="0" u="none" strike="noStrike" cap="none" normalizeH="0" baseline="0" dirty="0">
                  <a:ln>
                    <a:noFill/>
                  </a:ln>
                  <a:solidFill>
                    <a:srgbClr val="000000"/>
                  </a:solidFill>
                  <a:effectLst/>
                  <a:latin typeface="Comic Sans MS" panose="030F0702030302020204" pitchFamily="66" charset="0"/>
                </a:rPr>
                <a:t>and we line up in ranks. They say this gun is ‘the sure and sore messenger of death’. I don’t know about ‘sure’- it’s heavy</a:t>
              </a:r>
              <a:r>
                <a:rPr lang="en-GB" altLang="en-US" sz="1200" dirty="0">
                  <a:solidFill>
                    <a:srgbClr val="000000"/>
                  </a:solidFill>
                  <a:latin typeface="Comic Sans MS" panose="030F0702030302020204" pitchFamily="66" charset="0"/>
                </a:rPr>
                <a:t> </a:t>
              </a:r>
              <a:r>
                <a:rPr kumimoji="0" lang="en-GB" altLang="en-US" sz="1200" b="0" i="0" u="none" strike="noStrike" cap="none" normalizeH="0" baseline="0" dirty="0">
                  <a:ln>
                    <a:noFill/>
                  </a:ln>
                  <a:solidFill>
                    <a:srgbClr val="000000"/>
                  </a:solidFill>
                  <a:effectLst/>
                  <a:latin typeface="Comic Sans MS" panose="030F0702030302020204" pitchFamily="66" charset="0"/>
                </a:rPr>
                <a:t>and does not always hit where I aim! We are only powerful if each rank fires at the same time and reloading is slow, 30 seconds or more. Practice makes us faster and each rank takes turns to reload so we can keep a steady rain of bullets falling upon on our enemy. I have a sword to use in case I run out of bullets. I would rather kill my enemy with the club end of my musket and save this cheap sword for cutting firewood!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The bandolier across my chest has 12 bottles, each filled with a measure of gunpowder. I put some in the powder pan and more in the barrel of the gun. I carry a bullet pouch but it’s hard to reach the lead musket balls inside during the fighting, so I put them in my mouth and spit them into the barrel when I need them. Sometimes I make the bullets myself, melting down any lead we find as we travel. God forgive us, but we have used lead from a church roof and even a church organ! If the bullets don’t fit in the gun barrel, I shave or bite them until they do. Then, I ram the bullet down into the barrel with a scouring stick.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The piece of rope in my hand is called a match. It is soaked in ‘saltpetre’ to keep it burning all the time.  I place the match onto a hook  on the gun. It’s called ‘the serpent’ because it looks like a snake. When I pull the trigger, the serpent dips the match into the powder pan and… boom! The fire travels through a hole into the gun’s barrel and out shoots the bullet.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omic Sans MS" panose="030F0702030302020204" pitchFamily="66" charset="0"/>
                </a:rPr>
                <a:t>Finding food and water is hard on the march. We are promised bread, beer, oatmeal, cheese, meat and biscuits but we often go hungry or take what we need from local people.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a:stretch>
            <a:fillRect/>
          </a:stretch>
        </p:blipFill>
        <p:spPr>
          <a:xfrm>
            <a:off x="8172441" y="5674657"/>
            <a:ext cx="1208978" cy="1198861"/>
          </a:xfrm>
          <a:prstGeom prst="rect">
            <a:avLst/>
          </a:prstGeom>
        </p:spPr>
      </p:pic>
      <p:sp>
        <p:nvSpPr>
          <p:cNvPr id="4" name="TextBox 3"/>
          <p:cNvSpPr txBox="1"/>
          <p:nvPr/>
        </p:nvSpPr>
        <p:spPr>
          <a:xfrm>
            <a:off x="3482844" y="5837596"/>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Musketeer</a:t>
            </a:r>
          </a:p>
        </p:txBody>
      </p:sp>
      <p:pic>
        <p:nvPicPr>
          <p:cNvPr id="12" name="Picture 11" descr="C:\Users\deniseg\AppData\Local\Temp\Temp1_Final Files colour.zip\Musketeer colour 300.jpg"/>
          <p:cNvPicPr/>
          <p:nvPr/>
        </p:nvPicPr>
        <p:blipFill>
          <a:blip r:embed="rId7" cstate="print">
            <a:extLst>
              <a:ext uri="{BEBA8EAE-BF5A-486C-A8C5-ECC9F3942E4B}">
                <a14:imgProps xmlns:a14="http://schemas.microsoft.com/office/drawing/2010/main">
                  <a14:imgLayer r:embed="rId8">
                    <a14:imgEffect>
                      <a14:backgroundRemoval t="3340" b="99200" l="9940" r="89911"/>
                    </a14:imgEffect>
                  </a14:imgLayer>
                </a14:imgProps>
              </a:ext>
              <a:ext uri="{28A0092B-C50C-407E-A947-70E740481C1C}">
                <a14:useLocalDpi xmlns:a14="http://schemas.microsoft.com/office/drawing/2010/main" val="0"/>
              </a:ext>
            </a:extLst>
          </a:blip>
          <a:srcRect/>
          <a:stretch>
            <a:fillRect/>
          </a:stretch>
        </p:blipFill>
        <p:spPr bwMode="auto">
          <a:xfrm>
            <a:off x="8105060" y="0"/>
            <a:ext cx="3304036" cy="6775015"/>
          </a:xfrm>
          <a:prstGeom prst="rect">
            <a:avLst/>
          </a:prstGeom>
          <a:noFill/>
          <a:ln>
            <a:noFill/>
          </a:ln>
        </p:spPr>
      </p:pic>
      <p:grpSp>
        <p:nvGrpSpPr>
          <p:cNvPr id="10" name="Group 9">
            <a:extLst>
              <a:ext uri="{FF2B5EF4-FFF2-40B4-BE49-F238E27FC236}">
                <a16:creationId xmlns:a16="http://schemas.microsoft.com/office/drawing/2014/main" id="{05AC6416-853F-46A6-A745-0B54020A6D04}"/>
              </a:ext>
            </a:extLst>
          </p:cNvPr>
          <p:cNvGrpSpPr/>
          <p:nvPr/>
        </p:nvGrpSpPr>
        <p:grpSpPr>
          <a:xfrm>
            <a:off x="10866171" y="172979"/>
            <a:ext cx="1085849" cy="1027346"/>
            <a:chOff x="9010650" y="4052498"/>
            <a:chExt cx="1085849" cy="1027346"/>
          </a:xfrm>
        </p:grpSpPr>
        <p:sp>
          <p:nvSpPr>
            <p:cNvPr id="13" name="Rectangle: Rounded Corners 12">
              <a:extLst>
                <a:ext uri="{FF2B5EF4-FFF2-40B4-BE49-F238E27FC236}">
                  <a16:creationId xmlns:a16="http://schemas.microsoft.com/office/drawing/2014/main" id="{B082721F-D180-4CC6-B0EC-5556EA6FDFDA}"/>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3B1B1E9-3F11-4EBE-A82B-54A9C1971667}"/>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2" name="Civil War Centre_Meet A Civil War Soldier_Musketeer">
            <a:hlinkClick r:id="" action="ppaction://media"/>
            <a:extLst>
              <a:ext uri="{FF2B5EF4-FFF2-40B4-BE49-F238E27FC236}">
                <a16:creationId xmlns:a16="http://schemas.microsoft.com/office/drawing/2014/main" id="{BC066BA3-0BC4-47A1-982C-B165FB0937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58319" y="280252"/>
            <a:ext cx="406400" cy="406400"/>
          </a:xfrm>
          <a:prstGeom prst="rect">
            <a:avLst/>
          </a:prstGeom>
        </p:spPr>
      </p:pic>
    </p:spTree>
    <p:extLst>
      <p:ext uri="{BB962C8B-B14F-4D97-AF65-F5344CB8AC3E}">
        <p14:creationId xmlns:p14="http://schemas.microsoft.com/office/powerpoint/2010/main" val="23945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a:srcRect l="11508" t="17555" r="13063" b="17251"/>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76504" y="1507414"/>
            <a:ext cx="4986670" cy="2308324"/>
          </a:xfrm>
          <a:prstGeom prst="rect">
            <a:avLst/>
          </a:prstGeom>
          <a:noFill/>
        </p:spPr>
        <p:txBody>
          <a:bodyPr wrap="square" rtlCol="0">
            <a:spAutoFit/>
          </a:bodyPr>
          <a:lstStyle/>
          <a:p>
            <a:pPr algn="ctr"/>
            <a:r>
              <a:rPr lang="en-GB" sz="4800" dirty="0">
                <a:latin typeface="Bahnschrift" panose="020B0502040204020203" pitchFamily="34" charset="0"/>
              </a:rPr>
              <a:t>Meet some </a:t>
            </a:r>
          </a:p>
          <a:p>
            <a:pPr algn="ctr"/>
            <a:r>
              <a:rPr lang="en-GB" sz="4800" dirty="0">
                <a:latin typeface="Bahnschrift" panose="020B0502040204020203" pitchFamily="34" charset="0"/>
              </a:rPr>
              <a:t>Civil-War Soldiers!</a:t>
            </a:r>
          </a:p>
        </p:txBody>
      </p:sp>
    </p:spTree>
    <p:extLst>
      <p:ext uri="{BB962C8B-B14F-4D97-AF65-F5344CB8AC3E}">
        <p14:creationId xmlns:p14="http://schemas.microsoft.com/office/powerpoint/2010/main" val="2676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4" name="TextBox 3"/>
          <p:cNvSpPr txBox="1"/>
          <p:nvPr/>
        </p:nvSpPr>
        <p:spPr>
          <a:xfrm>
            <a:off x="2165684" y="5896263"/>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Meet a Civil War Soldier</a:t>
            </a:r>
          </a:p>
        </p:txBody>
      </p:sp>
      <p:pic>
        <p:nvPicPr>
          <p:cNvPr id="10" name="Picture 9" descr="G:\Heritage, Culture and Visitors\Learning &amp; Participation\7 Funded projects\A History of CW in 100 objects\planning\soldiers\Illustrations\Dragoon colour copy.jpg"/>
          <p:cNvPicPr/>
          <p:nvPr/>
        </p:nvPicPr>
        <p:blipFill>
          <a:blip r:embed="rId5" cstate="print">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flipH="1">
            <a:off x="4105274" y="807031"/>
            <a:ext cx="2897327" cy="4382837"/>
          </a:xfrm>
          <a:prstGeom prst="rect">
            <a:avLst/>
          </a:prstGeom>
          <a:noFill/>
          <a:ln>
            <a:noFill/>
          </a:ln>
        </p:spPr>
      </p:pic>
      <p:pic>
        <p:nvPicPr>
          <p:cNvPr id="8" name="Picture 7" descr="C:\Users\deniseg\AppData\Local\Temp\Temp1_Final Files colour.zip\Cavalryman col 300.jpg"/>
          <p:cNvPicPr/>
          <p:nvPr/>
        </p:nvPicPr>
        <p:blipFill>
          <a:blip r:embed="rId7" cstate="print">
            <a:extLst>
              <a:ext uri="{BEBA8EAE-BF5A-486C-A8C5-ECC9F3942E4B}">
                <a14:imgProps xmlns:a14="http://schemas.microsoft.com/office/drawing/2010/main">
                  <a14:imgLayer r:embed="rId8">
                    <a14:imgEffect>
                      <a14:backgroundRemoval t="0" b="100000" l="387" r="99274"/>
                    </a14:imgEffect>
                  </a14:imgLayer>
                </a14:imgProps>
              </a:ext>
              <a:ext uri="{28A0092B-C50C-407E-A947-70E740481C1C}">
                <a14:useLocalDpi xmlns:a14="http://schemas.microsoft.com/office/drawing/2010/main" val="0"/>
              </a:ext>
            </a:extLst>
          </a:blip>
          <a:srcRect/>
          <a:stretch>
            <a:fillRect/>
          </a:stretch>
        </p:blipFill>
        <p:spPr bwMode="auto">
          <a:xfrm flipH="1">
            <a:off x="447648" y="1273262"/>
            <a:ext cx="4475731" cy="3713012"/>
          </a:xfrm>
          <a:prstGeom prst="rect">
            <a:avLst/>
          </a:prstGeom>
          <a:noFill/>
          <a:ln>
            <a:noFill/>
          </a:ln>
        </p:spPr>
      </p:pic>
      <p:pic>
        <p:nvPicPr>
          <p:cNvPr id="12" name="Picture 11" descr="C:\Users\deniseg\AppData\Local\Temp\Temp1_Final Files colour.zip\Pikeman 300.jpg"/>
          <p:cNvPicPr/>
          <p:nvPr/>
        </p:nvPicPr>
        <p:blipFill>
          <a:blip r:embed="rId9" cstate="print">
            <a:extLst>
              <a:ext uri="{BEBA8EAE-BF5A-486C-A8C5-ECC9F3942E4B}">
                <a14:imgProps xmlns:a14="http://schemas.microsoft.com/office/drawing/2010/main">
                  <a14:imgLayer r:embed="rId10">
                    <a14:imgEffect>
                      <a14:backgroundRemoval t="1270" b="99113" l="9995" r="89904"/>
                    </a14:imgEffect>
                  </a14:imgLayer>
                </a14:imgProps>
              </a:ext>
              <a:ext uri="{28A0092B-C50C-407E-A947-70E740481C1C}">
                <a14:useLocalDpi xmlns:a14="http://schemas.microsoft.com/office/drawing/2010/main" val="0"/>
              </a:ext>
            </a:extLst>
          </a:blip>
          <a:srcRect/>
          <a:stretch>
            <a:fillRect/>
          </a:stretch>
        </p:blipFill>
        <p:spPr bwMode="auto">
          <a:xfrm>
            <a:off x="9698706" y="-879905"/>
            <a:ext cx="2329120" cy="6069773"/>
          </a:xfrm>
          <a:prstGeom prst="rect">
            <a:avLst/>
          </a:prstGeom>
          <a:noFill/>
          <a:ln>
            <a:noFill/>
          </a:ln>
        </p:spPr>
      </p:pic>
      <p:pic>
        <p:nvPicPr>
          <p:cNvPr id="13" name="Picture 12" descr="C:\Users\deniseg\AppData\Local\Temp\Temp1_Final Files colour.zip\Musketeer colour 300.jpg"/>
          <p:cNvPicPr/>
          <p:nvPr/>
        </p:nvPicPr>
        <p:blipFill>
          <a:blip r:embed="rId11" cstate="print">
            <a:extLst>
              <a:ext uri="{BEBA8EAE-BF5A-486C-A8C5-ECC9F3942E4B}">
                <a14:imgProps xmlns:a14="http://schemas.microsoft.com/office/drawing/2010/main">
                  <a14:imgLayer r:embed="rId12">
                    <a14:imgEffect>
                      <a14:backgroundRemoval t="3340" b="99200" l="9940" r="89911"/>
                    </a14:imgEffect>
                  </a14:imgLayer>
                </a14:imgProps>
              </a:ext>
              <a:ext uri="{28A0092B-C50C-407E-A947-70E740481C1C}">
                <a14:useLocalDpi xmlns:a14="http://schemas.microsoft.com/office/drawing/2010/main" val="0"/>
              </a:ext>
            </a:extLst>
          </a:blip>
          <a:srcRect/>
          <a:stretch>
            <a:fillRect/>
          </a:stretch>
        </p:blipFill>
        <p:spPr bwMode="auto">
          <a:xfrm>
            <a:off x="7596343" y="1222530"/>
            <a:ext cx="1785076" cy="3760491"/>
          </a:xfrm>
          <a:prstGeom prst="rect">
            <a:avLst/>
          </a:prstGeom>
          <a:noFill/>
          <a:ln>
            <a:noFill/>
          </a:ln>
        </p:spPr>
      </p:pic>
      <p:sp>
        <p:nvSpPr>
          <p:cNvPr id="5" name="TextBox 4"/>
          <p:cNvSpPr txBox="1"/>
          <p:nvPr/>
        </p:nvSpPr>
        <p:spPr>
          <a:xfrm>
            <a:off x="2764038" y="391533"/>
            <a:ext cx="8966917" cy="830997"/>
          </a:xfrm>
          <a:prstGeom prst="rect">
            <a:avLst/>
          </a:prstGeom>
          <a:noFill/>
        </p:spPr>
        <p:txBody>
          <a:bodyPr wrap="square" rtlCol="0">
            <a:spAutoFit/>
          </a:bodyPr>
          <a:lstStyle/>
          <a:p>
            <a:r>
              <a:rPr lang="en-GB" sz="2400" dirty="0">
                <a:latin typeface="Bahnschrift" panose="020B0502040204020203" pitchFamily="34" charset="0"/>
              </a:rPr>
              <a:t>Soldiers fought in groups called regiments. </a:t>
            </a:r>
          </a:p>
          <a:p>
            <a:endParaRPr lang="en-GB" sz="2400" dirty="0">
              <a:latin typeface="Bahnschrift" panose="020B0502040204020203" pitchFamily="34" charset="0"/>
            </a:endParaRPr>
          </a:p>
        </p:txBody>
      </p:sp>
      <p:sp>
        <p:nvSpPr>
          <p:cNvPr id="14" name="TextBox 13">
            <a:extLst>
              <a:ext uri="{FF2B5EF4-FFF2-40B4-BE49-F238E27FC236}">
                <a16:creationId xmlns:a16="http://schemas.microsoft.com/office/drawing/2014/main" id="{834B2EC5-0CA6-445F-846E-664BF760B37D}"/>
              </a:ext>
            </a:extLst>
          </p:cNvPr>
          <p:cNvSpPr txBox="1"/>
          <p:nvPr/>
        </p:nvSpPr>
        <p:spPr>
          <a:xfrm>
            <a:off x="1985795" y="5082621"/>
            <a:ext cx="7972463" cy="461665"/>
          </a:xfrm>
          <a:prstGeom prst="rect">
            <a:avLst/>
          </a:prstGeom>
          <a:noFill/>
        </p:spPr>
        <p:txBody>
          <a:bodyPr wrap="square">
            <a:spAutoFit/>
          </a:bodyPr>
          <a:lstStyle/>
          <a:p>
            <a:r>
              <a:rPr lang="en-GB" sz="2400" dirty="0">
                <a:latin typeface="Bahnschrift" panose="020B0502040204020203" pitchFamily="34" charset="0"/>
              </a:rPr>
              <a:t>Each regiment had a different job to do on the battlefield. </a:t>
            </a:r>
          </a:p>
        </p:txBody>
      </p:sp>
    </p:spTree>
    <p:extLst>
      <p:ext uri="{BB962C8B-B14F-4D97-AF65-F5344CB8AC3E}">
        <p14:creationId xmlns:p14="http://schemas.microsoft.com/office/powerpoint/2010/main" val="140038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4" name="TextBox 3"/>
          <p:cNvSpPr txBox="1"/>
          <p:nvPr/>
        </p:nvSpPr>
        <p:spPr>
          <a:xfrm>
            <a:off x="275118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Cavalry</a:t>
            </a:r>
          </a:p>
        </p:txBody>
      </p:sp>
      <p:pic>
        <p:nvPicPr>
          <p:cNvPr id="8" name="Picture 7" descr="C:\Users\deniseg\AppData\Local\Temp\Temp1_Final Files colour.zip\Cavalryman col 300.jpg"/>
          <p:cNvPicPr/>
          <p:nvPr/>
        </p:nvPicPr>
        <p:blipFill>
          <a:blip r:embed="rId5" cstate="print">
            <a:extLst>
              <a:ext uri="{BEBA8EAE-BF5A-486C-A8C5-ECC9F3942E4B}">
                <a14:imgProps xmlns:a14="http://schemas.microsoft.com/office/drawing/2010/main">
                  <a14:imgLayer r:embed="rId6">
                    <a14:imgEffect>
                      <a14:backgroundRemoval t="0" b="100000" l="387" r="99274"/>
                    </a14:imgEffect>
                  </a14:imgLayer>
                </a14:imgProps>
              </a:ext>
              <a:ext uri="{28A0092B-C50C-407E-A947-70E740481C1C}">
                <a14:useLocalDpi xmlns:a14="http://schemas.microsoft.com/office/drawing/2010/main" val="0"/>
              </a:ext>
            </a:extLst>
          </a:blip>
          <a:srcRect/>
          <a:stretch>
            <a:fillRect/>
          </a:stretch>
        </p:blipFill>
        <p:spPr bwMode="auto">
          <a:xfrm>
            <a:off x="6400800" y="433138"/>
            <a:ext cx="5529001" cy="4786082"/>
          </a:xfrm>
          <a:prstGeom prst="rect">
            <a:avLst/>
          </a:prstGeom>
          <a:noFill/>
          <a:ln>
            <a:noFill/>
          </a:ln>
        </p:spPr>
      </p:pic>
      <p:sp>
        <p:nvSpPr>
          <p:cNvPr id="2" name="TextBox 1"/>
          <p:cNvSpPr txBox="1"/>
          <p:nvPr/>
        </p:nvSpPr>
        <p:spPr>
          <a:xfrm>
            <a:off x="1892467" y="917369"/>
            <a:ext cx="4927433" cy="4216539"/>
          </a:xfrm>
          <a:prstGeom prst="rect">
            <a:avLst/>
          </a:prstGeom>
          <a:noFill/>
        </p:spPr>
        <p:txBody>
          <a:bodyPr wrap="square" rtlCol="0">
            <a:spAutoFit/>
          </a:bodyPr>
          <a:lstStyle/>
          <a:p>
            <a:r>
              <a:rPr lang="en-GB" sz="4400" b="1" dirty="0">
                <a:latin typeface="Bahnschrift" panose="020B0502040204020203" pitchFamily="34" charset="0"/>
              </a:rPr>
              <a:t>Cavalry </a:t>
            </a:r>
          </a:p>
          <a:p>
            <a:endParaRPr lang="en-GB" sz="2800" b="1" dirty="0">
              <a:latin typeface="Bahnschrift" panose="020B0502040204020203" pitchFamily="34" charset="0"/>
            </a:endParaRPr>
          </a:p>
          <a:p>
            <a:r>
              <a:rPr lang="en-GB" sz="2800" dirty="0">
                <a:latin typeface="Bahnschrift" panose="020B0502040204020203" pitchFamily="34" charset="0"/>
              </a:rPr>
              <a:t>These soldiers fought on horseback</a:t>
            </a:r>
          </a:p>
          <a:p>
            <a:endParaRPr lang="en-GB" sz="2800" dirty="0">
              <a:latin typeface="Bahnschrift" panose="020B0502040204020203" pitchFamily="34" charset="0"/>
            </a:endParaRPr>
          </a:p>
          <a:p>
            <a:r>
              <a:rPr lang="en-GB" sz="2800" dirty="0">
                <a:latin typeface="Bahnschrift" panose="020B0502040204020203" pitchFamily="34" charset="0"/>
              </a:rPr>
              <a:t>They carried pistols or a larger gun called a carbine.</a:t>
            </a:r>
          </a:p>
          <a:p>
            <a:endParaRPr lang="en-GB" sz="2800" dirty="0">
              <a:latin typeface="Bahnschrift" panose="020B0502040204020203" pitchFamily="34" charset="0"/>
            </a:endParaRPr>
          </a:p>
          <a:p>
            <a:r>
              <a:rPr lang="en-GB" sz="2800" dirty="0">
                <a:latin typeface="Bahnschrift" panose="020B0502040204020203" pitchFamily="34" charset="0"/>
              </a:rPr>
              <a:t>They had a sharp sword</a:t>
            </a:r>
            <a:r>
              <a:rPr lang="en-GB" sz="2400" dirty="0">
                <a:latin typeface="Bahnschrift" panose="020B0502040204020203" pitchFamily="34" charset="0"/>
              </a:rPr>
              <a:t>.</a:t>
            </a:r>
          </a:p>
        </p:txBody>
      </p:sp>
    </p:spTree>
    <p:extLst>
      <p:ext uri="{BB962C8B-B14F-4D97-AF65-F5344CB8AC3E}">
        <p14:creationId xmlns:p14="http://schemas.microsoft.com/office/powerpoint/2010/main" val="403484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4" name="TextBox 3"/>
          <p:cNvSpPr txBox="1"/>
          <p:nvPr/>
        </p:nvSpPr>
        <p:spPr>
          <a:xfrm>
            <a:off x="320842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Infantry</a:t>
            </a:r>
          </a:p>
        </p:txBody>
      </p:sp>
      <p:pic>
        <p:nvPicPr>
          <p:cNvPr id="12" name="Picture 11" descr="C:\Users\deniseg\AppData\Local\Temp\Temp1_Final Files colour.zip\Pikeman 300.jpg"/>
          <p:cNvPicPr/>
          <p:nvPr/>
        </p:nvPicPr>
        <p:blipFill>
          <a:blip r:embed="rId5" cstate="print">
            <a:extLst>
              <a:ext uri="{BEBA8EAE-BF5A-486C-A8C5-ECC9F3942E4B}">
                <a14:imgProps xmlns:a14="http://schemas.microsoft.com/office/drawing/2010/main">
                  <a14:imgLayer r:embed="rId6">
                    <a14:imgEffect>
                      <a14:backgroundRemoval t="1270" b="99113" l="9995" r="89904"/>
                    </a14:imgEffect>
                  </a14:imgLayer>
                </a14:imgProps>
              </a:ext>
              <a:ext uri="{28A0092B-C50C-407E-A947-70E740481C1C}">
                <a14:useLocalDpi xmlns:a14="http://schemas.microsoft.com/office/drawing/2010/main" val="0"/>
              </a:ext>
            </a:extLst>
          </a:blip>
          <a:srcRect/>
          <a:stretch>
            <a:fillRect/>
          </a:stretch>
        </p:blipFill>
        <p:spPr bwMode="auto">
          <a:xfrm>
            <a:off x="8295666" y="-3240504"/>
            <a:ext cx="3591533" cy="9136768"/>
          </a:xfrm>
          <a:prstGeom prst="rect">
            <a:avLst/>
          </a:prstGeom>
          <a:noFill/>
          <a:ln>
            <a:noFill/>
          </a:ln>
        </p:spPr>
      </p:pic>
      <p:pic>
        <p:nvPicPr>
          <p:cNvPr id="13" name="Picture 12" descr="C:\Users\deniseg\AppData\Local\Temp\Temp1_Final Files colour.zip\Musketeer colour 300.jpg"/>
          <p:cNvPicPr/>
          <p:nvPr/>
        </p:nvPicPr>
        <p:blipFill>
          <a:blip r:embed="rId7" cstate="print">
            <a:extLst>
              <a:ext uri="{BEBA8EAE-BF5A-486C-A8C5-ECC9F3942E4B}">
                <a14:imgProps xmlns:a14="http://schemas.microsoft.com/office/drawing/2010/main">
                  <a14:imgLayer r:embed="rId8">
                    <a14:imgEffect>
                      <a14:backgroundRemoval t="3340" b="99200" l="9940" r="89911"/>
                    </a14:imgEffect>
                  </a14:imgLayer>
                </a14:imgProps>
              </a:ext>
              <a:ext uri="{28A0092B-C50C-407E-A947-70E740481C1C}">
                <a14:useLocalDpi xmlns:a14="http://schemas.microsoft.com/office/drawing/2010/main" val="0"/>
              </a:ext>
            </a:extLst>
          </a:blip>
          <a:srcRect/>
          <a:stretch>
            <a:fillRect/>
          </a:stretch>
        </p:blipFill>
        <p:spPr bwMode="auto">
          <a:xfrm>
            <a:off x="6464590" y="0"/>
            <a:ext cx="2779813" cy="5981006"/>
          </a:xfrm>
          <a:prstGeom prst="rect">
            <a:avLst/>
          </a:prstGeom>
          <a:noFill/>
          <a:ln>
            <a:noFill/>
          </a:ln>
        </p:spPr>
      </p:pic>
      <p:sp>
        <p:nvSpPr>
          <p:cNvPr id="5" name="TextBox 4"/>
          <p:cNvSpPr txBox="1"/>
          <p:nvPr/>
        </p:nvSpPr>
        <p:spPr>
          <a:xfrm>
            <a:off x="1074821" y="687250"/>
            <a:ext cx="5389769" cy="3662541"/>
          </a:xfrm>
          <a:prstGeom prst="rect">
            <a:avLst/>
          </a:prstGeom>
          <a:noFill/>
        </p:spPr>
        <p:txBody>
          <a:bodyPr wrap="square" rtlCol="0">
            <a:spAutoFit/>
          </a:bodyPr>
          <a:lstStyle/>
          <a:p>
            <a:r>
              <a:rPr lang="en-GB" sz="3600" b="1" dirty="0">
                <a:latin typeface="Bahnschrift" panose="020B0502040204020203" pitchFamily="34" charset="0"/>
              </a:rPr>
              <a:t>Infantry</a:t>
            </a:r>
            <a:r>
              <a:rPr lang="en-GB" sz="3600" dirty="0">
                <a:latin typeface="Bahnschrift" panose="020B0502040204020203" pitchFamily="34" charset="0"/>
              </a:rPr>
              <a:t> </a:t>
            </a:r>
          </a:p>
          <a:p>
            <a:endParaRPr lang="en-GB" sz="3600" dirty="0">
              <a:latin typeface="Bahnschrift" panose="020B0502040204020203" pitchFamily="34" charset="0"/>
            </a:endParaRPr>
          </a:p>
          <a:p>
            <a:r>
              <a:rPr lang="en-GB" sz="3200" dirty="0">
                <a:latin typeface="Bahnschrift" panose="020B0502040204020203" pitchFamily="34" charset="0"/>
              </a:rPr>
              <a:t>These soldiers fought on foot. </a:t>
            </a:r>
          </a:p>
          <a:p>
            <a:endParaRPr lang="en-GB" sz="3200" dirty="0">
              <a:latin typeface="Bahnschrift" panose="020B0502040204020203" pitchFamily="34" charset="0"/>
            </a:endParaRPr>
          </a:p>
          <a:p>
            <a:r>
              <a:rPr lang="en-GB" sz="3200" dirty="0">
                <a:latin typeface="Bahnschrift" panose="020B0502040204020203" pitchFamily="34" charset="0"/>
              </a:rPr>
              <a:t>The infantry was made up of Pikemen and Musketeers</a:t>
            </a:r>
          </a:p>
        </p:txBody>
      </p:sp>
    </p:spTree>
    <p:extLst>
      <p:ext uri="{BB962C8B-B14F-4D97-AF65-F5344CB8AC3E}">
        <p14:creationId xmlns:p14="http://schemas.microsoft.com/office/powerpoint/2010/main" val="72257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4" name="TextBox 3"/>
          <p:cNvSpPr txBox="1"/>
          <p:nvPr/>
        </p:nvSpPr>
        <p:spPr>
          <a:xfrm>
            <a:off x="2751182" y="5856751"/>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Dragoons</a:t>
            </a:r>
          </a:p>
        </p:txBody>
      </p:sp>
      <p:sp>
        <p:nvSpPr>
          <p:cNvPr id="2" name="TextBox 1"/>
          <p:cNvSpPr txBox="1"/>
          <p:nvPr/>
        </p:nvSpPr>
        <p:spPr>
          <a:xfrm>
            <a:off x="4991100" y="403443"/>
            <a:ext cx="6505575" cy="5016758"/>
          </a:xfrm>
          <a:prstGeom prst="rect">
            <a:avLst/>
          </a:prstGeom>
          <a:noFill/>
        </p:spPr>
        <p:txBody>
          <a:bodyPr wrap="square" rtlCol="0">
            <a:spAutoFit/>
          </a:bodyPr>
          <a:lstStyle/>
          <a:p>
            <a:r>
              <a:rPr lang="en-GB" sz="3200" b="1" dirty="0">
                <a:latin typeface="Bahnschrift" panose="020B0502040204020203" pitchFamily="34" charset="0"/>
              </a:rPr>
              <a:t>Dragoons</a:t>
            </a:r>
            <a:r>
              <a:rPr lang="en-GB" sz="3200" dirty="0">
                <a:latin typeface="Bahnschrift" panose="020B0502040204020203" pitchFamily="34" charset="0"/>
              </a:rPr>
              <a:t> </a:t>
            </a:r>
          </a:p>
          <a:p>
            <a:endParaRPr lang="en-GB" sz="3200" dirty="0">
              <a:latin typeface="Bahnschrift" panose="020B0502040204020203" pitchFamily="34" charset="0"/>
            </a:endParaRPr>
          </a:p>
          <a:p>
            <a:r>
              <a:rPr lang="en-GB" sz="3200" dirty="0">
                <a:latin typeface="Bahnschrift" panose="020B0502040204020203" pitchFamily="34" charset="0"/>
              </a:rPr>
              <a:t>These were mounted infantry soldiers. </a:t>
            </a:r>
          </a:p>
          <a:p>
            <a:endParaRPr lang="en-GB" sz="3200" dirty="0">
              <a:latin typeface="Bahnschrift" panose="020B0502040204020203" pitchFamily="34" charset="0"/>
            </a:endParaRPr>
          </a:p>
          <a:p>
            <a:r>
              <a:rPr lang="en-GB" sz="3200" dirty="0">
                <a:latin typeface="Bahnschrift" panose="020B0502040204020203" pitchFamily="34" charset="0"/>
              </a:rPr>
              <a:t>They used horses to transport them quickly around the battlefield. </a:t>
            </a:r>
          </a:p>
          <a:p>
            <a:endParaRPr lang="en-GB" sz="3200" dirty="0">
              <a:latin typeface="Bahnschrift" panose="020B0502040204020203" pitchFamily="34" charset="0"/>
            </a:endParaRPr>
          </a:p>
          <a:p>
            <a:r>
              <a:rPr lang="en-GB" sz="3200" dirty="0">
                <a:latin typeface="Bahnschrift" panose="020B0502040204020203" pitchFamily="34" charset="0"/>
              </a:rPr>
              <a:t>They usually dismounted to fight.  </a:t>
            </a:r>
          </a:p>
        </p:txBody>
      </p:sp>
      <p:pic>
        <p:nvPicPr>
          <p:cNvPr id="10" name="Picture 9" descr="G:\Heritage, Culture and Visitors\Learning &amp; Participation\7 Funded projects\A History of CW in 100 objects\planning\soldiers\Illustrations\Dragoon colour copy.jpg"/>
          <p:cNvPicPr/>
          <p:nvPr/>
        </p:nvPicPr>
        <p:blipFill>
          <a:blip r:embed="rId5" cstate="print">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flipH="1">
            <a:off x="1194636" y="1"/>
            <a:ext cx="3970921" cy="5709130"/>
          </a:xfrm>
          <a:prstGeom prst="rect">
            <a:avLst/>
          </a:prstGeom>
          <a:noFill/>
          <a:ln>
            <a:noFill/>
          </a:ln>
        </p:spPr>
      </p:pic>
    </p:spTree>
    <p:extLst>
      <p:ext uri="{BB962C8B-B14F-4D97-AF65-F5344CB8AC3E}">
        <p14:creationId xmlns:p14="http://schemas.microsoft.com/office/powerpoint/2010/main" val="2851460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ounded Rectangle 1"/>
          <p:cNvSpPr/>
          <p:nvPr/>
        </p:nvSpPr>
        <p:spPr>
          <a:xfrm>
            <a:off x="324070" y="408277"/>
            <a:ext cx="4942318" cy="45006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sp>
        <p:nvSpPr>
          <p:cNvPr id="4" name="TextBox 3"/>
          <p:cNvSpPr txBox="1"/>
          <p:nvPr/>
        </p:nvSpPr>
        <p:spPr>
          <a:xfrm>
            <a:off x="2165684" y="5896263"/>
            <a:ext cx="7087477"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Meet a Civil War Soldier</a:t>
            </a:r>
          </a:p>
        </p:txBody>
      </p:sp>
      <p:pic>
        <p:nvPicPr>
          <p:cNvPr id="10" name="Picture 9" descr="G:\Heritage, Culture and Visitors\Learning &amp; Participation\7 Funded projects\A History of CW in 100 objects\planning\soldiers\Illustrations\Dragoon colour copy.jpg"/>
          <p:cNvPicPr/>
          <p:nvPr/>
        </p:nvPicPr>
        <p:blipFill>
          <a:blip r:embed="rId5" cstate="print">
            <a:extLst>
              <a:ext uri="{BEBA8EAE-BF5A-486C-A8C5-ECC9F3942E4B}">
                <a14:imgProps xmlns:a14="http://schemas.microsoft.com/office/drawing/2010/main">
                  <a14:imgLayer r:embed="rId6">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flipH="1">
            <a:off x="6776078" y="371539"/>
            <a:ext cx="2477083" cy="3468941"/>
          </a:xfrm>
          <a:prstGeom prst="rect">
            <a:avLst/>
          </a:prstGeom>
          <a:noFill/>
          <a:ln>
            <a:noFill/>
          </a:ln>
        </p:spPr>
      </p:pic>
      <p:pic>
        <p:nvPicPr>
          <p:cNvPr id="8" name="Picture 7" descr="C:\Users\deniseg\AppData\Local\Temp\Temp1_Final Files colour.zip\Cavalryman col 300.jpg"/>
          <p:cNvPicPr/>
          <p:nvPr/>
        </p:nvPicPr>
        <p:blipFill>
          <a:blip r:embed="rId7" cstate="print">
            <a:extLst>
              <a:ext uri="{BEBA8EAE-BF5A-486C-A8C5-ECC9F3942E4B}">
                <a14:imgProps xmlns:a14="http://schemas.microsoft.com/office/drawing/2010/main">
                  <a14:imgLayer r:embed="rId8">
                    <a14:imgEffect>
                      <a14:backgroundRemoval t="0" b="100000" l="387" r="99274"/>
                    </a14:imgEffect>
                  </a14:imgLayer>
                </a14:imgProps>
              </a:ext>
              <a:ext uri="{28A0092B-C50C-407E-A947-70E740481C1C}">
                <a14:useLocalDpi xmlns:a14="http://schemas.microsoft.com/office/drawing/2010/main" val="0"/>
              </a:ext>
            </a:extLst>
          </a:blip>
          <a:srcRect/>
          <a:stretch>
            <a:fillRect/>
          </a:stretch>
        </p:blipFill>
        <p:spPr bwMode="auto">
          <a:xfrm>
            <a:off x="8360888" y="665904"/>
            <a:ext cx="3870021" cy="3174576"/>
          </a:xfrm>
          <a:prstGeom prst="rect">
            <a:avLst/>
          </a:prstGeom>
          <a:noFill/>
          <a:ln>
            <a:noFill/>
          </a:ln>
        </p:spPr>
      </p:pic>
      <p:pic>
        <p:nvPicPr>
          <p:cNvPr id="12" name="Picture 11" descr="C:\Users\deniseg\AppData\Local\Temp\Temp1_Final Files colour.zip\Pikeman 300.jpg"/>
          <p:cNvPicPr/>
          <p:nvPr/>
        </p:nvPicPr>
        <p:blipFill>
          <a:blip r:embed="rId9" cstate="print">
            <a:extLst>
              <a:ext uri="{BEBA8EAE-BF5A-486C-A8C5-ECC9F3942E4B}">
                <a14:imgProps xmlns:a14="http://schemas.microsoft.com/office/drawing/2010/main">
                  <a14:imgLayer r:embed="rId10">
                    <a14:imgEffect>
                      <a14:backgroundRemoval t="1270" b="99113" l="9995" r="89904"/>
                    </a14:imgEffect>
                  </a14:imgLayer>
                </a14:imgProps>
              </a:ext>
              <a:ext uri="{28A0092B-C50C-407E-A947-70E740481C1C}">
                <a14:useLocalDpi xmlns:a14="http://schemas.microsoft.com/office/drawing/2010/main" val="0"/>
              </a:ext>
            </a:extLst>
          </a:blip>
          <a:srcRect/>
          <a:stretch>
            <a:fillRect/>
          </a:stretch>
        </p:blipFill>
        <p:spPr bwMode="auto">
          <a:xfrm>
            <a:off x="8690673" y="646211"/>
            <a:ext cx="1967778" cy="5038063"/>
          </a:xfrm>
          <a:prstGeom prst="rect">
            <a:avLst/>
          </a:prstGeom>
          <a:noFill/>
          <a:ln>
            <a:noFill/>
          </a:ln>
        </p:spPr>
      </p:pic>
      <p:pic>
        <p:nvPicPr>
          <p:cNvPr id="13" name="Picture 12" descr="C:\Users\deniseg\AppData\Local\Temp\Temp1_Final Files colour.zip\Musketeer colour 300.jpg"/>
          <p:cNvPicPr/>
          <p:nvPr/>
        </p:nvPicPr>
        <p:blipFill>
          <a:blip r:embed="rId11" cstate="print">
            <a:extLst>
              <a:ext uri="{BEBA8EAE-BF5A-486C-A8C5-ECC9F3942E4B}">
                <a14:imgProps xmlns:a14="http://schemas.microsoft.com/office/drawing/2010/main">
                  <a14:imgLayer r:embed="rId12">
                    <a14:imgEffect>
                      <a14:backgroundRemoval t="3340" b="99200" l="9940" r="89911"/>
                    </a14:imgEffect>
                  </a14:imgLayer>
                </a14:imgProps>
              </a:ext>
              <a:ext uri="{28A0092B-C50C-407E-A947-70E740481C1C}">
                <a14:useLocalDpi xmlns:a14="http://schemas.microsoft.com/office/drawing/2010/main" val="0"/>
              </a:ext>
            </a:extLst>
          </a:blip>
          <a:srcRect/>
          <a:stretch>
            <a:fillRect/>
          </a:stretch>
        </p:blipFill>
        <p:spPr bwMode="auto">
          <a:xfrm>
            <a:off x="5590100" y="2397121"/>
            <a:ext cx="1619749" cy="3266849"/>
          </a:xfrm>
          <a:prstGeom prst="rect">
            <a:avLst/>
          </a:prstGeom>
          <a:noFill/>
          <a:ln>
            <a:noFill/>
          </a:ln>
        </p:spPr>
      </p:pic>
      <p:sp>
        <p:nvSpPr>
          <p:cNvPr id="5" name="TextBox 4"/>
          <p:cNvSpPr txBox="1"/>
          <p:nvPr/>
        </p:nvSpPr>
        <p:spPr>
          <a:xfrm>
            <a:off x="666481" y="1119715"/>
            <a:ext cx="4067234" cy="3108543"/>
          </a:xfrm>
          <a:prstGeom prst="rect">
            <a:avLst/>
          </a:prstGeom>
          <a:noFill/>
        </p:spPr>
        <p:txBody>
          <a:bodyPr wrap="square" rtlCol="0">
            <a:spAutoFit/>
          </a:bodyPr>
          <a:lstStyle/>
          <a:p>
            <a:r>
              <a:rPr lang="en-GB" sz="2800" dirty="0">
                <a:latin typeface="Bahnschrift" panose="020B0502040204020203" pitchFamily="34" charset="0"/>
              </a:rPr>
              <a:t>Read and listen to what each soldier says. </a:t>
            </a:r>
          </a:p>
          <a:p>
            <a:endParaRPr lang="en-GB" sz="2800" dirty="0">
              <a:latin typeface="Bahnschrift" panose="020B0502040204020203" pitchFamily="34" charset="0"/>
            </a:endParaRPr>
          </a:p>
          <a:p>
            <a:r>
              <a:rPr lang="en-GB" sz="2800" dirty="0">
                <a:latin typeface="Bahnschrift" panose="020B0502040204020203" pitchFamily="34" charset="0"/>
              </a:rPr>
              <a:t>Use the worksheets to make your own labelled diagram of their equipment. </a:t>
            </a:r>
          </a:p>
        </p:txBody>
      </p:sp>
    </p:spTree>
    <p:extLst>
      <p:ext uri="{BB962C8B-B14F-4D97-AF65-F5344CB8AC3E}">
        <p14:creationId xmlns:p14="http://schemas.microsoft.com/office/powerpoint/2010/main" val="25669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74657"/>
            <a:ext cx="12219087" cy="1233055"/>
          </a:xfrm>
          <a:prstGeom prst="rect">
            <a:avLst/>
          </a:prstGeom>
          <a:solidFill>
            <a:srgbClr val="77CFE5"/>
          </a:solidFill>
        </p:spPr>
      </p:pic>
      <p:pic>
        <p:nvPicPr>
          <p:cNvPr id="9" name="Picture 8"/>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a:stretch>
            <a:fillRect/>
          </a:stretch>
        </p:blipFill>
        <p:spPr>
          <a:xfrm>
            <a:off x="8172441" y="5674657"/>
            <a:ext cx="1208978" cy="119886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661" y="250970"/>
            <a:ext cx="3890963" cy="5216525"/>
          </a:xfrm>
          <a:prstGeom prst="rect">
            <a:avLst/>
          </a:prstGeom>
          <a:noFill/>
          <a:ln>
            <a:noFill/>
          </a:ln>
          <a:effectLst>
            <a:outerShdw dist="35921" dir="2700000" algn="ctr" rotWithShape="0">
              <a:srgbClr val="000000"/>
            </a:outerShdw>
            <a:softEdge rad="1270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7" name="Picture 6" descr="C:\Users\deniseg\AppData\Local\Temp\Temp1_Final Files colour.zip\Cavalryman col 300.jpg"/>
          <p:cNvPicPr/>
          <p:nvPr/>
        </p:nvPicPr>
        <p:blipFill>
          <a:blip r:embed="rId6" cstate="print">
            <a:extLst>
              <a:ext uri="{BEBA8EAE-BF5A-486C-A8C5-ECC9F3942E4B}">
                <a14:imgProps xmlns:a14="http://schemas.microsoft.com/office/drawing/2010/main">
                  <a14:imgLayer r:embed="rId7">
                    <a14:imgEffect>
                      <a14:backgroundRemoval t="0" b="100000" l="387" r="99274"/>
                    </a14:imgEffect>
                  </a14:imgLayer>
                </a14:imgProps>
              </a:ext>
              <a:ext uri="{28A0092B-C50C-407E-A947-70E740481C1C}">
                <a14:useLocalDpi xmlns:a14="http://schemas.microsoft.com/office/drawing/2010/main" val="0"/>
              </a:ext>
            </a:extLst>
          </a:blip>
          <a:srcRect/>
          <a:stretch>
            <a:fillRect/>
          </a:stretch>
        </p:blipFill>
        <p:spPr bwMode="auto">
          <a:xfrm>
            <a:off x="348499" y="309606"/>
            <a:ext cx="6273973" cy="5099251"/>
          </a:xfrm>
          <a:prstGeom prst="rect">
            <a:avLst/>
          </a:prstGeom>
          <a:noFill/>
          <a:ln>
            <a:noFill/>
          </a:ln>
        </p:spPr>
      </p:pic>
      <p:sp>
        <p:nvSpPr>
          <p:cNvPr id="8" name="TextBox 7"/>
          <p:cNvSpPr txBox="1"/>
          <p:nvPr/>
        </p:nvSpPr>
        <p:spPr>
          <a:xfrm>
            <a:off x="2994791" y="5797033"/>
            <a:ext cx="4734137" cy="954107"/>
          </a:xfrm>
          <a:prstGeom prst="rect">
            <a:avLst/>
          </a:prstGeom>
          <a:noFill/>
        </p:spPr>
        <p:txBody>
          <a:bodyPr wrap="square" rtlCol="0">
            <a:spAutoFit/>
          </a:bodyPr>
          <a:lstStyle/>
          <a:p>
            <a:r>
              <a:rPr lang="en-GB" sz="2800" b="1" dirty="0">
                <a:solidFill>
                  <a:schemeClr val="bg1"/>
                </a:solidFill>
                <a:latin typeface="Bahnschrift" panose="020B0502040204020203" pitchFamily="34" charset="0"/>
              </a:rPr>
              <a:t>Can you remember what kind of soldier this is?</a:t>
            </a:r>
          </a:p>
        </p:txBody>
      </p:sp>
    </p:spTree>
    <p:extLst>
      <p:ext uri="{BB962C8B-B14F-4D97-AF65-F5344CB8AC3E}">
        <p14:creationId xmlns:p14="http://schemas.microsoft.com/office/powerpoint/2010/main" val="30771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9" name="Picture 8"/>
          <p:cNvPicPr>
            <a:picLocks noChangeAspect="1"/>
          </p:cNvPicPr>
          <p:nvPr/>
        </p:nvPicPr>
        <p:blipFill>
          <a:blip r:embed="rId5"/>
          <a:stretch>
            <a:fillRect/>
          </a:stretch>
        </p:blipFill>
        <p:spPr>
          <a:xfrm>
            <a:off x="9381420" y="5709130"/>
            <a:ext cx="914479" cy="1097375"/>
          </a:xfrm>
          <a:prstGeom prst="rect">
            <a:avLst/>
          </a:prstGeom>
        </p:spPr>
      </p:pic>
      <p:pic>
        <p:nvPicPr>
          <p:cNvPr id="11" name="Picture 10"/>
          <p:cNvPicPr>
            <a:picLocks noChangeAspect="1"/>
          </p:cNvPicPr>
          <p:nvPr/>
        </p:nvPicPr>
        <p:blipFill>
          <a:blip r:embed="rId6"/>
          <a:stretch>
            <a:fillRect/>
          </a:stretch>
        </p:blipFill>
        <p:spPr>
          <a:xfrm>
            <a:off x="8172441" y="5674657"/>
            <a:ext cx="1208978" cy="1198861"/>
          </a:xfrm>
          <a:prstGeom prst="rect">
            <a:avLst/>
          </a:prstGeom>
        </p:spPr>
      </p:pic>
      <p:pic>
        <p:nvPicPr>
          <p:cNvPr id="7" name="Picture 6" descr="C:\Users\deniseg\AppData\Local\Temp\Temp1_Final Files colour.zip\Cavalryman col 300.jpg"/>
          <p:cNvPicPr/>
          <p:nvPr/>
        </p:nvPicPr>
        <p:blipFill>
          <a:blip r:embed="rId7" cstate="print">
            <a:extLst>
              <a:ext uri="{BEBA8EAE-BF5A-486C-A8C5-ECC9F3942E4B}">
                <a14:imgProps xmlns:a14="http://schemas.microsoft.com/office/drawing/2010/main">
                  <a14:imgLayer r:embed="rId8">
                    <a14:imgEffect>
                      <a14:backgroundRemoval t="0" b="100000" l="387" r="99274">
                        <a14:foregroundMark x1="29111" y1="35237" x2="30040" y2="33768"/>
                        <a14:foregroundMark x1="28979" y1="34176" x2="30637" y2="32626"/>
                        <a14:foregroundMark x1="68899" y1="16395" x2="72215" y2="14682"/>
                        <a14:foregroundMark x1="73276" y1="16558" x2="69032" y2="16966"/>
                        <a14:foregroundMark x1="34549" y1="26101" x2="37467" y2="22186"/>
                      </a14:backgroundRemoval>
                    </a14:imgEffect>
                  </a14:imgLayer>
                </a14:imgProps>
              </a:ext>
              <a:ext uri="{28A0092B-C50C-407E-A947-70E740481C1C}">
                <a14:useLocalDpi xmlns:a14="http://schemas.microsoft.com/office/drawing/2010/main" val="0"/>
              </a:ext>
            </a:extLst>
          </a:blip>
          <a:srcRect/>
          <a:stretch>
            <a:fillRect/>
          </a:stretch>
        </p:blipFill>
        <p:spPr bwMode="auto">
          <a:xfrm>
            <a:off x="5918027" y="268966"/>
            <a:ext cx="6273973" cy="5099251"/>
          </a:xfrm>
          <a:prstGeom prst="rect">
            <a:avLst/>
          </a:prstGeom>
          <a:noFill/>
          <a:ln>
            <a:noFill/>
          </a:ln>
        </p:spPr>
      </p:pic>
      <p:sp>
        <p:nvSpPr>
          <p:cNvPr id="2" name="AutoShape 2"/>
          <p:cNvSpPr>
            <a:spLocks noChangeArrowheads="1"/>
          </p:cNvSpPr>
          <p:nvPr/>
        </p:nvSpPr>
        <p:spPr bwMode="auto">
          <a:xfrm>
            <a:off x="247651" y="268966"/>
            <a:ext cx="6529388" cy="4845959"/>
          </a:xfrm>
          <a:prstGeom prst="wedgeRoundRectCallout">
            <a:avLst>
              <a:gd name="adj1" fmla="val 70569"/>
              <a:gd name="adj2" fmla="val -29065"/>
              <a:gd name="adj3" fmla="val 16667"/>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a:effectLst/>
                <a:latin typeface="Bahnschrift" panose="020B0502040204020203" pitchFamily="34" charset="0"/>
                <a:ea typeface="Calibri" panose="020F0502020204030204" pitchFamily="34" charset="0"/>
                <a:cs typeface="Times New Roman" panose="02020603050405020304" pitchFamily="18" charset="0"/>
              </a:rPr>
              <a:t>I am a Captain of Horse. That means I fight in the cavalry. My men are called troopers. </a:t>
            </a:r>
            <a:r>
              <a:rPr kumimoji="0" lang="en-GB" altLang="en-US" sz="1600" b="0" i="0" u="none" strike="noStrike" cap="none" normalizeH="0" baseline="0" dirty="0">
                <a:ln>
                  <a:noFill/>
                </a:ln>
                <a:solidFill>
                  <a:srgbClr val="000000"/>
                </a:solidFill>
                <a:effectLst/>
                <a:latin typeface="Bahnschrift" panose="020B0502040204020203" pitchFamily="34" charset="0"/>
              </a:rPr>
              <a:t>Watch out! I can move fast!  I am wearing armour, only a breastplate and back plate.  My lobster pot helmet has three bars to protect my face from enemy swords. Under my armour, I am wearing a thick leather buff coat. This gives me even more protection from bullets and swords and makes my armour more comfortable. My left hand is holding the horse’s bridle. It is protected by a glove called a gauntlet. With my right hand I swing a good, sharp sword that I slash down on my enemies! I also have two pistols that I carry in saddle bags in front of me or tie to my wrists. Some cavalry soldiers carry a carbine, a gun like a musket but shorter. This horse is called Ned. He is five years old and well trained. I grew up hunting on my father’s estate, so I am an excellent rider. I am paid more than other soldiers, but my horse’s food comes out of my wages. On the battlefield the cavalry form up in lines (or ranks) and trot towards the enemy. Then, when we are about 100 metres away,  we </a:t>
            </a:r>
            <a:r>
              <a:rPr kumimoji="0" lang="en-GB" altLang="en-US" b="1" i="0" u="none" strike="noStrike" cap="none" normalizeH="0" baseline="0" dirty="0">
                <a:ln>
                  <a:noFill/>
                </a:ln>
                <a:solidFill>
                  <a:srgbClr val="000000"/>
                </a:solidFill>
                <a:effectLst/>
                <a:latin typeface="Bahnschrift" panose="020B0502040204020203" pitchFamily="34" charset="0"/>
              </a:rPr>
              <a:t>charge</a:t>
            </a:r>
            <a:r>
              <a:rPr kumimoji="0" lang="en-GB" altLang="en-US" sz="1600" b="0" i="0" u="none" strike="noStrike" cap="none" normalizeH="0" baseline="0" dirty="0">
                <a:ln>
                  <a:noFill/>
                </a:ln>
                <a:solidFill>
                  <a:srgbClr val="000000"/>
                </a:solidFill>
                <a:effectLst/>
                <a:latin typeface="Bahnschrift" panose="020B0502040204020203" pitchFamily="34" charset="0"/>
              </a:rPr>
              <a:t> close together at high speed!</a:t>
            </a:r>
            <a:endParaRPr kumimoji="0" lang="en-US" altLang="en-US" sz="1600" b="0" i="0" u="none" strike="noStrike" cap="none" normalizeH="0" baseline="0" dirty="0">
              <a:ln>
                <a:noFill/>
              </a:ln>
              <a:solidFill>
                <a:schemeClr val="tx1"/>
              </a:solidFill>
              <a:effectLst/>
              <a:latin typeface="Bahnschrift" panose="020B0502040204020203" pitchFamily="34" charset="0"/>
            </a:endParaRPr>
          </a:p>
        </p:txBody>
      </p:sp>
      <p:sp>
        <p:nvSpPr>
          <p:cNvPr id="4" name="TextBox 3"/>
          <p:cNvSpPr txBox="1"/>
          <p:nvPr/>
        </p:nvSpPr>
        <p:spPr>
          <a:xfrm>
            <a:off x="3280931" y="5727116"/>
            <a:ext cx="5323840" cy="769441"/>
          </a:xfrm>
          <a:prstGeom prst="rect">
            <a:avLst/>
          </a:prstGeom>
          <a:noFill/>
        </p:spPr>
        <p:txBody>
          <a:bodyPr wrap="square" rtlCol="0">
            <a:spAutoFit/>
          </a:bodyPr>
          <a:lstStyle/>
          <a:p>
            <a:r>
              <a:rPr lang="en-GB" sz="4400" b="1" dirty="0">
                <a:solidFill>
                  <a:schemeClr val="bg1"/>
                </a:solidFill>
                <a:latin typeface="Bahnschrift" panose="020B0502040204020203" pitchFamily="34" charset="0"/>
              </a:rPr>
              <a:t>Cavalry</a:t>
            </a:r>
          </a:p>
        </p:txBody>
      </p:sp>
      <p:grpSp>
        <p:nvGrpSpPr>
          <p:cNvPr id="8" name="Group 7">
            <a:extLst>
              <a:ext uri="{FF2B5EF4-FFF2-40B4-BE49-F238E27FC236}">
                <a16:creationId xmlns:a16="http://schemas.microsoft.com/office/drawing/2014/main" id="{6F806B4E-8E55-425F-9C12-E04216C9720A}"/>
              </a:ext>
            </a:extLst>
          </p:cNvPr>
          <p:cNvGrpSpPr/>
          <p:nvPr/>
        </p:nvGrpSpPr>
        <p:grpSpPr>
          <a:xfrm>
            <a:off x="10753725" y="253448"/>
            <a:ext cx="1085849" cy="1027346"/>
            <a:chOff x="9010650" y="4052498"/>
            <a:chExt cx="1085849" cy="1027346"/>
          </a:xfrm>
        </p:grpSpPr>
        <p:sp>
          <p:nvSpPr>
            <p:cNvPr id="10" name="Rectangle: Rounded Corners 9">
              <a:extLst>
                <a:ext uri="{FF2B5EF4-FFF2-40B4-BE49-F238E27FC236}">
                  <a16:creationId xmlns:a16="http://schemas.microsoft.com/office/drawing/2014/main" id="{9DF04533-282E-4CCE-8958-320FDA85045B}"/>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F495739-D5B5-418E-B4FD-156BF6CE89B3}"/>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6" name="revised cavalry trooper voice removed phrase very little">
            <a:hlinkClick r:id="" action="ppaction://media"/>
            <a:extLst>
              <a:ext uri="{FF2B5EF4-FFF2-40B4-BE49-F238E27FC236}">
                <a16:creationId xmlns:a16="http://schemas.microsoft.com/office/drawing/2014/main" id="{CC4C9E5C-DE13-422A-834F-5AF038770E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3449" y="358422"/>
            <a:ext cx="406400" cy="406400"/>
          </a:xfrm>
          <a:prstGeom prst="rect">
            <a:avLst/>
          </a:prstGeom>
        </p:spPr>
      </p:pic>
    </p:spTree>
    <p:extLst>
      <p:ext uri="{BB962C8B-B14F-4D97-AF65-F5344CB8AC3E}">
        <p14:creationId xmlns:p14="http://schemas.microsoft.com/office/powerpoint/2010/main" val="36165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6" ma:contentTypeDescription="Create a new document." ma:contentTypeScope="" ma:versionID="7bd77c52cb23e0d7354b19799a903c39">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19702c9bcb64abd299b82dda0d080c95"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E311D2-9D10-4808-AF01-7800AF6FD2E5}"/>
</file>

<file path=customXml/itemProps2.xml><?xml version="1.0" encoding="utf-8"?>
<ds:datastoreItem xmlns:ds="http://schemas.openxmlformats.org/officeDocument/2006/customXml" ds:itemID="{B62F63BF-B296-43FC-BAF0-2FFA60CFD6FC}"/>
</file>

<file path=docProps/app.xml><?xml version="1.0" encoding="utf-8"?>
<Properties xmlns="http://schemas.openxmlformats.org/officeDocument/2006/extended-properties" xmlns:vt="http://schemas.openxmlformats.org/officeDocument/2006/docPropsVTypes">
  <TotalTime>772</TotalTime>
  <Words>1292</Words>
  <Application>Microsoft Office PowerPoint</Application>
  <PresentationFormat>Widescreen</PresentationFormat>
  <Paragraphs>66</Paragraphs>
  <Slides>15</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Bahnschrift</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Greany</dc:creator>
  <cp:lastModifiedBy>Denise Greany</cp:lastModifiedBy>
  <cp:revision>20</cp:revision>
  <dcterms:created xsi:type="dcterms:W3CDTF">2022-07-26T12:51:22Z</dcterms:created>
  <dcterms:modified xsi:type="dcterms:W3CDTF">2023-01-24T15:11:09Z</dcterms:modified>
</cp:coreProperties>
</file>