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61" r:id="rId2"/>
    <p:sldId id="262" r:id="rId3"/>
    <p:sldId id="265" r:id="rId4"/>
    <p:sldId id="281" r:id="rId5"/>
    <p:sldId id="282" r:id="rId6"/>
    <p:sldId id="277" r:id="rId7"/>
    <p:sldId id="264" r:id="rId8"/>
    <p:sldId id="263" r:id="rId9"/>
    <p:sldId id="266" r:id="rId10"/>
    <p:sldId id="267" r:id="rId11"/>
    <p:sldId id="269" r:id="rId12"/>
    <p:sldId id="268" r:id="rId13"/>
    <p:sldId id="270" r:id="rId14"/>
    <p:sldId id="272" r:id="rId15"/>
    <p:sldId id="271" r:id="rId16"/>
    <p:sldId id="273" r:id="rId17"/>
    <p:sldId id="275" r:id="rId18"/>
    <p:sldId id="274" r:id="rId19"/>
    <p:sldId id="276" r:id="rId20"/>
    <p:sldId id="278" r:id="rId21"/>
    <p:sldId id="279" r:id="rId22"/>
    <p:sldId id="280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15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EA8"/>
    <a:srgbClr val="49C5B1"/>
    <a:srgbClr val="333F48"/>
    <a:srgbClr val="5C0F5B"/>
    <a:srgbClr val="14A1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298" autoAdjust="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954" y="60"/>
      </p:cViewPr>
      <p:guideLst>
        <p:guide orient="horz"/>
        <p:guide pos="158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7169E8-4BDF-3E42-ADC4-8D4C638BB4C6}" type="datetimeFigureOut">
              <a:rPr lang="en-US" smtClean="0"/>
              <a:t>1/4/2018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835DA5-23C9-5440-B7C4-583DDFB353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805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1/4/2018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56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1/4/2018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27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1/4/2018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94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1/4/2018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334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1/4/2018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154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1/4/2018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933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1/4/2018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9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1/4/2018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349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1/4/2018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28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1/4/2018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1/4/2018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553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C55B4-A822-7042-A029-FA8A239A56DE}" type="datetimeFigureOut">
              <a:rPr lang="en-US" smtClean="0"/>
              <a:t>1/4/2018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17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slide" Target="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slide" Target="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slide" Target="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slide" Target="slide1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9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08638" y="621187"/>
            <a:ext cx="9641956" cy="6963675"/>
            <a:chOff x="308638" y="621187"/>
            <a:chExt cx="9641956" cy="6963675"/>
          </a:xfrm>
        </p:grpSpPr>
        <p:grpSp>
          <p:nvGrpSpPr>
            <p:cNvPr id="3" name="Group 2"/>
            <p:cNvGrpSpPr/>
            <p:nvPr/>
          </p:nvGrpSpPr>
          <p:grpSpPr>
            <a:xfrm>
              <a:off x="308638" y="621187"/>
              <a:ext cx="8646964" cy="5306869"/>
              <a:chOff x="308638" y="621187"/>
              <a:chExt cx="8646964" cy="5306869"/>
            </a:xfrm>
          </p:grpSpPr>
          <p:sp>
            <p:nvSpPr>
              <p:cNvPr id="34" name="Hexagon 33"/>
              <p:cNvSpPr/>
              <p:nvPr/>
            </p:nvSpPr>
            <p:spPr>
              <a:xfrm>
                <a:off x="6759443" y="445292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 </a:t>
                </a:r>
                <a:endParaRPr lang="en-US" dirty="0"/>
              </a:p>
            </p:txBody>
          </p:sp>
          <p:sp>
            <p:nvSpPr>
              <p:cNvPr id="37" name="Hexagon 36"/>
              <p:cNvSpPr/>
              <p:nvPr/>
            </p:nvSpPr>
            <p:spPr>
              <a:xfrm>
                <a:off x="3789411" y="2805548"/>
                <a:ext cx="1711158" cy="147513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1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6759443" y="281186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Hexagon 39"/>
              <p:cNvSpPr/>
              <p:nvPr/>
            </p:nvSpPr>
            <p:spPr>
              <a:xfrm>
                <a:off x="6972686" y="1407157"/>
                <a:ext cx="1291389" cy="111326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41" name="Hexagon 40"/>
              <p:cNvSpPr/>
              <p:nvPr/>
            </p:nvSpPr>
            <p:spPr>
              <a:xfrm>
                <a:off x="8043877" y="62118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42" name="Hexagon 41"/>
              <p:cNvSpPr/>
              <p:nvPr/>
            </p:nvSpPr>
            <p:spPr>
              <a:xfrm>
                <a:off x="4116246" y="4725334"/>
                <a:ext cx="1291389" cy="1113266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43" name="Hexagon 42"/>
              <p:cNvSpPr/>
              <p:nvPr/>
            </p:nvSpPr>
            <p:spPr>
              <a:xfrm>
                <a:off x="684832" y="188042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44" name="Hexagon 43"/>
              <p:cNvSpPr/>
              <p:nvPr/>
            </p:nvSpPr>
            <p:spPr>
              <a:xfrm>
                <a:off x="2877686" y="4485812"/>
                <a:ext cx="911725" cy="785970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45" name="Hexagon 44"/>
              <p:cNvSpPr/>
              <p:nvPr/>
            </p:nvSpPr>
            <p:spPr>
              <a:xfrm>
                <a:off x="5534894" y="2212532"/>
                <a:ext cx="1291389" cy="1113266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46" name="Hexagon 45"/>
              <p:cNvSpPr/>
              <p:nvPr/>
            </p:nvSpPr>
            <p:spPr>
              <a:xfrm>
                <a:off x="4733212" y="659106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47" name="Hexagon 46"/>
              <p:cNvSpPr/>
              <p:nvPr/>
            </p:nvSpPr>
            <p:spPr>
              <a:xfrm>
                <a:off x="308638" y="5231821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5292080" y="3645024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 </a:t>
                </a:r>
                <a:endParaRPr lang="en-US" dirty="0"/>
              </a:p>
            </p:txBody>
          </p:sp>
        </p:grpSp>
        <p:sp>
          <p:nvSpPr>
            <p:cNvPr id="32" name="Hexagon 31"/>
            <p:cNvSpPr/>
            <p:nvPr/>
          </p:nvSpPr>
          <p:spPr>
            <a:xfrm>
              <a:off x="5275258" y="527178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Hexagon 34"/>
            <p:cNvSpPr/>
            <p:nvPr/>
          </p:nvSpPr>
          <p:spPr>
            <a:xfrm>
              <a:off x="6759443" y="610972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36" name="Hexagon 35"/>
            <p:cNvSpPr/>
            <p:nvPr/>
          </p:nvSpPr>
          <p:spPr>
            <a:xfrm>
              <a:off x="8229246" y="527178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Hexagon 38"/>
            <p:cNvSpPr/>
            <p:nvPr/>
          </p:nvSpPr>
          <p:spPr>
            <a:xfrm>
              <a:off x="8239436" y="362776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4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22982" y="6020270"/>
            <a:ext cx="708484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baseline="30000" dirty="0">
                <a:solidFill>
                  <a:srgbClr val="FFFFFF"/>
                </a:solidFill>
                <a:latin typeface="Century Gothic"/>
                <a:cs typeface="Century Gothic"/>
              </a:rPr>
              <a:t>Free learning </a:t>
            </a:r>
            <a:r>
              <a:rPr lang="en-GB" sz="2400" b="1" baseline="30000" dirty="0" smtClean="0">
                <a:solidFill>
                  <a:srgbClr val="FFFFFF"/>
                </a:solidFill>
                <a:latin typeface="Century Gothic"/>
                <a:cs typeface="Century Gothic"/>
              </a:rPr>
              <a:t>reso</a:t>
            </a:r>
            <a:r>
              <a:rPr lang="en-GB" sz="2400" b="1" baseline="30000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lang="en-GB" sz="2400" b="1" baseline="30000" dirty="0" smtClean="0">
                <a:solidFill>
                  <a:srgbClr val="FFFFFF"/>
                </a:solidFill>
                <a:latin typeface="Century Gothic"/>
                <a:cs typeface="Century Gothic"/>
              </a:rPr>
              <a:t>rces </a:t>
            </a:r>
            <a:r>
              <a:rPr lang="en-GB" sz="2400" b="1" baseline="30000" dirty="0">
                <a:solidFill>
                  <a:srgbClr val="FFFFFF"/>
                </a:solidFill>
                <a:latin typeface="Century Gothic"/>
                <a:cs typeface="Century Gothic"/>
              </a:rPr>
              <a:t>from arts</a:t>
            </a:r>
            <a:r>
              <a:rPr lang="en-GB" sz="2400" b="1" baseline="30000" dirty="0" smtClean="0">
                <a:solidFill>
                  <a:srgbClr val="FFFFFF"/>
                </a:solidFill>
                <a:latin typeface="Century Gothic"/>
                <a:cs typeface="Century Gothic"/>
              </a:rPr>
              <a:t>, cultural </a:t>
            </a:r>
            <a:r>
              <a:rPr lang="en-GB" sz="2400" b="1" baseline="30000" dirty="0">
                <a:solidFill>
                  <a:srgbClr val="FFFFFF"/>
                </a:solidFill>
                <a:latin typeface="Century Gothic"/>
                <a:cs typeface="Century Gothic"/>
              </a:rPr>
              <a:t>and heritage </a:t>
            </a:r>
            <a:r>
              <a:rPr lang="en-GB" sz="2400" b="1" baseline="30000" dirty="0" smtClean="0">
                <a:solidFill>
                  <a:srgbClr val="FFFFFF"/>
                </a:solidFill>
                <a:latin typeface="Century Gothic"/>
                <a:cs typeface="Century Gothic"/>
              </a:rPr>
              <a:t>organisations</a:t>
            </a:r>
          </a:p>
          <a:p>
            <a:r>
              <a:rPr lang="en-GB" sz="3600" b="1" baseline="30000" dirty="0" err="1">
                <a:solidFill>
                  <a:srgbClr val="49C5B1"/>
                </a:solidFill>
                <a:latin typeface="Century Gothic"/>
                <a:cs typeface="Century Gothic"/>
              </a:rPr>
              <a:t>m</a:t>
            </a:r>
            <a:r>
              <a:rPr lang="en-GB" sz="3600" b="1" baseline="30000" dirty="0" err="1" smtClean="0">
                <a:solidFill>
                  <a:srgbClr val="49C5B1"/>
                </a:solidFill>
                <a:latin typeface="Century Gothic"/>
                <a:cs typeface="Century Gothic"/>
              </a:rPr>
              <a:t>ylearning.org</a:t>
            </a:r>
            <a:endParaRPr lang="en-GB" sz="3200" b="1" baseline="30000" dirty="0">
              <a:solidFill>
                <a:srgbClr val="49C5B1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51259" y="3212778"/>
            <a:ext cx="73526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Journey to the Underworld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38313" y="2384999"/>
            <a:ext cx="6391398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4400" b="1" dirty="0" smtClean="0">
                <a:solidFill>
                  <a:srgbClr val="49C5B1"/>
                </a:solidFill>
                <a:latin typeface="Century Gothic" panose="020B0502020202020204" pitchFamily="34" charset="0"/>
              </a:rPr>
              <a:t>Ancient Greece</a:t>
            </a:r>
            <a:endParaRPr lang="en-US" sz="4400" b="1" dirty="0" smtClean="0">
              <a:solidFill>
                <a:srgbClr val="49C5B1"/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096" y="265692"/>
            <a:ext cx="3335655" cy="1308100"/>
          </a:xfrm>
          <a:prstGeom prst="rect">
            <a:avLst/>
          </a:prstGeom>
        </p:spPr>
      </p:pic>
      <p:pic>
        <p:nvPicPr>
          <p:cNvPr id="2" name="Picture 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2172" y="4785069"/>
            <a:ext cx="944962" cy="8108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51259" y="4431387"/>
            <a:ext cx="4374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Megan Miller, Hannah Lear and MyLearning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183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0" y="230536"/>
            <a:ext cx="914400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457200"/>
            <a:r>
              <a:rPr lang="en-GB" sz="4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Now it’s your turn!</a:t>
            </a:r>
            <a:endParaRPr lang="en-US" sz="4400" b="1" dirty="0" smtClean="0">
              <a:solidFill>
                <a:srgbClr val="14A19A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7971" y="1001486"/>
            <a:ext cx="9046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See how much you can remember.</a:t>
            </a:r>
            <a:endParaRPr lang="en-GB" dirty="0">
              <a:solidFill>
                <a:srgbClr val="333F48"/>
              </a:solidFill>
              <a:latin typeface="Century Gothic" panose="020B0502020202020204" pitchFamily="34" charset="0"/>
            </a:endParaRPr>
          </a:p>
        </p:txBody>
      </p:sp>
      <p:sp>
        <p:nvSpPr>
          <p:cNvPr id="24" name="Hexagon 23">
            <a:hlinkClick r:id="rId2" action="ppaction://hlinksldjump"/>
          </p:cNvPr>
          <p:cNvSpPr/>
          <p:nvPr/>
        </p:nvSpPr>
        <p:spPr>
          <a:xfrm>
            <a:off x="3657823" y="4130457"/>
            <a:ext cx="1566000" cy="1242000"/>
          </a:xfrm>
          <a:prstGeom prst="hexagon">
            <a:avLst/>
          </a:prstGeom>
          <a:solidFill>
            <a:srgbClr val="49C5B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b="1" dirty="0" smtClean="0">
                <a:latin typeface="Century Gothic" panose="020B0502020202020204" pitchFamily="34" charset="0"/>
              </a:rPr>
              <a:t>B</a:t>
            </a:r>
            <a:endParaRPr lang="en-GB" sz="6600" b="1" dirty="0">
              <a:latin typeface="Century Gothic" panose="020B0502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8986" y="2023668"/>
            <a:ext cx="90460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What did Thanatos (God of Death) </a:t>
            </a:r>
          </a:p>
          <a:p>
            <a:pPr algn="ctr"/>
            <a:r>
              <a:rPr lang="en-GB" sz="3600" b="1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take when you died? </a:t>
            </a:r>
            <a:endParaRPr lang="en-GB" sz="3600" b="1" dirty="0">
              <a:solidFill>
                <a:srgbClr val="333F48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Hexagon 2">
            <a:hlinkClick r:id="rId2" action="ppaction://hlinksldjump"/>
          </p:cNvPr>
          <p:cNvSpPr/>
          <p:nvPr/>
        </p:nvSpPr>
        <p:spPr>
          <a:xfrm>
            <a:off x="1202829" y="4130457"/>
            <a:ext cx="1566000" cy="1242000"/>
          </a:xfrm>
          <a:prstGeom prst="hexagon">
            <a:avLst/>
          </a:prstGeom>
          <a:solidFill>
            <a:srgbClr val="49C5B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b="1" dirty="0" smtClean="0">
                <a:latin typeface="Century Gothic" panose="020B0502020202020204" pitchFamily="34" charset="0"/>
              </a:rPr>
              <a:t>A</a:t>
            </a:r>
            <a:endParaRPr lang="en-GB" sz="6600" b="1" dirty="0">
              <a:latin typeface="Century Gothic" panose="020B0502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58280" y="5480104"/>
            <a:ext cx="1055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A finger</a:t>
            </a:r>
            <a:endParaRPr lang="en-GB" b="1" dirty="0"/>
          </a:p>
        </p:txBody>
      </p:sp>
      <p:sp>
        <p:nvSpPr>
          <p:cNvPr id="30" name="Rectangle 29"/>
          <p:cNvSpPr/>
          <p:nvPr/>
        </p:nvSpPr>
        <p:spPr>
          <a:xfrm>
            <a:off x="3728141" y="5480104"/>
            <a:ext cx="1527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Your money</a:t>
            </a:r>
            <a:endParaRPr lang="en-GB" b="1" dirty="0"/>
          </a:p>
        </p:txBody>
      </p:sp>
      <p:sp>
        <p:nvSpPr>
          <p:cNvPr id="31" name="Rectangle 30"/>
          <p:cNvSpPr/>
          <p:nvPr/>
        </p:nvSpPr>
        <p:spPr>
          <a:xfrm>
            <a:off x="6551473" y="5480104"/>
            <a:ext cx="6238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Hair</a:t>
            </a:r>
            <a:endParaRPr lang="en-GB" b="1" dirty="0"/>
          </a:p>
        </p:txBody>
      </p:sp>
      <p:grpSp>
        <p:nvGrpSpPr>
          <p:cNvPr id="27" name="Group 26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28" name="TextBox 27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32" name="Hexagon 31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Hexagon 35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Hexagon 36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39" name="Hexagon 38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0" name="Hexagon 39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1" name="Hexagon 40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2" name="Hexagon 41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3" name="Hexagon 42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4" name="Hexagon 43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5" name="Hexagon 44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6" name="Hexagon 45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23" name="Hexagon 22">
            <a:hlinkClick r:id="rId3" action="ppaction://hlinksldjump"/>
          </p:cNvPr>
          <p:cNvSpPr/>
          <p:nvPr/>
        </p:nvSpPr>
        <p:spPr>
          <a:xfrm>
            <a:off x="6057816" y="4150971"/>
            <a:ext cx="1566000" cy="1242000"/>
          </a:xfrm>
          <a:prstGeom prst="hexagon">
            <a:avLst/>
          </a:prstGeom>
          <a:solidFill>
            <a:srgbClr val="49C5B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b="1" dirty="0">
                <a:latin typeface="Century Gothic" panose="020B0502020202020204" pitchFamily="34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03903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0" y="621187"/>
            <a:ext cx="9144000" cy="22775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457200"/>
            <a:r>
              <a:rPr lang="en-GB" sz="4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Correct, Thanatos did take </a:t>
            </a:r>
          </a:p>
          <a:p>
            <a:pPr algn="ctr" defTabSz="457200"/>
            <a:r>
              <a:rPr lang="en-GB" sz="4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a lock of your hair!</a:t>
            </a:r>
          </a:p>
          <a:p>
            <a:pPr algn="ctr" defTabSz="457200"/>
            <a:endParaRPr lang="en-GB" sz="3200" b="1" dirty="0">
              <a:solidFill>
                <a:srgbClr val="14A19A"/>
              </a:solidFill>
              <a:latin typeface="Century Gothic" panose="020B0502020202020204" pitchFamily="34" charset="0"/>
            </a:endParaRPr>
          </a:p>
          <a:p>
            <a:pPr algn="ctr" defTabSz="457200"/>
            <a:r>
              <a:rPr lang="en-GB" sz="2400" b="1" dirty="0" smtClean="0">
                <a:latin typeface="Century Gothic" panose="020B0502020202020204" pitchFamily="34" charset="0"/>
              </a:rPr>
              <a:t>Thanatos was the God of Death.</a:t>
            </a:r>
            <a:endParaRPr lang="en-US" sz="2400" b="1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59768" y="3001943"/>
            <a:ext cx="3226608" cy="3433279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831156" y="6551934"/>
            <a:ext cx="252983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 smtClean="0">
                <a:latin typeface="Century Gothic" panose="020B0502020202020204" pitchFamily="34" charset="0"/>
              </a:rPr>
              <a:t>Image: </a:t>
            </a:r>
            <a:r>
              <a:rPr lang="en-GB" sz="600" dirty="0">
                <a:latin typeface="Century Gothic" panose="020B0502020202020204" pitchFamily="34" charset="0"/>
              </a:rPr>
              <a:t>Mary </a:t>
            </a:r>
            <a:r>
              <a:rPr lang="en-GB" sz="600" dirty="0" err="1" smtClean="0">
                <a:latin typeface="Century Gothic" panose="020B0502020202020204" pitchFamily="34" charset="0"/>
              </a:rPr>
              <a:t>Harrsch</a:t>
            </a:r>
            <a:r>
              <a:rPr lang="en-GB" sz="600" dirty="0" smtClean="0">
                <a:latin typeface="Century Gothic" panose="020B0502020202020204" pitchFamily="34" charset="0"/>
              </a:rPr>
              <a:t>| Flickr | </a:t>
            </a:r>
            <a:r>
              <a:rPr lang="en-GB" sz="600" dirty="0">
                <a:latin typeface="Century Gothic" panose="020B0502020202020204" pitchFamily="34" charset="0"/>
              </a:rPr>
              <a:t>CC BY-NC-SA 2.0) 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23" name="TextBox 22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25" name="Hexagon 24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1" name="Hexagon 30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6" name="Hexagon 35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7" name="Hexagon 36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8" name="Hexagon 37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9" name="Hexagon 38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0" name="Hexagon 39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pic>
        <p:nvPicPr>
          <p:cNvPr id="26" name="Picture 2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252472" y="5367953"/>
            <a:ext cx="790779" cy="682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520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0" y="2621081"/>
            <a:ext cx="914400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457200"/>
            <a:r>
              <a:rPr lang="en-GB" sz="4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Not right this time, try again.</a:t>
            </a:r>
            <a:endParaRPr lang="en-US" sz="4400" b="1" dirty="0" smtClean="0">
              <a:solidFill>
                <a:srgbClr val="14A19A"/>
              </a:solidFill>
            </a:endParaRPr>
          </a:p>
        </p:txBody>
      </p:sp>
      <p:pic>
        <p:nvPicPr>
          <p:cNvPr id="20" name="Picture 19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095" y="5409086"/>
            <a:ext cx="1004409" cy="866549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22" name="TextBox 21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24" name="Hexagon 23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31" name="Hexagon 30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6" name="Hexagon 35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7" name="Hexagon 36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70786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0" y="230536"/>
            <a:ext cx="914400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457200"/>
            <a:r>
              <a:rPr lang="en-GB" sz="4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Now it’s your turn!</a:t>
            </a:r>
            <a:endParaRPr lang="en-US" sz="4400" b="1" dirty="0" smtClean="0">
              <a:solidFill>
                <a:srgbClr val="14A19A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7971" y="1001486"/>
            <a:ext cx="9046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See how much you can remember.</a:t>
            </a:r>
            <a:endParaRPr lang="en-GB" dirty="0">
              <a:solidFill>
                <a:srgbClr val="333F48"/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Hexagon 22">
            <a:hlinkClick r:id="rId2" action="ppaction://hlinksldjump"/>
          </p:cNvPr>
          <p:cNvSpPr/>
          <p:nvPr/>
        </p:nvSpPr>
        <p:spPr>
          <a:xfrm>
            <a:off x="6331713" y="4000223"/>
            <a:ext cx="1566000" cy="1242000"/>
          </a:xfrm>
          <a:prstGeom prst="hexagon">
            <a:avLst/>
          </a:prstGeom>
          <a:solidFill>
            <a:srgbClr val="49C5B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b="1" dirty="0">
                <a:latin typeface="Century Gothic" panose="020B0502020202020204" pitchFamily="34" charset="0"/>
              </a:rPr>
              <a:t>C</a:t>
            </a:r>
          </a:p>
        </p:txBody>
      </p:sp>
      <p:sp>
        <p:nvSpPr>
          <p:cNvPr id="24" name="Hexagon 23">
            <a:hlinkClick r:id="rId2" action="ppaction://hlinksldjump"/>
          </p:cNvPr>
          <p:cNvSpPr/>
          <p:nvPr/>
        </p:nvSpPr>
        <p:spPr>
          <a:xfrm>
            <a:off x="3789000" y="3973719"/>
            <a:ext cx="1566000" cy="1242000"/>
          </a:xfrm>
          <a:prstGeom prst="hexagon">
            <a:avLst/>
          </a:prstGeom>
          <a:solidFill>
            <a:srgbClr val="49C5B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b="1" dirty="0" smtClean="0">
                <a:latin typeface="Century Gothic" panose="020B0502020202020204" pitchFamily="34" charset="0"/>
              </a:rPr>
              <a:t>B</a:t>
            </a:r>
            <a:endParaRPr lang="en-GB" sz="6600" b="1" dirty="0">
              <a:latin typeface="Century Gothic" panose="020B0502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611" y="2005179"/>
            <a:ext cx="90460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What happened after crossing </a:t>
            </a:r>
          </a:p>
          <a:p>
            <a:pPr algn="ctr"/>
            <a:r>
              <a:rPr lang="en-GB" sz="3600" b="1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the river?</a:t>
            </a:r>
            <a:endParaRPr lang="en-GB" sz="3600" b="1" dirty="0">
              <a:solidFill>
                <a:srgbClr val="333F48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258400" y="3960649"/>
            <a:ext cx="1805302" cy="1931927"/>
            <a:chOff x="829379" y="3948488"/>
            <a:chExt cx="1805302" cy="1931927"/>
          </a:xfrm>
        </p:grpSpPr>
        <p:sp>
          <p:nvSpPr>
            <p:cNvPr id="3" name="Hexagon 2">
              <a:hlinkClick r:id="rId3" action="ppaction://hlinksldjump"/>
            </p:cNvPr>
            <p:cNvSpPr/>
            <p:nvPr/>
          </p:nvSpPr>
          <p:spPr>
            <a:xfrm>
              <a:off x="858488" y="3948488"/>
              <a:ext cx="1566000" cy="1242000"/>
            </a:xfrm>
            <a:prstGeom prst="hexagon">
              <a:avLst/>
            </a:prstGeom>
            <a:solidFill>
              <a:srgbClr val="49C5B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600" b="1" dirty="0" smtClean="0">
                  <a:latin typeface="Century Gothic" panose="020B0502020202020204" pitchFamily="34" charset="0"/>
                </a:rPr>
                <a:t>A</a:t>
              </a:r>
              <a:endParaRPr lang="en-GB" sz="66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829379" y="5295640"/>
              <a:ext cx="180530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600" b="1" dirty="0" smtClean="0">
                  <a:solidFill>
                    <a:srgbClr val="333F48"/>
                  </a:solidFill>
                  <a:latin typeface="Century Gothic" panose="020B0502020202020204" pitchFamily="34" charset="0"/>
                </a:rPr>
                <a:t>You forgot all of </a:t>
              </a:r>
            </a:p>
            <a:p>
              <a:r>
                <a:rPr lang="en-GB" sz="1600" b="1" dirty="0" smtClean="0">
                  <a:solidFill>
                    <a:srgbClr val="333F48"/>
                  </a:solidFill>
                  <a:latin typeface="Century Gothic" panose="020B0502020202020204" pitchFamily="34" charset="0"/>
                </a:rPr>
                <a:t>your memories</a:t>
              </a:r>
              <a:endParaRPr lang="en-GB" sz="1600" b="1" dirty="0"/>
            </a:p>
          </p:txBody>
        </p:sp>
      </p:grpSp>
      <p:sp>
        <p:nvSpPr>
          <p:cNvPr id="30" name="Rectangle 29"/>
          <p:cNvSpPr/>
          <p:nvPr/>
        </p:nvSpPr>
        <p:spPr>
          <a:xfrm>
            <a:off x="3851145" y="5307802"/>
            <a:ext cx="16930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b="1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You were in </a:t>
            </a:r>
          </a:p>
          <a:p>
            <a:r>
              <a:rPr lang="en-GB" sz="1600" b="1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the Underworld</a:t>
            </a:r>
            <a:endParaRPr lang="en-GB" sz="1600" b="1" dirty="0"/>
          </a:p>
        </p:txBody>
      </p:sp>
      <p:sp>
        <p:nvSpPr>
          <p:cNvPr id="31" name="Rectangle 30"/>
          <p:cNvSpPr/>
          <p:nvPr/>
        </p:nvSpPr>
        <p:spPr>
          <a:xfrm>
            <a:off x="6276913" y="5307802"/>
            <a:ext cx="19702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You met with the </a:t>
            </a:r>
          </a:p>
          <a:p>
            <a:r>
              <a:rPr lang="en-GB" sz="1600" b="1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God of Death</a:t>
            </a:r>
            <a:endParaRPr lang="en-GB" sz="1600" b="1" dirty="0"/>
          </a:p>
        </p:txBody>
      </p:sp>
      <p:grpSp>
        <p:nvGrpSpPr>
          <p:cNvPr id="27" name="Group 26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28" name="TextBox 27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32" name="Hexagon 31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Hexagon 35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Hexagon 36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39" name="Hexagon 38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0" name="Hexagon 39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1" name="Hexagon 40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2" name="Hexagon 41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3" name="Hexagon 42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4" name="Hexagon 43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5" name="Hexagon 44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6" name="Hexagon 45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05206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-12420" y="520037"/>
            <a:ext cx="9144000" cy="54168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457200"/>
            <a:r>
              <a:rPr lang="en-GB" sz="4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Correct, you forgot all of </a:t>
            </a:r>
          </a:p>
          <a:p>
            <a:pPr algn="ctr" defTabSz="457200"/>
            <a:r>
              <a:rPr lang="en-GB" sz="4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your memories!</a:t>
            </a:r>
          </a:p>
          <a:p>
            <a:pPr algn="ctr" defTabSz="457200"/>
            <a:endParaRPr lang="en-GB" sz="4400" b="1" dirty="0">
              <a:solidFill>
                <a:srgbClr val="14A19A"/>
              </a:solidFill>
              <a:latin typeface="Century Gothic" panose="020B0502020202020204" pitchFamily="34" charset="0"/>
            </a:endParaRPr>
          </a:p>
          <a:p>
            <a:pPr algn="ctr" defTabSz="457200"/>
            <a:endParaRPr lang="en-GB" sz="4400" b="1" dirty="0" smtClean="0">
              <a:solidFill>
                <a:srgbClr val="14A19A"/>
              </a:solidFill>
              <a:latin typeface="Century Gothic" panose="020B0502020202020204" pitchFamily="34" charset="0"/>
            </a:endParaRPr>
          </a:p>
          <a:p>
            <a:pPr algn="ctr" defTabSz="457200"/>
            <a:endParaRPr lang="en-GB" sz="4400" b="1" dirty="0">
              <a:solidFill>
                <a:srgbClr val="14A19A"/>
              </a:solidFill>
              <a:latin typeface="Century Gothic" panose="020B0502020202020204" pitchFamily="34" charset="0"/>
            </a:endParaRPr>
          </a:p>
          <a:p>
            <a:pPr algn="ctr" defTabSz="457200"/>
            <a:endParaRPr lang="en-GB" sz="4400" b="1" dirty="0" smtClean="0">
              <a:solidFill>
                <a:srgbClr val="14A19A"/>
              </a:solidFill>
              <a:latin typeface="Century Gothic" panose="020B0502020202020204" pitchFamily="34" charset="0"/>
            </a:endParaRPr>
          </a:p>
          <a:p>
            <a:pPr algn="ctr" defTabSz="457200"/>
            <a:endParaRPr lang="en-GB" sz="4400" b="1" dirty="0">
              <a:solidFill>
                <a:srgbClr val="14A19A"/>
              </a:solidFill>
              <a:latin typeface="Century Gothic" panose="020B0502020202020204" pitchFamily="34" charset="0"/>
            </a:endParaRPr>
          </a:p>
          <a:p>
            <a:pPr algn="ctr" defTabSz="457200"/>
            <a:endParaRPr lang="en-US" sz="4400" b="1" dirty="0" smtClean="0">
              <a:solidFill>
                <a:srgbClr val="14A19A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7940" y="2223017"/>
            <a:ext cx="6235025" cy="385136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467940" y="6351572"/>
            <a:ext cx="252983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 smtClean="0">
                <a:latin typeface="Century Gothic" panose="020B0502020202020204" pitchFamily="34" charset="0"/>
              </a:rPr>
              <a:t>Image: </a:t>
            </a:r>
            <a:r>
              <a:rPr lang="en-GB" sz="600" dirty="0">
                <a:latin typeface="Century Gothic" panose="020B0502020202020204" pitchFamily="34" charset="0"/>
              </a:rPr>
              <a:t>Amy </a:t>
            </a:r>
            <a:r>
              <a:rPr lang="en-GB" sz="600" dirty="0" smtClean="0">
                <a:latin typeface="Century Gothic" panose="020B0502020202020204" pitchFamily="34" charset="0"/>
              </a:rPr>
              <a:t>Goodman| Flickr | </a:t>
            </a:r>
            <a:r>
              <a:rPr lang="en-GB" sz="600" dirty="0">
                <a:latin typeface="Century Gothic" panose="020B0502020202020204" pitchFamily="34" charset="0"/>
              </a:rPr>
              <a:t>CC BY-NC 2.0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23" name="TextBox 22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25" name="Hexagon 24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1" name="Hexagon 30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6" name="Hexagon 35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7" name="Hexagon 36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8" name="Hexagon 37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9" name="Hexagon 38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0" name="Hexagon 39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pic>
        <p:nvPicPr>
          <p:cNvPr id="26" name="Picture 2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244378" y="5379729"/>
            <a:ext cx="798407" cy="688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005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72990" y="2950656"/>
            <a:ext cx="914400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457200"/>
            <a:r>
              <a:rPr lang="en-GB" sz="4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That’s not right, </a:t>
            </a:r>
            <a:r>
              <a:rPr lang="en-GB" sz="4400" b="1" dirty="0">
                <a:solidFill>
                  <a:srgbClr val="14A19A"/>
                </a:solidFill>
                <a:latin typeface="Century Gothic" panose="020B0502020202020204" pitchFamily="34" charset="0"/>
              </a:rPr>
              <a:t>t</a:t>
            </a:r>
            <a:r>
              <a:rPr lang="en-GB" sz="4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ry again.</a:t>
            </a:r>
            <a:endParaRPr lang="en-US" sz="4400" b="1" dirty="0" smtClean="0">
              <a:solidFill>
                <a:srgbClr val="14A19A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22" name="Group 21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23" name="TextBox 22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25" name="Hexagon 24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1" name="Hexagon 30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6" name="Hexagon 35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7" name="Hexagon 36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8" name="Hexagon 37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9" name="Hexagon 38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pic>
        <p:nvPicPr>
          <p:cNvPr id="20" name="Picture 19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271" y="5540680"/>
            <a:ext cx="1009057" cy="87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58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0" y="230536"/>
            <a:ext cx="914400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457200"/>
            <a:r>
              <a:rPr lang="en-GB" sz="4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Now it’s your turn!</a:t>
            </a:r>
            <a:endParaRPr lang="en-US" sz="4400" b="1" dirty="0" smtClean="0">
              <a:solidFill>
                <a:srgbClr val="14A19A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7971" y="1001486"/>
            <a:ext cx="9046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See how much you can remember.</a:t>
            </a:r>
            <a:endParaRPr lang="en-GB" dirty="0">
              <a:solidFill>
                <a:srgbClr val="333F48"/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Hexagon 22">
            <a:hlinkClick r:id="rId2" action="ppaction://hlinksldjump"/>
          </p:cNvPr>
          <p:cNvSpPr/>
          <p:nvPr/>
        </p:nvSpPr>
        <p:spPr>
          <a:xfrm>
            <a:off x="6446545" y="3561172"/>
            <a:ext cx="1566000" cy="1242000"/>
          </a:xfrm>
          <a:prstGeom prst="hexagon">
            <a:avLst/>
          </a:prstGeom>
          <a:solidFill>
            <a:srgbClr val="49C5B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b="1" dirty="0">
                <a:latin typeface="Century Gothic" panose="020B0502020202020204" pitchFamily="34" charset="0"/>
              </a:rPr>
              <a:t>C</a:t>
            </a:r>
          </a:p>
        </p:txBody>
      </p:sp>
      <p:sp>
        <p:nvSpPr>
          <p:cNvPr id="24" name="Hexagon 23">
            <a:hlinkClick r:id="rId3" action="ppaction://hlinksldjump"/>
          </p:cNvPr>
          <p:cNvSpPr/>
          <p:nvPr/>
        </p:nvSpPr>
        <p:spPr>
          <a:xfrm>
            <a:off x="3789000" y="3567354"/>
            <a:ext cx="1566000" cy="1242000"/>
          </a:xfrm>
          <a:prstGeom prst="hexagon">
            <a:avLst/>
          </a:prstGeom>
          <a:solidFill>
            <a:srgbClr val="49C5B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b="1" dirty="0" smtClean="0">
                <a:latin typeface="Century Gothic" panose="020B0502020202020204" pitchFamily="34" charset="0"/>
              </a:rPr>
              <a:t>B</a:t>
            </a:r>
            <a:endParaRPr lang="en-GB" sz="6600" b="1" dirty="0">
              <a:latin typeface="Century Gothic" panose="020B0502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74676" y="2207245"/>
            <a:ext cx="9046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What was Hades the god of?</a:t>
            </a:r>
            <a:endParaRPr lang="en-GB" sz="3600" b="1" dirty="0">
              <a:solidFill>
                <a:srgbClr val="333F48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Hexagon 2">
            <a:hlinkClick r:id="rId2" action="ppaction://hlinksldjump"/>
          </p:cNvPr>
          <p:cNvSpPr/>
          <p:nvPr/>
        </p:nvSpPr>
        <p:spPr>
          <a:xfrm>
            <a:off x="1282581" y="3583936"/>
            <a:ext cx="1566000" cy="1242000"/>
          </a:xfrm>
          <a:prstGeom prst="hexagon">
            <a:avLst/>
          </a:prstGeom>
          <a:solidFill>
            <a:srgbClr val="49C5B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b="1" dirty="0" smtClean="0">
                <a:latin typeface="Century Gothic" panose="020B0502020202020204" pitchFamily="34" charset="0"/>
              </a:rPr>
              <a:t>A</a:t>
            </a:r>
            <a:endParaRPr lang="en-GB" sz="6600" b="1" dirty="0">
              <a:latin typeface="Century Gothic" panose="020B0502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30374" y="4885613"/>
            <a:ext cx="92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Death</a:t>
            </a:r>
            <a:endParaRPr lang="en-GB" b="1" dirty="0"/>
          </a:p>
        </p:txBody>
      </p:sp>
      <p:sp>
        <p:nvSpPr>
          <p:cNvPr id="30" name="Rectangle 29"/>
          <p:cNvSpPr/>
          <p:nvPr/>
        </p:nvSpPr>
        <p:spPr>
          <a:xfrm>
            <a:off x="3836061" y="4959851"/>
            <a:ext cx="14718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Underworld</a:t>
            </a:r>
            <a:endParaRPr lang="en-GB" b="1" dirty="0"/>
          </a:p>
        </p:txBody>
      </p:sp>
      <p:sp>
        <p:nvSpPr>
          <p:cNvPr id="31" name="Rectangle 30"/>
          <p:cNvSpPr/>
          <p:nvPr/>
        </p:nvSpPr>
        <p:spPr>
          <a:xfrm>
            <a:off x="6363962" y="4923760"/>
            <a:ext cx="20473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He wasn’t a god</a:t>
            </a:r>
            <a:endParaRPr lang="en-GB" b="1" dirty="0"/>
          </a:p>
        </p:txBody>
      </p:sp>
      <p:grpSp>
        <p:nvGrpSpPr>
          <p:cNvPr id="27" name="Group 26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28" name="TextBox 27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32" name="Hexagon 31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Hexagon 35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Hexagon 36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39" name="Hexagon 38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0" name="Hexagon 39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1" name="Hexagon 40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2" name="Hexagon 41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3" name="Hexagon 42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4" name="Hexagon 43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5" name="Hexagon 44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6" name="Hexagon 45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21284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0" y="726143"/>
            <a:ext cx="9144000" cy="54168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457200"/>
            <a:r>
              <a:rPr lang="en-GB" sz="4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You are right – he was the </a:t>
            </a:r>
          </a:p>
          <a:p>
            <a:pPr algn="ctr" defTabSz="457200"/>
            <a:r>
              <a:rPr lang="en-GB" sz="4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God of the Underworld!</a:t>
            </a:r>
          </a:p>
          <a:p>
            <a:pPr algn="ctr" defTabSz="457200"/>
            <a:endParaRPr lang="en-GB" sz="4400" b="1" dirty="0">
              <a:solidFill>
                <a:srgbClr val="14A19A"/>
              </a:solidFill>
              <a:latin typeface="Century Gothic" panose="020B0502020202020204" pitchFamily="34" charset="0"/>
            </a:endParaRPr>
          </a:p>
          <a:p>
            <a:pPr algn="ctr" defTabSz="457200"/>
            <a:endParaRPr lang="en-GB" sz="4400" b="1" dirty="0" smtClean="0">
              <a:solidFill>
                <a:srgbClr val="14A19A"/>
              </a:solidFill>
              <a:latin typeface="Century Gothic" panose="020B0502020202020204" pitchFamily="34" charset="0"/>
            </a:endParaRPr>
          </a:p>
          <a:p>
            <a:pPr algn="ctr" defTabSz="457200"/>
            <a:endParaRPr lang="en-GB" sz="4400" b="1" dirty="0">
              <a:solidFill>
                <a:srgbClr val="14A19A"/>
              </a:solidFill>
              <a:latin typeface="Century Gothic" panose="020B0502020202020204" pitchFamily="34" charset="0"/>
            </a:endParaRPr>
          </a:p>
          <a:p>
            <a:pPr algn="ctr" defTabSz="457200"/>
            <a:endParaRPr lang="en-GB" sz="4400" b="1" dirty="0" smtClean="0">
              <a:solidFill>
                <a:srgbClr val="14A19A"/>
              </a:solidFill>
              <a:latin typeface="Century Gothic" panose="020B0502020202020204" pitchFamily="34" charset="0"/>
            </a:endParaRPr>
          </a:p>
          <a:p>
            <a:pPr algn="ctr" defTabSz="457200"/>
            <a:endParaRPr lang="en-GB" sz="4400" b="1" dirty="0">
              <a:solidFill>
                <a:srgbClr val="14A19A"/>
              </a:solidFill>
              <a:latin typeface="Century Gothic" panose="020B0502020202020204" pitchFamily="34" charset="0"/>
            </a:endParaRPr>
          </a:p>
          <a:p>
            <a:pPr algn="ctr" defTabSz="457200"/>
            <a:endParaRPr lang="en-US" sz="4400" b="1" dirty="0" smtClean="0">
              <a:solidFill>
                <a:srgbClr val="14A19A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68388" y="2101616"/>
            <a:ext cx="2407225" cy="433154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307083" y="6554393"/>
            <a:ext cx="252983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 smtClean="0">
                <a:latin typeface="Century Gothic" panose="020B0502020202020204" pitchFamily="34" charset="0"/>
              </a:rPr>
              <a:t>Image: </a:t>
            </a:r>
            <a:r>
              <a:rPr lang="en-GB" sz="600" dirty="0" err="1">
                <a:latin typeface="Century Gothic" panose="020B0502020202020204" pitchFamily="34" charset="0"/>
              </a:rPr>
              <a:t>Egisto</a:t>
            </a:r>
            <a:r>
              <a:rPr lang="en-GB" sz="600" dirty="0">
                <a:latin typeface="Century Gothic" panose="020B0502020202020204" pitchFamily="34" charset="0"/>
              </a:rPr>
              <a:t> Sani| </a:t>
            </a:r>
            <a:r>
              <a:rPr lang="en-GB" sz="600" dirty="0" smtClean="0">
                <a:latin typeface="Century Gothic" panose="020B0502020202020204" pitchFamily="34" charset="0"/>
              </a:rPr>
              <a:t>Flickr | </a:t>
            </a:r>
            <a:r>
              <a:rPr lang="en-GB" sz="600" dirty="0">
                <a:latin typeface="Century Gothic" panose="020B0502020202020204" pitchFamily="34" charset="0"/>
              </a:rPr>
              <a:t>CC BY-NC-SA 2.0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25" name="TextBox 24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28" name="Hexagon 27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1" name="Hexagon 30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6" name="Hexagon 35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7" name="Hexagon 36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9" name="Hexagon 38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0" name="Hexagon 39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1" name="Hexagon 40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2" name="Hexagon 41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pic>
        <p:nvPicPr>
          <p:cNvPr id="26" name="Picture 2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252073" y="5369796"/>
            <a:ext cx="798407" cy="688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487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72990" y="2950656"/>
            <a:ext cx="914400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457200"/>
            <a:r>
              <a:rPr lang="en-GB" sz="4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That’s not right, try again.</a:t>
            </a:r>
            <a:endParaRPr lang="en-US" sz="4400" b="1" dirty="0" smtClean="0">
              <a:solidFill>
                <a:srgbClr val="14A19A"/>
              </a:solidFill>
            </a:endParaRPr>
          </a:p>
        </p:txBody>
      </p:sp>
      <p:pic>
        <p:nvPicPr>
          <p:cNvPr id="20" name="Picture 19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125" y="5478758"/>
            <a:ext cx="1009057" cy="870559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22" name="TextBox 21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24" name="Hexagon 23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31" name="Hexagon 30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6" name="Hexagon 35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7" name="Hexagon 36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67300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0" y="230536"/>
            <a:ext cx="914400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457200"/>
            <a:r>
              <a:rPr lang="en-GB" sz="4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Now it’s your turn!</a:t>
            </a:r>
            <a:endParaRPr lang="en-US" sz="4400" b="1" dirty="0" smtClean="0">
              <a:solidFill>
                <a:srgbClr val="14A19A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985" y="1205909"/>
            <a:ext cx="9046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See how much you can remember.</a:t>
            </a:r>
            <a:endParaRPr lang="en-GB" dirty="0">
              <a:solidFill>
                <a:srgbClr val="333F48"/>
              </a:solidFill>
              <a:latin typeface="Century Gothic" panose="020B0502020202020204" pitchFamily="34" charset="0"/>
            </a:endParaRPr>
          </a:p>
        </p:txBody>
      </p:sp>
      <p:sp>
        <p:nvSpPr>
          <p:cNvPr id="24" name="Hexagon 23">
            <a:hlinkClick r:id="rId2" action="ppaction://hlinksldjump"/>
          </p:cNvPr>
          <p:cNvSpPr/>
          <p:nvPr/>
        </p:nvSpPr>
        <p:spPr>
          <a:xfrm>
            <a:off x="3978940" y="4325999"/>
            <a:ext cx="1566000" cy="1242000"/>
          </a:xfrm>
          <a:prstGeom prst="hexagon">
            <a:avLst/>
          </a:prstGeom>
          <a:solidFill>
            <a:srgbClr val="49C5B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b="1" dirty="0" smtClean="0">
                <a:latin typeface="Century Gothic" panose="020B0502020202020204" pitchFamily="34" charset="0"/>
              </a:rPr>
              <a:t>B</a:t>
            </a:r>
            <a:endParaRPr lang="en-GB" sz="6600" b="1" dirty="0">
              <a:latin typeface="Century Gothic" panose="020B0502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796" y="2477831"/>
            <a:ext cx="9046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Who led you to the River Styx?</a:t>
            </a:r>
            <a:endParaRPr lang="en-GB" sz="2800" b="1" dirty="0">
              <a:solidFill>
                <a:srgbClr val="333F48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Hexagon 2">
            <a:hlinkClick r:id="rId2" action="ppaction://hlinksldjump"/>
          </p:cNvPr>
          <p:cNvSpPr/>
          <p:nvPr/>
        </p:nvSpPr>
        <p:spPr>
          <a:xfrm>
            <a:off x="1393718" y="4325999"/>
            <a:ext cx="1566000" cy="1242000"/>
          </a:xfrm>
          <a:prstGeom prst="hexagon">
            <a:avLst/>
          </a:prstGeom>
          <a:solidFill>
            <a:srgbClr val="49C5B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b="1" dirty="0" smtClean="0">
                <a:latin typeface="Century Gothic" panose="020B0502020202020204" pitchFamily="34" charset="0"/>
              </a:rPr>
              <a:t>A</a:t>
            </a:r>
            <a:endParaRPr lang="en-GB" sz="6600" b="1" dirty="0">
              <a:latin typeface="Century Gothic" panose="020B0502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57716" y="5624260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Cerberus</a:t>
            </a:r>
            <a:r>
              <a:rPr lang="en-GB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	</a:t>
            </a:r>
            <a:endParaRPr lang="en-GB" dirty="0"/>
          </a:p>
        </p:txBody>
      </p:sp>
      <p:sp>
        <p:nvSpPr>
          <p:cNvPr id="30" name="Rectangle 29"/>
          <p:cNvSpPr/>
          <p:nvPr/>
        </p:nvSpPr>
        <p:spPr>
          <a:xfrm>
            <a:off x="4278230" y="5654306"/>
            <a:ext cx="8980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Hades</a:t>
            </a:r>
            <a:endParaRPr lang="en-GB" b="1" dirty="0"/>
          </a:p>
        </p:txBody>
      </p:sp>
      <p:sp>
        <p:nvSpPr>
          <p:cNvPr id="31" name="Rectangle 30"/>
          <p:cNvSpPr/>
          <p:nvPr/>
        </p:nvSpPr>
        <p:spPr>
          <a:xfrm>
            <a:off x="7062932" y="5654144"/>
            <a:ext cx="1018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Hermes</a:t>
            </a:r>
            <a:endParaRPr lang="en-GB" b="1" dirty="0"/>
          </a:p>
        </p:txBody>
      </p:sp>
      <p:grpSp>
        <p:nvGrpSpPr>
          <p:cNvPr id="27" name="Group 26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28" name="TextBox 27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32" name="Hexagon 31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Hexagon 35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Hexagon 36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39" name="Hexagon 38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0" name="Hexagon 39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1" name="Hexagon 40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2" name="Hexagon 41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3" name="Hexagon 42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4" name="Hexagon 43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5" name="Hexagon 44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6" name="Hexagon 45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23" name="Hexagon 22">
            <a:hlinkClick r:id="rId3" action="ppaction://hlinksldjump"/>
          </p:cNvPr>
          <p:cNvSpPr/>
          <p:nvPr/>
        </p:nvSpPr>
        <p:spPr>
          <a:xfrm>
            <a:off x="6789046" y="4325999"/>
            <a:ext cx="1566000" cy="1242000"/>
          </a:xfrm>
          <a:prstGeom prst="hexagon">
            <a:avLst/>
          </a:prstGeom>
          <a:solidFill>
            <a:srgbClr val="49C5B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b="1" dirty="0">
                <a:latin typeface="Century Gothic" panose="020B0502020202020204" pitchFamily="34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86287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48096" y="2588124"/>
            <a:ext cx="7352632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457200"/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To set up this PowerPoint as a touchscreen interactive on a smartboard:</a:t>
            </a:r>
          </a:p>
          <a:p>
            <a:pPr defTabSz="457200"/>
            <a:endParaRPr lang="en-GB" sz="2000" dirty="0" smtClean="0">
              <a:solidFill>
                <a:srgbClr val="333F48"/>
              </a:solidFill>
              <a:latin typeface="Century Gothic" panose="020B0502020202020204" pitchFamily="34" charset="0"/>
            </a:endParaRPr>
          </a:p>
          <a:p>
            <a:pPr lvl="1" defTabSz="457200"/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Go to ’Slide Show’ on the command ribbon</a:t>
            </a:r>
          </a:p>
          <a:p>
            <a:pPr lvl="1" defTabSz="457200"/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Choose ‘Set Up Slide Show’  </a:t>
            </a:r>
          </a:p>
          <a:p>
            <a:pPr lvl="1" defTabSz="457200"/>
            <a:r>
              <a:rPr lang="en-GB" sz="2000" dirty="0">
                <a:solidFill>
                  <a:srgbClr val="333F48"/>
                </a:solidFill>
                <a:latin typeface="Century Gothic" panose="020B0502020202020204" pitchFamily="34" charset="0"/>
              </a:rPr>
              <a:t>S</a:t>
            </a:r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elect ‘Browse at Kiosk (full screen)’  </a:t>
            </a:r>
          </a:p>
          <a:p>
            <a:pPr defTabSz="457200"/>
            <a:endParaRPr lang="en-GB" sz="2000" dirty="0">
              <a:solidFill>
                <a:srgbClr val="333F48"/>
              </a:solidFill>
              <a:latin typeface="Century Gothic" panose="020B0502020202020204" pitchFamily="34" charset="0"/>
            </a:endParaRPr>
          </a:p>
          <a:p>
            <a:pPr defTabSz="457200"/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If you do not have a smartboard, this PowerPoint can be used with a mouse as usual.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48096" y="1840491"/>
            <a:ext cx="7484996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457200"/>
            <a:r>
              <a:rPr lang="en-GB" sz="4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Journey to the Underworld</a:t>
            </a:r>
            <a:endParaRPr lang="en-US" sz="4400" b="1" dirty="0" smtClean="0">
              <a:solidFill>
                <a:srgbClr val="14A19A"/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57" y="251685"/>
            <a:ext cx="3356258" cy="1319554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242391" y="3600293"/>
            <a:ext cx="124415" cy="718436"/>
            <a:chOff x="1242391" y="3600293"/>
            <a:chExt cx="124415" cy="718436"/>
          </a:xfrm>
        </p:grpSpPr>
        <p:sp>
          <p:nvSpPr>
            <p:cNvPr id="2" name="Hexagon 1"/>
            <p:cNvSpPr/>
            <p:nvPr/>
          </p:nvSpPr>
          <p:spPr>
            <a:xfrm>
              <a:off x="1242391" y="4211475"/>
              <a:ext cx="124415" cy="107254"/>
            </a:xfrm>
            <a:prstGeom prst="hexagon">
              <a:avLst/>
            </a:prstGeom>
            <a:solidFill>
              <a:srgbClr val="3C474D"/>
            </a:solidFill>
            <a:ln>
              <a:solidFill>
                <a:srgbClr val="3C474D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Hexagon 25"/>
            <p:cNvSpPr/>
            <p:nvPr/>
          </p:nvSpPr>
          <p:spPr>
            <a:xfrm>
              <a:off x="1242391" y="3913244"/>
              <a:ext cx="124415" cy="107254"/>
            </a:xfrm>
            <a:prstGeom prst="hexagon">
              <a:avLst/>
            </a:prstGeom>
            <a:solidFill>
              <a:srgbClr val="3C474D"/>
            </a:solidFill>
            <a:ln>
              <a:solidFill>
                <a:srgbClr val="3C474D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Hexagon 26"/>
            <p:cNvSpPr/>
            <p:nvPr/>
          </p:nvSpPr>
          <p:spPr>
            <a:xfrm>
              <a:off x="1242391" y="3600293"/>
              <a:ext cx="124415" cy="107254"/>
            </a:xfrm>
            <a:prstGeom prst="hexagon">
              <a:avLst/>
            </a:prstGeom>
            <a:solidFill>
              <a:srgbClr val="3C474D"/>
            </a:solidFill>
            <a:ln>
              <a:solidFill>
                <a:srgbClr val="3C474D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30" name="TextBox 29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32" name="Hexagon 31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Hexagon 35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Hexagon 36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39" name="Hexagon 38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0" name="Hexagon 39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1" name="Hexagon 40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2" name="Hexagon 41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3" name="Hexagon 42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4" name="Hexagon 43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5" name="Hexagon 44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6" name="Hexagon 45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pic>
        <p:nvPicPr>
          <p:cNvPr id="28" name="Picture 27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278500" y="5380967"/>
            <a:ext cx="773009" cy="666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01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0" y="726143"/>
            <a:ext cx="9144000" cy="54168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457200"/>
            <a:r>
              <a:rPr lang="en-GB" sz="4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You are right – Hermes led </a:t>
            </a:r>
          </a:p>
          <a:p>
            <a:pPr algn="ctr" defTabSz="457200"/>
            <a:r>
              <a:rPr lang="en-GB" sz="4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you to the River Styx!</a:t>
            </a:r>
          </a:p>
          <a:p>
            <a:pPr algn="ctr" defTabSz="457200"/>
            <a:endParaRPr lang="en-GB" sz="4400" b="1" dirty="0">
              <a:solidFill>
                <a:srgbClr val="14A19A"/>
              </a:solidFill>
              <a:latin typeface="Century Gothic" panose="020B0502020202020204" pitchFamily="34" charset="0"/>
            </a:endParaRPr>
          </a:p>
          <a:p>
            <a:pPr algn="ctr" defTabSz="457200"/>
            <a:endParaRPr lang="en-GB" sz="4400" b="1" dirty="0" smtClean="0">
              <a:solidFill>
                <a:srgbClr val="14A19A"/>
              </a:solidFill>
              <a:latin typeface="Century Gothic" panose="020B0502020202020204" pitchFamily="34" charset="0"/>
            </a:endParaRPr>
          </a:p>
          <a:p>
            <a:pPr algn="ctr" defTabSz="457200"/>
            <a:endParaRPr lang="en-GB" sz="4400" b="1" dirty="0">
              <a:solidFill>
                <a:srgbClr val="14A19A"/>
              </a:solidFill>
              <a:latin typeface="Century Gothic" panose="020B0502020202020204" pitchFamily="34" charset="0"/>
            </a:endParaRPr>
          </a:p>
          <a:p>
            <a:pPr algn="ctr" defTabSz="457200"/>
            <a:endParaRPr lang="en-GB" sz="4400" b="1" dirty="0" smtClean="0">
              <a:solidFill>
                <a:srgbClr val="14A19A"/>
              </a:solidFill>
              <a:latin typeface="Century Gothic" panose="020B0502020202020204" pitchFamily="34" charset="0"/>
            </a:endParaRPr>
          </a:p>
          <a:p>
            <a:pPr algn="ctr" defTabSz="457200"/>
            <a:endParaRPr lang="en-GB" sz="4400" b="1" dirty="0">
              <a:solidFill>
                <a:srgbClr val="14A19A"/>
              </a:solidFill>
              <a:latin typeface="Century Gothic" panose="020B0502020202020204" pitchFamily="34" charset="0"/>
            </a:endParaRPr>
          </a:p>
          <a:p>
            <a:pPr algn="ctr" defTabSz="457200"/>
            <a:endParaRPr lang="en-US" sz="4400" b="1" dirty="0" smtClean="0">
              <a:solidFill>
                <a:srgbClr val="14A19A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3774" y="2212532"/>
            <a:ext cx="2776453" cy="416430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3083242" y="6479680"/>
            <a:ext cx="297751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 smtClean="0">
                <a:latin typeface="Century Gothic" panose="020B0502020202020204" pitchFamily="34" charset="0"/>
              </a:rPr>
              <a:t>Image: </a:t>
            </a:r>
            <a:r>
              <a:rPr lang="en-GB" sz="600" dirty="0">
                <a:latin typeface="Century Gothic" panose="020B0502020202020204" pitchFamily="34" charset="0"/>
              </a:rPr>
              <a:t>Don </a:t>
            </a:r>
            <a:r>
              <a:rPr lang="en-GB" sz="600" dirty="0" err="1" smtClean="0">
                <a:latin typeface="Century Gothic" panose="020B0502020202020204" pitchFamily="34" charset="0"/>
              </a:rPr>
              <a:t>Sniegowski</a:t>
            </a:r>
            <a:r>
              <a:rPr lang="en-GB" sz="600" dirty="0" smtClean="0">
                <a:latin typeface="Century Gothic" panose="020B0502020202020204" pitchFamily="34" charset="0"/>
              </a:rPr>
              <a:t> </a:t>
            </a:r>
            <a:r>
              <a:rPr lang="en-GB" sz="600" dirty="0">
                <a:latin typeface="Century Gothic" panose="020B0502020202020204" pitchFamily="34" charset="0"/>
              </a:rPr>
              <a:t>| </a:t>
            </a:r>
            <a:r>
              <a:rPr lang="en-GB" sz="600" dirty="0" smtClean="0">
                <a:latin typeface="Century Gothic" panose="020B0502020202020204" pitchFamily="34" charset="0"/>
              </a:rPr>
              <a:t>Flickr | </a:t>
            </a:r>
            <a:r>
              <a:rPr lang="en-GB" sz="600" dirty="0">
                <a:latin typeface="Century Gothic" panose="020B0502020202020204" pitchFamily="34" charset="0"/>
              </a:rPr>
              <a:t>CC BY-NC-SA 2.0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23" name="TextBox 22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28" name="Hexagon 27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1" name="Hexagon 30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6" name="Hexagon 35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7" name="Hexagon 36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9" name="Hexagon 38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0" name="Hexagon 39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1" name="Hexagon 40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2" name="Hexagon 41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8296488" y="5369562"/>
            <a:ext cx="777787" cy="671912"/>
            <a:chOff x="8276929" y="5386164"/>
            <a:chExt cx="777787" cy="671912"/>
          </a:xfrm>
        </p:grpSpPr>
        <p:sp>
          <p:nvSpPr>
            <p:cNvPr id="27" name="Hexagon 26">
              <a:hlinkClick r:id="rId3" action="ppaction://hlinksldjump"/>
            </p:cNvPr>
            <p:cNvSpPr/>
            <p:nvPr/>
          </p:nvSpPr>
          <p:spPr>
            <a:xfrm>
              <a:off x="8276929" y="5386164"/>
              <a:ext cx="777787" cy="671912"/>
            </a:xfrm>
            <a:prstGeom prst="hexagon">
              <a:avLst/>
            </a:prstGeom>
            <a:solidFill>
              <a:srgbClr val="5C0F5B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Century Gothic" panose="020B0502020202020204" pitchFamily="34" charset="0"/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8391514" y="5536969"/>
              <a:ext cx="576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solidFill>
                    <a:schemeClr val="bg1"/>
                  </a:solidFill>
                </a:rPr>
                <a:t>End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Rectangle 3">
            <a:hlinkClick r:id="rId3" action="ppaction://hlinksldjump"/>
          </p:cNvPr>
          <p:cNvSpPr/>
          <p:nvPr/>
        </p:nvSpPr>
        <p:spPr>
          <a:xfrm>
            <a:off x="8184101" y="5230306"/>
            <a:ext cx="959899" cy="88540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616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72990" y="2950656"/>
            <a:ext cx="914400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457200"/>
            <a:r>
              <a:rPr lang="en-GB" sz="4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Not this time! Try again.</a:t>
            </a:r>
            <a:endParaRPr lang="en-US" sz="4400" b="1" dirty="0" smtClean="0">
              <a:solidFill>
                <a:srgbClr val="14A19A"/>
              </a:solidFill>
            </a:endParaRPr>
          </a:p>
        </p:txBody>
      </p:sp>
      <p:pic>
        <p:nvPicPr>
          <p:cNvPr id="20" name="Picture 19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062" y="5540680"/>
            <a:ext cx="1009057" cy="870559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22" name="TextBox 21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24" name="Hexagon 23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31" name="Hexagon 30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6" name="Hexagon 35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7" name="Hexagon 36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5767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831100"/>
            <a:ext cx="8774859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Now you have explored the journey to the Underworld…</a:t>
            </a:r>
          </a:p>
          <a:p>
            <a:pPr algn="ctr"/>
            <a:endParaRPr lang="en-GB" sz="4950" b="1" dirty="0">
              <a:solidFill>
                <a:srgbClr val="14A19A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495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Ancient Greece</a:t>
            </a:r>
            <a:endParaRPr lang="en-GB" sz="4950" b="1" dirty="0">
              <a:solidFill>
                <a:srgbClr val="14A19A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42454" y="2427238"/>
            <a:ext cx="46899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entury Gothic" panose="020B0502020202020204" pitchFamily="34" charset="0"/>
              </a:rPr>
              <a:t>Why not explore </a:t>
            </a:r>
            <a:r>
              <a:rPr lang="en-GB" sz="2000" dirty="0" smtClean="0">
                <a:latin typeface="Century Gothic" panose="020B0502020202020204" pitchFamily="34" charset="0"/>
              </a:rPr>
              <a:t>a nearby museum’s </a:t>
            </a:r>
            <a:endParaRPr lang="en-GB" sz="2000" dirty="0">
              <a:latin typeface="Century Gothic" panose="020B0502020202020204" pitchFamily="34" charset="0"/>
            </a:endParaRPr>
          </a:p>
          <a:p>
            <a:pPr algn="ctr"/>
            <a:r>
              <a:rPr lang="en-GB" sz="2000" dirty="0" smtClean="0">
                <a:latin typeface="Century Gothic" panose="020B0502020202020204" pitchFamily="34" charset="0"/>
              </a:rPr>
              <a:t>Ancient Greek collection</a:t>
            </a:r>
            <a:r>
              <a:rPr lang="en-GB" sz="2000" dirty="0">
                <a:latin typeface="Century Gothic" panose="020B0502020202020204" pitchFamily="34" charset="0"/>
              </a:rPr>
              <a:t>?  </a:t>
            </a:r>
          </a:p>
          <a:p>
            <a:pPr algn="ctr"/>
            <a:endParaRPr lang="en-GB" sz="2000" dirty="0">
              <a:latin typeface="Century Gothic" panose="020B0502020202020204" pitchFamily="34" charset="0"/>
            </a:endParaRPr>
          </a:p>
          <a:p>
            <a:pPr algn="ctr"/>
            <a:r>
              <a:rPr lang="en-GB" sz="2000" dirty="0">
                <a:latin typeface="Century Gothic" panose="020B0502020202020204" pitchFamily="34" charset="0"/>
              </a:rPr>
              <a:t>You’re bound to discover something amazing</a:t>
            </a:r>
            <a:r>
              <a:rPr lang="en-GB" sz="1600" dirty="0">
                <a:latin typeface="Century Gothic" panose="020B0502020202020204" pitchFamily="34" charset="0"/>
              </a:rPr>
              <a:t>!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6" name="TextBox 15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18" name="Hexagon 17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0" name="Hexagon 29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1" name="Hexagon 30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18893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0" y="230536"/>
            <a:ext cx="914400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457200"/>
            <a:r>
              <a:rPr lang="en-GB" sz="4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The Journey</a:t>
            </a:r>
            <a:endParaRPr lang="en-US" sz="4400" b="1" dirty="0" smtClean="0">
              <a:solidFill>
                <a:srgbClr val="14A19A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9183" y="5108594"/>
            <a:ext cx="3046195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If </a:t>
            </a:r>
            <a:r>
              <a:rPr lang="en-GB" dirty="0">
                <a:solidFill>
                  <a:srgbClr val="333F48"/>
                </a:solidFill>
                <a:latin typeface="Century Gothic" panose="020B0502020202020204" pitchFamily="34" charset="0"/>
              </a:rPr>
              <a:t>your body had been buried, </a:t>
            </a:r>
            <a:r>
              <a:rPr lang="en-GB" b="1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Charon</a:t>
            </a:r>
            <a:r>
              <a:rPr lang="en-GB" b="1" dirty="0">
                <a:solidFill>
                  <a:srgbClr val="333F48"/>
                </a:solidFill>
                <a:latin typeface="Century Gothic" panose="020B0502020202020204" pitchFamily="34" charset="0"/>
              </a:rPr>
              <a:t>, </a:t>
            </a:r>
            <a:r>
              <a:rPr lang="en-GB" dirty="0">
                <a:solidFill>
                  <a:srgbClr val="333F48"/>
                </a:solidFill>
                <a:latin typeface="Century Gothic" panose="020B0502020202020204" pitchFamily="34" charset="0"/>
              </a:rPr>
              <a:t>the ferryman, transported </a:t>
            </a:r>
            <a:endParaRPr lang="en-GB" dirty="0" smtClean="0">
              <a:solidFill>
                <a:srgbClr val="333F48"/>
              </a:solidFill>
              <a:latin typeface="Century Gothic" panose="020B0502020202020204" pitchFamily="34" charset="0"/>
            </a:endParaRPr>
          </a:p>
          <a:p>
            <a:r>
              <a:rPr lang="en-GB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you </a:t>
            </a:r>
            <a:r>
              <a:rPr lang="en-GB" dirty="0">
                <a:solidFill>
                  <a:srgbClr val="333F48"/>
                </a:solidFill>
                <a:latin typeface="Century Gothic" panose="020B0502020202020204" pitchFamily="34" charset="0"/>
              </a:rPr>
              <a:t>across the </a:t>
            </a:r>
            <a:r>
              <a:rPr lang="en-GB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river Styx.</a:t>
            </a:r>
            <a:endParaRPr lang="en-GB" dirty="0">
              <a:solidFill>
                <a:srgbClr val="333F48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1" name="Picture 2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261202" y="5879338"/>
            <a:ext cx="773009" cy="666387"/>
          </a:xfrm>
          <a:prstGeom prst="rect">
            <a:avLst/>
          </a:prstGeom>
        </p:spPr>
      </p:pic>
      <p:pic>
        <p:nvPicPr>
          <p:cNvPr id="1026" name="Picture 2" descr="Image result for scissors hair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368553">
            <a:off x="6472060" y="1094385"/>
            <a:ext cx="2525902" cy="126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766" y="2090693"/>
            <a:ext cx="1573271" cy="225114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32123" y="1009393"/>
            <a:ext cx="36101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333F48"/>
                </a:solidFill>
                <a:latin typeface="Century Gothic" panose="020B0502020202020204" pitchFamily="34" charset="0"/>
              </a:rPr>
              <a:t>The Greeks believed that when you die, </a:t>
            </a:r>
            <a:r>
              <a:rPr lang="en-GB" b="1" dirty="0" err="1" smtClean="0">
                <a:solidFill>
                  <a:srgbClr val="333F48"/>
                </a:solidFill>
                <a:latin typeface="Century Gothic" panose="020B0502020202020204" pitchFamily="34" charset="0"/>
              </a:rPr>
              <a:t>Thantos</a:t>
            </a:r>
            <a:r>
              <a:rPr lang="en-GB" b="1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, </a:t>
            </a:r>
            <a:r>
              <a:rPr lang="en-GB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the </a:t>
            </a:r>
            <a:r>
              <a:rPr lang="en-GB" b="1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God </a:t>
            </a:r>
            <a:r>
              <a:rPr lang="en-GB" b="1" dirty="0">
                <a:solidFill>
                  <a:srgbClr val="333F48"/>
                </a:solidFill>
                <a:latin typeface="Century Gothic" panose="020B0502020202020204" pitchFamily="34" charset="0"/>
              </a:rPr>
              <a:t>of Death </a:t>
            </a:r>
            <a:r>
              <a:rPr lang="en-GB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cut </a:t>
            </a:r>
            <a:r>
              <a:rPr lang="en-GB" dirty="0">
                <a:solidFill>
                  <a:srgbClr val="333F48"/>
                </a:solidFill>
                <a:latin typeface="Century Gothic" panose="020B0502020202020204" pitchFamily="34" charset="0"/>
              </a:rPr>
              <a:t>a piece of hair </a:t>
            </a:r>
            <a:r>
              <a:rPr lang="en-GB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from </a:t>
            </a:r>
            <a:r>
              <a:rPr lang="en-GB" dirty="0">
                <a:solidFill>
                  <a:srgbClr val="333F48"/>
                </a:solidFill>
                <a:latin typeface="Century Gothic" panose="020B0502020202020204" pitchFamily="34" charset="0"/>
              </a:rPr>
              <a:t>your head. </a:t>
            </a:r>
          </a:p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273336" y="2743666"/>
            <a:ext cx="30195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333F48"/>
                </a:solidFill>
                <a:latin typeface="Century Gothic" panose="020B0502020202020204" pitchFamily="34" charset="0"/>
              </a:rPr>
              <a:t>After this, </a:t>
            </a:r>
            <a:r>
              <a:rPr lang="en-GB" b="1" dirty="0">
                <a:solidFill>
                  <a:srgbClr val="333F48"/>
                </a:solidFill>
                <a:latin typeface="Century Gothic" panose="020B0502020202020204" pitchFamily="34" charset="0"/>
              </a:rPr>
              <a:t>Hermes</a:t>
            </a:r>
            <a:r>
              <a:rPr lang="en-GB" dirty="0">
                <a:solidFill>
                  <a:srgbClr val="333F48"/>
                </a:solidFill>
                <a:latin typeface="Century Gothic" panose="020B0502020202020204" pitchFamily="34" charset="0"/>
              </a:rPr>
              <a:t>, the messenger of the gods, led you to the </a:t>
            </a:r>
            <a:r>
              <a:rPr lang="en-GB" b="1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river </a:t>
            </a:r>
            <a:r>
              <a:rPr lang="en-GB" b="1" dirty="0">
                <a:solidFill>
                  <a:srgbClr val="333F48"/>
                </a:solidFill>
                <a:latin typeface="Century Gothic" panose="020B0502020202020204" pitchFamily="34" charset="0"/>
              </a:rPr>
              <a:t>Styx</a:t>
            </a:r>
            <a:r>
              <a:rPr lang="en-GB" dirty="0">
                <a:solidFill>
                  <a:srgbClr val="333F48"/>
                </a:solidFill>
                <a:latin typeface="Century Gothic" panose="020B0502020202020204" pitchFamily="34" charset="0"/>
              </a:rPr>
              <a:t>. </a:t>
            </a:r>
          </a:p>
          <a:p>
            <a:endParaRPr lang="en-GB" dirty="0"/>
          </a:p>
        </p:txBody>
      </p:sp>
      <p:pic>
        <p:nvPicPr>
          <p:cNvPr id="1028" name="Picture 4" descr="File:Otto Brausewetter Die Barke des Charon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5378" y="4426839"/>
            <a:ext cx="4571724" cy="2200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own Arrow 6"/>
          <p:cNvSpPr/>
          <p:nvPr/>
        </p:nvSpPr>
        <p:spPr>
          <a:xfrm>
            <a:off x="1094705" y="4426839"/>
            <a:ext cx="414652" cy="596752"/>
          </a:xfrm>
          <a:prstGeom prst="downArrow">
            <a:avLst/>
          </a:prstGeom>
          <a:solidFill>
            <a:srgbClr val="00A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Down Arrow 47"/>
          <p:cNvSpPr/>
          <p:nvPr/>
        </p:nvSpPr>
        <p:spPr>
          <a:xfrm rot="4028287">
            <a:off x="6091912" y="1564019"/>
            <a:ext cx="414652" cy="2347431"/>
          </a:xfrm>
          <a:prstGeom prst="downArrow">
            <a:avLst/>
          </a:prstGeom>
          <a:solidFill>
            <a:srgbClr val="00A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TextBox 48"/>
          <p:cNvSpPr txBox="1"/>
          <p:nvPr/>
        </p:nvSpPr>
        <p:spPr>
          <a:xfrm>
            <a:off x="3200403" y="6660665"/>
            <a:ext cx="188276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 smtClean="0">
                <a:latin typeface="Century Gothic" panose="020B0502020202020204" pitchFamily="34" charset="0"/>
              </a:rPr>
              <a:t>Image: Otto </a:t>
            </a:r>
            <a:r>
              <a:rPr lang="en-GB" sz="600" dirty="0" err="1" smtClean="0">
                <a:latin typeface="Century Gothic" panose="020B0502020202020204" pitchFamily="34" charset="0"/>
              </a:rPr>
              <a:t>Brausewetter</a:t>
            </a:r>
            <a:r>
              <a:rPr lang="en-GB" sz="600" dirty="0" smtClean="0">
                <a:latin typeface="Century Gothic" panose="020B0502020202020204" pitchFamily="34" charset="0"/>
              </a:rPr>
              <a:t>| Public Domain</a:t>
            </a:r>
            <a:endParaRPr lang="en-GB" sz="600" dirty="0">
              <a:latin typeface="Century Gothic" panose="020B0502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 rot="16200000">
            <a:off x="-531949" y="3393124"/>
            <a:ext cx="188276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 smtClean="0">
                <a:latin typeface="Century Gothic" panose="020B0502020202020204" pitchFamily="34" charset="0"/>
              </a:rPr>
              <a:t>Image: Francois </a:t>
            </a:r>
            <a:r>
              <a:rPr lang="en-GB" sz="600" dirty="0" err="1" smtClean="0">
                <a:latin typeface="Century Gothic" panose="020B0502020202020204" pitchFamily="34" charset="0"/>
              </a:rPr>
              <a:t>Lenormant</a:t>
            </a:r>
            <a:r>
              <a:rPr lang="en-GB" sz="600" dirty="0" smtClean="0">
                <a:latin typeface="Century Gothic" panose="020B0502020202020204" pitchFamily="34" charset="0"/>
              </a:rPr>
              <a:t>| Public Domain</a:t>
            </a:r>
            <a:endParaRPr lang="en-GB" sz="6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820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4" grpId="0"/>
      <p:bldP spid="5" grpId="0"/>
      <p:bldP spid="7" grpId="0" animBg="1"/>
      <p:bldP spid="48" grpId="0" animBg="1"/>
      <p:bldP spid="49" grpId="0"/>
      <p:bldP spid="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902368" y="379829"/>
            <a:ext cx="3814011" cy="24929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On </a:t>
            </a:r>
            <a:r>
              <a:rPr lang="en-GB" dirty="0">
                <a:solidFill>
                  <a:srgbClr val="333F48"/>
                </a:solidFill>
                <a:latin typeface="Century Gothic" panose="020B0502020202020204" pitchFamily="34" charset="0"/>
              </a:rPr>
              <a:t>the </a:t>
            </a:r>
            <a:r>
              <a:rPr lang="en-GB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river banks sat </a:t>
            </a:r>
            <a:r>
              <a:rPr lang="en-GB" b="1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Cerberus the </a:t>
            </a:r>
            <a:r>
              <a:rPr lang="en-GB" b="1" dirty="0">
                <a:solidFill>
                  <a:srgbClr val="333F48"/>
                </a:solidFill>
                <a:latin typeface="Century Gothic" panose="020B0502020202020204" pitchFamily="34" charset="0"/>
              </a:rPr>
              <a:t>three-headed </a:t>
            </a:r>
            <a:r>
              <a:rPr lang="en-GB" b="1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dog</a:t>
            </a:r>
            <a:r>
              <a:rPr lang="en-GB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. He belonged to </a:t>
            </a:r>
            <a:r>
              <a:rPr lang="en-GB" b="1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Hades, the God of the Underworld. </a:t>
            </a:r>
          </a:p>
          <a:p>
            <a:endParaRPr lang="en-GB" b="1" dirty="0">
              <a:solidFill>
                <a:srgbClr val="333F48"/>
              </a:solidFill>
              <a:latin typeface="Century Gothic" panose="020B0502020202020204" pitchFamily="34" charset="0"/>
            </a:endParaRPr>
          </a:p>
          <a:p>
            <a:r>
              <a:rPr lang="en-GB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Cerberus guarded </a:t>
            </a:r>
            <a:r>
              <a:rPr lang="en-GB" dirty="0">
                <a:solidFill>
                  <a:srgbClr val="333F48"/>
                </a:solidFill>
                <a:latin typeface="Century Gothic" panose="020B0502020202020204" pitchFamily="34" charset="0"/>
              </a:rPr>
              <a:t>the Underworld. His job was to stop people from leaving and returning </a:t>
            </a:r>
            <a:r>
              <a:rPr lang="en-GB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to the living world. </a:t>
            </a:r>
          </a:p>
        </p:txBody>
      </p:sp>
      <p:pic>
        <p:nvPicPr>
          <p:cNvPr id="21" name="Picture 2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278500" y="5701807"/>
            <a:ext cx="773009" cy="66638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3102" y="291117"/>
            <a:ext cx="4025308" cy="2849949"/>
          </a:xfrm>
          <a:prstGeom prst="rect">
            <a:avLst/>
          </a:prstGeom>
        </p:spPr>
      </p:pic>
      <p:sp>
        <p:nvSpPr>
          <p:cNvPr id="28" name="Down Arrow 27"/>
          <p:cNvSpPr/>
          <p:nvPr/>
        </p:nvSpPr>
        <p:spPr>
          <a:xfrm rot="16200000">
            <a:off x="91050" y="974135"/>
            <a:ext cx="414652" cy="596752"/>
          </a:xfrm>
          <a:prstGeom prst="downArrow">
            <a:avLst/>
          </a:prstGeom>
          <a:solidFill>
            <a:srgbClr val="00A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TextBox 42"/>
          <p:cNvSpPr txBox="1"/>
          <p:nvPr/>
        </p:nvSpPr>
        <p:spPr>
          <a:xfrm>
            <a:off x="7313684" y="3217555"/>
            <a:ext cx="167974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 smtClean="0">
                <a:latin typeface="Century Gothic" panose="020B0502020202020204" pitchFamily="34" charset="0"/>
              </a:rPr>
              <a:t>Image: William Blake | Public Domain</a:t>
            </a:r>
            <a:endParaRPr lang="en-GB" sz="600" dirty="0">
              <a:latin typeface="Century Gothic" panose="020B0502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855858" y="3141066"/>
            <a:ext cx="7138675" cy="3487470"/>
            <a:chOff x="855858" y="3141066"/>
            <a:chExt cx="7138675" cy="3487470"/>
          </a:xfrm>
        </p:grpSpPr>
        <p:sp>
          <p:nvSpPr>
            <p:cNvPr id="42" name="Down Arrow 41"/>
            <p:cNvSpPr/>
            <p:nvPr/>
          </p:nvSpPr>
          <p:spPr>
            <a:xfrm rot="10800000" flipV="1">
              <a:off x="6138574" y="3322743"/>
              <a:ext cx="414652" cy="1107645"/>
            </a:xfrm>
            <a:prstGeom prst="downArrow">
              <a:avLst/>
            </a:prstGeom>
            <a:solidFill>
              <a:srgbClr val="00AEA8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855858" y="3141066"/>
              <a:ext cx="7138675" cy="3487470"/>
              <a:chOff x="855858" y="3141066"/>
              <a:chExt cx="7138675" cy="3487470"/>
            </a:xfrm>
          </p:grpSpPr>
          <p:sp>
            <p:nvSpPr>
              <p:cNvPr id="3" name="TextBox 2"/>
              <p:cNvSpPr txBox="1"/>
              <p:nvPr/>
            </p:nvSpPr>
            <p:spPr>
              <a:xfrm>
                <a:off x="4697268" y="4203722"/>
                <a:ext cx="3297265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GB" dirty="0">
                  <a:solidFill>
                    <a:srgbClr val="333F48"/>
                  </a:solidFill>
                  <a:latin typeface="Century Gothic" panose="020B0502020202020204" pitchFamily="34" charset="0"/>
                </a:endParaRPr>
              </a:p>
              <a:p>
                <a:r>
                  <a:rPr lang="en-GB" dirty="0">
                    <a:solidFill>
                      <a:srgbClr val="333F48"/>
                    </a:solidFill>
                    <a:latin typeface="Century Gothic" panose="020B0502020202020204" pitchFamily="34" charset="0"/>
                  </a:rPr>
                  <a:t>After crossing the river, you would leave the ferry and walk to a place called the ‘</a:t>
                </a:r>
                <a:r>
                  <a:rPr lang="en-GB" b="1" dirty="0">
                    <a:solidFill>
                      <a:srgbClr val="333F48"/>
                    </a:solidFill>
                    <a:latin typeface="Century Gothic" panose="020B0502020202020204" pitchFamily="34" charset="0"/>
                  </a:rPr>
                  <a:t>Asphodel Fields</a:t>
                </a:r>
                <a:r>
                  <a:rPr lang="en-GB" dirty="0" smtClean="0">
                    <a:solidFill>
                      <a:srgbClr val="333F48"/>
                    </a:solidFill>
                    <a:latin typeface="Century Gothic" panose="020B0502020202020204" pitchFamily="34" charset="0"/>
                  </a:rPr>
                  <a:t>’.  Here you would forget </a:t>
                </a:r>
                <a:r>
                  <a:rPr lang="en-GB" dirty="0">
                    <a:solidFill>
                      <a:srgbClr val="333F48"/>
                    </a:solidFill>
                    <a:latin typeface="Century Gothic" panose="020B0502020202020204" pitchFamily="34" charset="0"/>
                  </a:rPr>
                  <a:t>all memories of </a:t>
                </a:r>
                <a:r>
                  <a:rPr lang="en-GB" dirty="0" smtClean="0">
                    <a:solidFill>
                      <a:srgbClr val="333F48"/>
                    </a:solidFill>
                    <a:latin typeface="Century Gothic" panose="020B0502020202020204" pitchFamily="34" charset="0"/>
                  </a:rPr>
                  <a:t>your </a:t>
                </a:r>
                <a:r>
                  <a:rPr lang="en-GB" dirty="0">
                    <a:solidFill>
                      <a:srgbClr val="333F48"/>
                    </a:solidFill>
                    <a:latin typeface="Century Gothic" panose="020B0502020202020204" pitchFamily="34" charset="0"/>
                  </a:rPr>
                  <a:t>former life.</a:t>
                </a:r>
              </a:p>
              <a:p>
                <a:endParaRPr lang="en-GB" dirty="0"/>
              </a:p>
            </p:txBody>
          </p:sp>
          <p:pic>
            <p:nvPicPr>
              <p:cNvPr id="2050" name="Picture 2" descr="Image result for memory"/>
              <p:cNvPicPr>
                <a:picLocks noChangeAspect="1" noChangeArrowheads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855858" y="3141066"/>
                <a:ext cx="3132550" cy="348747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44" name="Down Arrow 43"/>
          <p:cNvSpPr/>
          <p:nvPr/>
        </p:nvSpPr>
        <p:spPr>
          <a:xfrm rot="10800000" flipV="1">
            <a:off x="4364675" y="6158602"/>
            <a:ext cx="414652" cy="625542"/>
          </a:xfrm>
          <a:prstGeom prst="downArrow">
            <a:avLst/>
          </a:prstGeom>
          <a:solidFill>
            <a:srgbClr val="00A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240" y="3177139"/>
            <a:ext cx="3095826" cy="341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7386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8" grpId="0" animBg="1"/>
      <p:bldP spid="43" grpId="0"/>
      <p:bldP spid="4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1920341" y="1374378"/>
            <a:ext cx="530331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dirty="0">
                <a:solidFill>
                  <a:srgbClr val="333F48"/>
                </a:solidFill>
                <a:latin typeface="Century Gothic" panose="020B0502020202020204" pitchFamily="34" charset="0"/>
              </a:rPr>
              <a:t>Then, at a fork in the road three judges would decide where to send souls. There were 3 different places: </a:t>
            </a:r>
          </a:p>
        </p:txBody>
      </p:sp>
      <p:pic>
        <p:nvPicPr>
          <p:cNvPr id="41" name="Picture 4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278500" y="6022647"/>
            <a:ext cx="773009" cy="666387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383268" y="1986638"/>
            <a:ext cx="2510802" cy="4158172"/>
            <a:chOff x="3383268" y="1986638"/>
            <a:chExt cx="2510802" cy="4158172"/>
          </a:xfrm>
        </p:grpSpPr>
        <p:sp>
          <p:nvSpPr>
            <p:cNvPr id="3" name="TextBox 2"/>
            <p:cNvSpPr txBox="1"/>
            <p:nvPr/>
          </p:nvSpPr>
          <p:spPr>
            <a:xfrm>
              <a:off x="3383268" y="4944481"/>
              <a:ext cx="251080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rgbClr val="333F48"/>
                  </a:solidFill>
                  <a:latin typeface="Century Gothic" panose="020B0502020202020204" pitchFamily="34" charset="0"/>
                </a:rPr>
                <a:t>Tartarus</a:t>
              </a:r>
              <a:r>
                <a:rPr lang="en-GB" dirty="0">
                  <a:solidFill>
                    <a:srgbClr val="333F48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dirty="0" smtClean="0">
                  <a:solidFill>
                    <a:srgbClr val="333F48"/>
                  </a:solidFill>
                  <a:latin typeface="Century Gothic" panose="020B0502020202020204" pitchFamily="34" charset="0"/>
                </a:rPr>
                <a:t>is where the </a:t>
              </a:r>
              <a:r>
                <a:rPr lang="en-GB" b="1" dirty="0">
                  <a:solidFill>
                    <a:srgbClr val="333F48"/>
                  </a:solidFill>
                  <a:latin typeface="Century Gothic" panose="020B0502020202020204" pitchFamily="34" charset="0"/>
                </a:rPr>
                <a:t>b</a:t>
              </a:r>
              <a:r>
                <a:rPr lang="en-GB" b="1" dirty="0" smtClean="0">
                  <a:solidFill>
                    <a:srgbClr val="333F48"/>
                  </a:solidFill>
                  <a:latin typeface="Century Gothic" panose="020B0502020202020204" pitchFamily="34" charset="0"/>
                </a:rPr>
                <a:t>ad </a:t>
              </a:r>
              <a:r>
                <a:rPr lang="en-GB" b="1" dirty="0">
                  <a:solidFill>
                    <a:srgbClr val="333F48"/>
                  </a:solidFill>
                  <a:latin typeface="Century Gothic" panose="020B0502020202020204" pitchFamily="34" charset="0"/>
                </a:rPr>
                <a:t>people </a:t>
              </a:r>
              <a:r>
                <a:rPr lang="en-GB" dirty="0">
                  <a:solidFill>
                    <a:srgbClr val="333F48"/>
                  </a:solidFill>
                  <a:latin typeface="Century Gothic" panose="020B0502020202020204" pitchFamily="34" charset="0"/>
                </a:rPr>
                <a:t>were sent </a:t>
              </a:r>
              <a:r>
                <a:rPr lang="en-GB" dirty="0" smtClean="0">
                  <a:solidFill>
                    <a:srgbClr val="333F48"/>
                  </a:solidFill>
                  <a:latin typeface="Century Gothic" panose="020B0502020202020204" pitchFamily="34" charset="0"/>
                </a:rPr>
                <a:t>for punishment</a:t>
              </a:r>
              <a:endParaRPr lang="en-GB" dirty="0">
                <a:solidFill>
                  <a:srgbClr val="333F48"/>
                </a:solidFill>
                <a:latin typeface="Century Gothic" panose="020B0502020202020204" pitchFamily="34" charset="0"/>
              </a:endParaRPr>
            </a:p>
            <a:p>
              <a:endParaRPr lang="en-GB" dirty="0"/>
            </a:p>
          </p:txBody>
        </p:sp>
        <p:sp>
          <p:nvSpPr>
            <p:cNvPr id="28" name="Down Arrow 27"/>
            <p:cNvSpPr/>
            <p:nvPr/>
          </p:nvSpPr>
          <p:spPr>
            <a:xfrm rot="10800000" flipV="1">
              <a:off x="4364674" y="1986638"/>
              <a:ext cx="414652" cy="2838025"/>
            </a:xfrm>
            <a:prstGeom prst="downArrow">
              <a:avLst/>
            </a:prstGeom>
            <a:solidFill>
              <a:srgbClr val="00AEA8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24237" y="2868993"/>
            <a:ext cx="4616661" cy="2602140"/>
            <a:chOff x="324237" y="2868993"/>
            <a:chExt cx="4616661" cy="2602140"/>
          </a:xfrm>
        </p:grpSpPr>
        <p:sp>
          <p:nvSpPr>
            <p:cNvPr id="4" name="TextBox 3"/>
            <p:cNvSpPr txBox="1"/>
            <p:nvPr/>
          </p:nvSpPr>
          <p:spPr>
            <a:xfrm>
              <a:off x="324237" y="3162809"/>
              <a:ext cx="2163751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smtClean="0">
                  <a:solidFill>
                    <a:srgbClr val="333F48"/>
                  </a:solidFill>
                  <a:latin typeface="Century Gothic" panose="020B0502020202020204" pitchFamily="34" charset="0"/>
                </a:rPr>
                <a:t>Elysium </a:t>
              </a:r>
              <a:r>
                <a:rPr lang="en-GB" dirty="0" smtClean="0">
                  <a:solidFill>
                    <a:srgbClr val="333F48"/>
                  </a:solidFill>
                  <a:latin typeface="Century Gothic" panose="020B0502020202020204" pitchFamily="34" charset="0"/>
                </a:rPr>
                <a:t>is where the </a:t>
              </a:r>
              <a:r>
                <a:rPr lang="en-GB" b="1" dirty="0">
                  <a:solidFill>
                    <a:srgbClr val="333F48"/>
                  </a:solidFill>
                  <a:latin typeface="Century Gothic" panose="020B0502020202020204" pitchFamily="34" charset="0"/>
                </a:rPr>
                <a:t>g</a:t>
              </a:r>
              <a:r>
                <a:rPr lang="en-GB" b="1" dirty="0" smtClean="0">
                  <a:solidFill>
                    <a:srgbClr val="333F48"/>
                  </a:solidFill>
                  <a:latin typeface="Century Gothic" panose="020B0502020202020204" pitchFamily="34" charset="0"/>
                </a:rPr>
                <a:t>ood </a:t>
              </a:r>
              <a:r>
                <a:rPr lang="en-GB" b="1" dirty="0">
                  <a:solidFill>
                    <a:srgbClr val="333F48"/>
                  </a:solidFill>
                  <a:latin typeface="Century Gothic" panose="020B0502020202020204" pitchFamily="34" charset="0"/>
                </a:rPr>
                <a:t>people </a:t>
              </a:r>
              <a:r>
                <a:rPr lang="en-GB" dirty="0">
                  <a:solidFill>
                    <a:srgbClr val="333F48"/>
                  </a:solidFill>
                  <a:latin typeface="Century Gothic" panose="020B0502020202020204" pitchFamily="34" charset="0"/>
                </a:rPr>
                <a:t>were allowed to </a:t>
              </a:r>
              <a:r>
                <a:rPr lang="en-GB" dirty="0" smtClean="0">
                  <a:solidFill>
                    <a:srgbClr val="333F48"/>
                  </a:solidFill>
                  <a:latin typeface="Century Gothic" panose="020B0502020202020204" pitchFamily="34" charset="0"/>
                </a:rPr>
                <a:t>go.  This </a:t>
              </a:r>
              <a:r>
                <a:rPr lang="en-GB" dirty="0">
                  <a:solidFill>
                    <a:srgbClr val="333F48"/>
                  </a:solidFill>
                  <a:latin typeface="Century Gothic" panose="020B0502020202020204" pitchFamily="34" charset="0"/>
                </a:rPr>
                <a:t>was a comfortable place where the sun was always shining. </a:t>
              </a:r>
            </a:p>
          </p:txBody>
        </p:sp>
        <p:sp>
          <p:nvSpPr>
            <p:cNvPr id="42" name="Down Arrow 41"/>
            <p:cNvSpPr/>
            <p:nvPr/>
          </p:nvSpPr>
          <p:spPr>
            <a:xfrm rot="13848531" flipV="1">
              <a:off x="3377236" y="1719982"/>
              <a:ext cx="414652" cy="2712673"/>
            </a:xfrm>
            <a:prstGeom prst="downArrow">
              <a:avLst/>
            </a:prstGeom>
            <a:solidFill>
              <a:srgbClr val="00AEA8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209100" y="1845776"/>
            <a:ext cx="3455904" cy="3698869"/>
            <a:chOff x="5209100" y="1845776"/>
            <a:chExt cx="3455904" cy="3698869"/>
          </a:xfrm>
        </p:grpSpPr>
        <p:sp>
          <p:nvSpPr>
            <p:cNvPr id="2" name="TextBox 1"/>
            <p:cNvSpPr txBox="1"/>
            <p:nvPr/>
          </p:nvSpPr>
          <p:spPr>
            <a:xfrm>
              <a:off x="6580232" y="3236321"/>
              <a:ext cx="208477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rgbClr val="333F48"/>
                  </a:solidFill>
                  <a:latin typeface="Century Gothic" panose="020B0502020202020204" pitchFamily="34" charset="0"/>
                </a:rPr>
                <a:t>Asphodel </a:t>
              </a:r>
              <a:r>
                <a:rPr lang="en-GB" b="1" dirty="0" smtClean="0">
                  <a:solidFill>
                    <a:srgbClr val="333F48"/>
                  </a:solidFill>
                  <a:latin typeface="Century Gothic" panose="020B0502020202020204" pitchFamily="34" charset="0"/>
                </a:rPr>
                <a:t>Fields</a:t>
              </a:r>
              <a:r>
                <a:rPr lang="en-GB" dirty="0">
                  <a:solidFill>
                    <a:srgbClr val="333F48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dirty="0" smtClean="0">
                  <a:solidFill>
                    <a:srgbClr val="333F48"/>
                  </a:solidFill>
                  <a:latin typeface="Century Gothic" panose="020B0502020202020204" pitchFamily="34" charset="0"/>
                </a:rPr>
                <a:t>is where the </a:t>
              </a:r>
              <a:r>
                <a:rPr lang="en-GB" dirty="0">
                  <a:solidFill>
                    <a:srgbClr val="333F48"/>
                  </a:solidFill>
                  <a:latin typeface="Century Gothic" panose="020B0502020202020204" pitchFamily="34" charset="0"/>
                </a:rPr>
                <a:t>judges </a:t>
              </a:r>
              <a:r>
                <a:rPr lang="en-GB" dirty="0" smtClean="0">
                  <a:solidFill>
                    <a:srgbClr val="333F48"/>
                  </a:solidFill>
                  <a:latin typeface="Century Gothic" panose="020B0502020202020204" pitchFamily="34" charset="0"/>
                </a:rPr>
                <a:t>sent people if they couldn’t </a:t>
              </a:r>
              <a:r>
                <a:rPr lang="en-GB" dirty="0">
                  <a:solidFill>
                    <a:srgbClr val="333F48"/>
                  </a:solidFill>
                  <a:latin typeface="Century Gothic" panose="020B0502020202020204" pitchFamily="34" charset="0"/>
                </a:rPr>
                <a:t>decide on the soul’s </a:t>
              </a:r>
              <a:r>
                <a:rPr lang="en-GB" dirty="0" smtClean="0">
                  <a:solidFill>
                    <a:srgbClr val="333F48"/>
                  </a:solidFill>
                  <a:latin typeface="Century Gothic" panose="020B0502020202020204" pitchFamily="34" charset="0"/>
                </a:rPr>
                <a:t>fate.</a:t>
              </a:r>
              <a:endParaRPr lang="en-GB" b="1" dirty="0">
                <a:solidFill>
                  <a:srgbClr val="333F48"/>
                </a:solidFill>
                <a:latin typeface="Century Gothic" panose="020B0502020202020204" pitchFamily="34" charset="0"/>
              </a:endParaRPr>
            </a:p>
            <a:p>
              <a:endParaRPr lang="en-GB" dirty="0"/>
            </a:p>
          </p:txBody>
        </p:sp>
        <p:sp>
          <p:nvSpPr>
            <p:cNvPr id="43" name="Down Arrow 42"/>
            <p:cNvSpPr/>
            <p:nvPr/>
          </p:nvSpPr>
          <p:spPr>
            <a:xfrm rot="8223238" flipV="1">
              <a:off x="5209100" y="1845776"/>
              <a:ext cx="414652" cy="2641946"/>
            </a:xfrm>
            <a:prstGeom prst="downArrow">
              <a:avLst/>
            </a:prstGeom>
            <a:solidFill>
              <a:srgbClr val="00AEA8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4" name="Down Arrow 43"/>
          <p:cNvSpPr/>
          <p:nvPr/>
        </p:nvSpPr>
        <p:spPr>
          <a:xfrm rot="10800000" flipV="1">
            <a:off x="4364674" y="18259"/>
            <a:ext cx="414652" cy="1250628"/>
          </a:xfrm>
          <a:prstGeom prst="downArrow">
            <a:avLst/>
          </a:prstGeom>
          <a:solidFill>
            <a:srgbClr val="00A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Down Arrow 44"/>
          <p:cNvSpPr/>
          <p:nvPr/>
        </p:nvSpPr>
        <p:spPr>
          <a:xfrm rot="10800000" flipV="1">
            <a:off x="4364674" y="5919538"/>
            <a:ext cx="414652" cy="842210"/>
          </a:xfrm>
          <a:prstGeom prst="downArrow">
            <a:avLst/>
          </a:prstGeom>
          <a:solidFill>
            <a:srgbClr val="00A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18172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44" grpId="0" animBg="1"/>
      <p:bldP spid="4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291368" y="431721"/>
            <a:ext cx="8515672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In </a:t>
            </a:r>
            <a:r>
              <a:rPr lang="en-GB" dirty="0">
                <a:solidFill>
                  <a:srgbClr val="333F48"/>
                </a:solidFill>
                <a:latin typeface="Century Gothic" panose="020B0502020202020204" pitchFamily="34" charset="0"/>
              </a:rPr>
              <a:t>Tartarus, people who had upset the Gods would receive </a:t>
            </a:r>
            <a:r>
              <a:rPr lang="en-GB" b="1" dirty="0">
                <a:solidFill>
                  <a:srgbClr val="333F48"/>
                </a:solidFill>
                <a:latin typeface="Century Gothic" panose="020B0502020202020204" pitchFamily="34" charset="0"/>
              </a:rPr>
              <a:t>terrible punishments. </a:t>
            </a:r>
            <a:r>
              <a:rPr lang="en-GB" dirty="0">
                <a:solidFill>
                  <a:srgbClr val="333F48"/>
                </a:solidFill>
                <a:latin typeface="Century Gothic" panose="020B0502020202020204" pitchFamily="34" charset="0"/>
              </a:rPr>
              <a:t>Tartarus was a dark place, imagined to be as far below the Earth as the Earth is from the sky. </a:t>
            </a:r>
            <a:endParaRPr lang="en-GB" dirty="0" smtClean="0">
              <a:solidFill>
                <a:srgbClr val="333F48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1" name="Picture 4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278500" y="5701807"/>
            <a:ext cx="773009" cy="66638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3084" y="5458175"/>
            <a:ext cx="68794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solidFill>
                <a:srgbClr val="333F48"/>
              </a:solidFill>
              <a:latin typeface="Century Gothic" panose="020B0502020202020204" pitchFamily="34" charset="0"/>
            </a:endParaRPr>
          </a:p>
          <a:p>
            <a:r>
              <a:rPr lang="en-GB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Another story tells of hungry </a:t>
            </a:r>
            <a:r>
              <a:rPr lang="en-GB" dirty="0">
                <a:solidFill>
                  <a:srgbClr val="333F48"/>
                </a:solidFill>
                <a:latin typeface="Century Gothic" panose="020B0502020202020204" pitchFamily="34" charset="0"/>
              </a:rPr>
              <a:t>Tantalus, who stood near a table covered </a:t>
            </a:r>
            <a:r>
              <a:rPr lang="en-GB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with </a:t>
            </a:r>
            <a:r>
              <a:rPr lang="en-GB" dirty="0">
                <a:solidFill>
                  <a:srgbClr val="333F48"/>
                </a:solidFill>
                <a:latin typeface="Century Gothic" panose="020B0502020202020204" pitchFamily="34" charset="0"/>
              </a:rPr>
              <a:t>delicious food but could </a:t>
            </a:r>
            <a:r>
              <a:rPr lang="en-GB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never </a:t>
            </a:r>
            <a:r>
              <a:rPr lang="en-GB" dirty="0">
                <a:solidFill>
                  <a:srgbClr val="333F48"/>
                </a:solidFill>
                <a:latin typeface="Century Gothic" panose="020B0502020202020204" pitchFamily="34" charset="0"/>
              </a:rPr>
              <a:t>reach it.</a:t>
            </a:r>
          </a:p>
          <a:p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183084" y="1402550"/>
            <a:ext cx="8119360" cy="4120107"/>
            <a:chOff x="183084" y="1402550"/>
            <a:chExt cx="8119360" cy="412010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51888" y="1402550"/>
              <a:ext cx="3450556" cy="3914368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183084" y="1970820"/>
              <a:ext cx="456052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rgbClr val="333F48"/>
                  </a:solidFill>
                  <a:latin typeface="Century Gothic" panose="020B0502020202020204" pitchFamily="34" charset="0"/>
                </a:rPr>
                <a:t>Greek mythology tells the stories of people who ended up in Tartarus. </a:t>
              </a:r>
            </a:p>
            <a:p>
              <a:endParaRPr lang="en-GB" dirty="0" smtClean="0">
                <a:solidFill>
                  <a:srgbClr val="333F48"/>
                </a:solidFill>
                <a:latin typeface="Century Gothic" panose="020B0502020202020204" pitchFamily="34" charset="0"/>
              </a:endParaRPr>
            </a:p>
            <a:p>
              <a:r>
                <a:rPr lang="en-GB" dirty="0" smtClean="0">
                  <a:solidFill>
                    <a:srgbClr val="333F48"/>
                  </a:solidFill>
                  <a:latin typeface="Century Gothic" panose="020B0502020202020204" pitchFamily="34" charset="0"/>
                </a:rPr>
                <a:t>For example, Sisyphus</a:t>
              </a:r>
              <a:r>
                <a:rPr lang="en-GB" dirty="0">
                  <a:solidFill>
                    <a:srgbClr val="333F48"/>
                  </a:solidFill>
                  <a:latin typeface="Century Gothic" panose="020B0502020202020204" pitchFamily="34" charset="0"/>
                </a:rPr>
                <a:t>, </a:t>
              </a:r>
              <a:r>
                <a:rPr lang="en-GB" dirty="0" smtClean="0">
                  <a:solidFill>
                    <a:srgbClr val="333F48"/>
                  </a:solidFill>
                  <a:latin typeface="Century Gothic" panose="020B0502020202020204" pitchFamily="34" charset="0"/>
                </a:rPr>
                <a:t>had </a:t>
              </a:r>
              <a:r>
                <a:rPr lang="en-GB" dirty="0">
                  <a:solidFill>
                    <a:srgbClr val="333F48"/>
                  </a:solidFill>
                  <a:latin typeface="Century Gothic" panose="020B0502020202020204" pitchFamily="34" charset="0"/>
                </a:rPr>
                <a:t>to push a heavy rock up a hill again and again, only for it to roll back down on him every time. </a:t>
              </a:r>
            </a:p>
            <a:p>
              <a:endParaRPr lang="en-GB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782037" y="5337991"/>
              <a:ext cx="167974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" dirty="0" smtClean="0">
                  <a:latin typeface="Century Gothic" panose="020B0502020202020204" pitchFamily="34" charset="0"/>
                </a:rPr>
                <a:t>Image: Titian| Public Domain</a:t>
              </a:r>
              <a:endParaRPr lang="en-GB" sz="600" dirty="0"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29617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xagon 2">
            <a:hlinkClick r:id="rId2" action="ppaction://hlinksldjump"/>
          </p:cNvPr>
          <p:cNvSpPr/>
          <p:nvPr/>
        </p:nvSpPr>
        <p:spPr>
          <a:xfrm>
            <a:off x="1097770" y="3975692"/>
            <a:ext cx="1563067" cy="1262746"/>
          </a:xfrm>
          <a:prstGeom prst="hexagon">
            <a:avLst/>
          </a:prstGeom>
          <a:solidFill>
            <a:srgbClr val="49C5B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b="1" dirty="0" smtClean="0">
                <a:latin typeface="Century Gothic" panose="020B0502020202020204" pitchFamily="34" charset="0"/>
              </a:rPr>
              <a:t>A</a:t>
            </a:r>
            <a:endParaRPr lang="en-GB" sz="66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230536"/>
            <a:ext cx="914400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457200"/>
            <a:r>
              <a:rPr lang="en-GB" sz="4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Now it’s your turn!</a:t>
            </a:r>
            <a:endParaRPr lang="en-US" sz="4400" b="1" dirty="0" smtClean="0">
              <a:solidFill>
                <a:srgbClr val="14A19A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7971" y="1001486"/>
            <a:ext cx="9046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See how much you can remember.</a:t>
            </a:r>
            <a:endParaRPr lang="en-GB" dirty="0">
              <a:solidFill>
                <a:srgbClr val="333F48"/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Hexagon 22">
            <a:hlinkClick r:id="rId2" action="ppaction://hlinksldjump"/>
          </p:cNvPr>
          <p:cNvSpPr/>
          <p:nvPr/>
        </p:nvSpPr>
        <p:spPr>
          <a:xfrm>
            <a:off x="6286716" y="3981223"/>
            <a:ext cx="1566000" cy="1242000"/>
          </a:xfrm>
          <a:prstGeom prst="hexagon">
            <a:avLst/>
          </a:prstGeom>
          <a:solidFill>
            <a:srgbClr val="49C5B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b="1" dirty="0">
                <a:latin typeface="Century Gothic" panose="020B0502020202020204" pitchFamily="34" charset="0"/>
              </a:rPr>
              <a:t>C</a:t>
            </a:r>
          </a:p>
        </p:txBody>
      </p:sp>
      <p:sp>
        <p:nvSpPr>
          <p:cNvPr id="24" name="Hexagon 23">
            <a:hlinkClick r:id="rId3" action="ppaction://hlinksldjump"/>
          </p:cNvPr>
          <p:cNvSpPr/>
          <p:nvPr/>
        </p:nvSpPr>
        <p:spPr>
          <a:xfrm>
            <a:off x="3727254" y="3976731"/>
            <a:ext cx="1564513" cy="1243151"/>
          </a:xfrm>
          <a:prstGeom prst="hexagon">
            <a:avLst/>
          </a:prstGeom>
          <a:solidFill>
            <a:srgbClr val="49C5B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b="1" dirty="0" smtClean="0">
                <a:latin typeface="Century Gothic" panose="020B0502020202020204" pitchFamily="34" charset="0"/>
              </a:rPr>
              <a:t>B</a:t>
            </a:r>
            <a:endParaRPr lang="en-GB" sz="6600" b="1" dirty="0">
              <a:latin typeface="Century Gothic" panose="020B0502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-90427" y="2347667"/>
            <a:ext cx="9046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Who </a:t>
            </a:r>
            <a:r>
              <a:rPr lang="en-GB" sz="3600" b="1" dirty="0">
                <a:solidFill>
                  <a:srgbClr val="333F48"/>
                </a:solidFill>
                <a:latin typeface="Century Gothic" panose="020B0502020202020204" pitchFamily="34" charset="0"/>
              </a:rPr>
              <a:t>was </a:t>
            </a:r>
            <a:r>
              <a:rPr lang="en-GB" sz="3600" b="1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Cerberus?</a:t>
            </a:r>
            <a:endParaRPr lang="en-GB" sz="3600" b="1" dirty="0">
              <a:solidFill>
                <a:srgbClr val="333F48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76582" y="5314415"/>
            <a:ext cx="17940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 A God of War</a:t>
            </a:r>
            <a:endParaRPr lang="en-GB" b="1" dirty="0"/>
          </a:p>
        </p:txBody>
      </p:sp>
      <p:sp>
        <p:nvSpPr>
          <p:cNvPr id="30" name="Rectangle 29"/>
          <p:cNvSpPr/>
          <p:nvPr/>
        </p:nvSpPr>
        <p:spPr>
          <a:xfrm>
            <a:off x="3486634" y="5268909"/>
            <a:ext cx="20457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b="1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A three-headed </a:t>
            </a:r>
          </a:p>
          <a:p>
            <a:pPr algn="ctr"/>
            <a:r>
              <a:rPr lang="en-GB" b="1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dog</a:t>
            </a:r>
            <a:endParaRPr lang="en-GB" b="1" dirty="0"/>
          </a:p>
        </p:txBody>
      </p:sp>
      <p:sp>
        <p:nvSpPr>
          <p:cNvPr id="31" name="Rectangle 30"/>
          <p:cNvSpPr/>
          <p:nvPr/>
        </p:nvSpPr>
        <p:spPr>
          <a:xfrm>
            <a:off x="6548883" y="5264062"/>
            <a:ext cx="1072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A judge</a:t>
            </a:r>
            <a:endParaRPr lang="en-GB" b="1" dirty="0"/>
          </a:p>
        </p:txBody>
      </p:sp>
      <p:grpSp>
        <p:nvGrpSpPr>
          <p:cNvPr id="26" name="Group 25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27" name="TextBox 26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29" name="Hexagon 28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Hexagon 35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Hexagon 36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9" name="Hexagon 38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0" name="Hexagon 39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1" name="Hexagon 40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2" name="Hexagon 41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3" name="Hexagon 42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4" name="Hexagon 43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5" name="Hexagon 44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5747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0" y="731317"/>
            <a:ext cx="9144000" cy="20928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457200"/>
            <a:r>
              <a:rPr lang="en-GB" sz="4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Yes, he is the </a:t>
            </a:r>
          </a:p>
          <a:p>
            <a:pPr algn="ctr" defTabSz="457200"/>
            <a:r>
              <a:rPr lang="en-GB" sz="4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three-headed dog!</a:t>
            </a:r>
          </a:p>
          <a:p>
            <a:pPr algn="ctr" defTabSz="457200"/>
            <a:endParaRPr lang="en-GB" sz="2400" b="1" dirty="0">
              <a:solidFill>
                <a:srgbClr val="14A19A"/>
              </a:solidFill>
              <a:latin typeface="Century Gothic" panose="020B0502020202020204" pitchFamily="34" charset="0"/>
            </a:endParaRPr>
          </a:p>
          <a:p>
            <a:pPr algn="ctr" defTabSz="457200"/>
            <a:r>
              <a:rPr lang="en-GB" sz="2400" b="1" dirty="0" smtClean="0">
                <a:latin typeface="Century Gothic" panose="020B0502020202020204" pitchFamily="34" charset="0"/>
              </a:rPr>
              <a:t>Cerberus stopped the dead from leaving the Underworld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.</a:t>
            </a:r>
            <a:endParaRPr lang="en-US" sz="2400" b="1" dirty="0" smtClean="0">
              <a:solidFill>
                <a:srgbClr val="14A19A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6558" y="2940836"/>
            <a:ext cx="3970883" cy="318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2527962" y="6239074"/>
            <a:ext cx="252983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 smtClean="0">
                <a:latin typeface="Century Gothic" panose="020B0502020202020204" pitchFamily="34" charset="0"/>
              </a:rPr>
              <a:t>Image: </a:t>
            </a:r>
            <a:r>
              <a:rPr lang="en-GB" sz="600" dirty="0">
                <a:latin typeface="Century Gothic" panose="020B0502020202020204" pitchFamily="34" charset="0"/>
              </a:rPr>
              <a:t>Howard </a:t>
            </a:r>
            <a:r>
              <a:rPr lang="en-GB" sz="600" dirty="0" err="1" smtClean="0">
                <a:latin typeface="Century Gothic" panose="020B0502020202020204" pitchFamily="34" charset="0"/>
              </a:rPr>
              <a:t>Stanbury</a:t>
            </a:r>
            <a:r>
              <a:rPr lang="en-GB" sz="600" dirty="0" smtClean="0">
                <a:latin typeface="Century Gothic" panose="020B0502020202020204" pitchFamily="34" charset="0"/>
              </a:rPr>
              <a:t> | Flickr | </a:t>
            </a:r>
            <a:r>
              <a:rPr lang="en-GB" sz="600" dirty="0">
                <a:latin typeface="Century Gothic" panose="020B0502020202020204" pitchFamily="34" charset="0"/>
              </a:rPr>
              <a:t>CC BY-NC-SA 2.0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23" name="TextBox 22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25" name="Hexagon 24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1" name="Hexagon 30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6" name="Hexagon 35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7" name="Hexagon 36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9" name="Hexagon 38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0" name="Hexagon 39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41" name="Hexagon 40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pic>
        <p:nvPicPr>
          <p:cNvPr id="26" name="Picture 2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242883" y="5329183"/>
            <a:ext cx="815850" cy="70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021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72990" y="2950656"/>
            <a:ext cx="914400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457200"/>
            <a:r>
              <a:rPr lang="en-GB" sz="4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That’s not right, try again.</a:t>
            </a:r>
            <a:endParaRPr lang="en-US" sz="4400" b="1" dirty="0" smtClean="0">
              <a:solidFill>
                <a:srgbClr val="14A19A"/>
              </a:solidFill>
            </a:endParaRPr>
          </a:p>
        </p:txBody>
      </p:sp>
      <p:pic>
        <p:nvPicPr>
          <p:cNvPr id="20" name="Picture 19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999" y="5603879"/>
            <a:ext cx="920189" cy="793888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22" name="TextBox 21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24" name="Hexagon 23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31" name="Hexagon 30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6" name="Hexagon 35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7" name="Hexagon 36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06290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2019</TotalTime>
  <Words>978</Words>
  <Application>Microsoft Office PowerPoint</Application>
  <PresentationFormat>On-screen Show (4:3)</PresentationFormat>
  <Paragraphs>348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Bivouac Limited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Kate Pettitt</dc:creator>
  <cp:lastModifiedBy>Bartley, Izzy</cp:lastModifiedBy>
  <cp:revision>110</cp:revision>
  <dcterms:created xsi:type="dcterms:W3CDTF">2017-08-04T08:32:44Z</dcterms:created>
  <dcterms:modified xsi:type="dcterms:W3CDTF">2018-01-05T11:08:20Z</dcterms:modified>
</cp:coreProperties>
</file>