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1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2A9"/>
    <a:srgbClr val="DC002B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5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51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85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80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35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8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7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62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28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3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CB1EB-8A09-4A4D-9ABE-A5CEB19B12D0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47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200028"/>
            <a:ext cx="8543925" cy="517188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Century Gothic" panose="020B0502020202020204" pitchFamily="34" charset="0"/>
              </a:rPr>
              <a:t>Emotion Timeline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831516"/>
            <a:ext cx="9104646" cy="573438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b="1" dirty="0">
                <a:latin typeface="Century Gothic" panose="020B0502020202020204" pitchFamily="34" charset="0"/>
              </a:rPr>
              <a:t>This activity helps pupils to: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Identify key plot points in a story or poem.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Identify the different emotions that a character experiences in the story or poem.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Compare the perceptions of other readers of the same story.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Compare how different characters experience the same events in a story.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11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b="1" dirty="0">
                <a:latin typeface="Century Gothic" panose="020B0502020202020204" pitchFamily="34" charset="0"/>
              </a:rPr>
              <a:t>Instructions: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Choose a poem or short story and read it a couple of times to familiarise the class with it.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Pick a character and identify the key points of the story  (if done as a class activity, pupils can compare their graphs at the end and discuss any differences and similarities).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Pupils can either draw their own graph or print out the template on slide 4 onto A4 paper. Each key point of the story identified is placed along the horizontal axis.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Emoticons are placed on the vertical axis (positive, neutral and negative).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For each key point of the story, pupils decide how the character they have chosen is feeling and plot it on the graph.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Connecting the dots helps to visualise the different emotions that the character experiences at different points of the poem /short story.  See example on slide 2.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11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b="1" dirty="0">
                <a:latin typeface="Century Gothic" panose="020B0502020202020204" pitchFamily="34" charset="0"/>
              </a:rPr>
              <a:t>Extensions: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Emotions can be further identified with labels (see slide 3)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Century Gothic" panose="020B0502020202020204" pitchFamily="34" charset="0"/>
              </a:rPr>
              <a:t>Different characters can be plotted on the same graph to show how the same key point in the story can affect characters’ emotions in different ways.</a:t>
            </a:r>
          </a:p>
        </p:txBody>
      </p:sp>
    </p:spTree>
    <p:extLst>
      <p:ext uri="{BB962C8B-B14F-4D97-AF65-F5344CB8AC3E}">
        <p14:creationId xmlns:p14="http://schemas.microsoft.com/office/powerpoint/2010/main" val="370572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151116" y="839177"/>
            <a:ext cx="8208774" cy="5803259"/>
            <a:chOff x="615950" y="515327"/>
            <a:chExt cx="8208774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615950" y="515327"/>
              <a:ext cx="8208774" cy="5803259"/>
              <a:chOff x="615950" y="515327"/>
              <a:chExt cx="8208774" cy="5803259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15950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64710" y="515327"/>
                <a:ext cx="8160014" cy="5803259"/>
                <a:chOff x="664710" y="642327"/>
                <a:chExt cx="8160014" cy="5803259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64710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65580" y="642327"/>
                  <a:ext cx="8159144" cy="5803259"/>
                  <a:chOff x="665580" y="642327"/>
                  <a:chExt cx="8159144" cy="5803259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838200" y="642327"/>
                    <a:ext cx="7986524" cy="5803259"/>
                    <a:chOff x="838200" y="642327"/>
                    <a:chExt cx="7986524" cy="5803259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866942" y="642327"/>
                      <a:ext cx="0" cy="5803259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>
                      <a:cxnSpLocks/>
                    </p:cNvCxnSpPr>
                    <p:nvPr/>
                  </p:nvCxnSpPr>
                  <p:spPr>
                    <a:xfrm flipH="1">
                      <a:off x="838200" y="4940389"/>
                      <a:ext cx="7986524" cy="25313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65580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650999" y="4838702"/>
              <a:ext cx="1600198" cy="1479884"/>
              <a:chOff x="1650999" y="4838702"/>
              <a:chExt cx="160019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451098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251197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4051296" y="4813302"/>
              <a:ext cx="1600198" cy="1505284"/>
              <a:chOff x="1650999" y="4813302"/>
              <a:chExt cx="1600198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451098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251197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451593" y="4813302"/>
              <a:ext cx="1600198" cy="1492584"/>
              <a:chOff x="1650999" y="4826002"/>
              <a:chExt cx="1600198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650999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451098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51197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620" y="2687913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677443"/>
            <a:ext cx="641084" cy="6487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2" y="4903280"/>
            <a:ext cx="672830" cy="68074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 rot="16200000">
            <a:off x="985743" y="5549320"/>
            <a:ext cx="1581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sets off into the first to visit her grandma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2610274" y="5635957"/>
            <a:ext cx="1581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meets a wolf in the forest, and thinks he is friendly.</a:t>
            </a:r>
          </a:p>
        </p:txBody>
      </p:sp>
      <p:sp>
        <p:nvSpPr>
          <p:cNvPr id="47" name="Oval 46"/>
          <p:cNvSpPr/>
          <p:nvPr/>
        </p:nvSpPr>
        <p:spPr>
          <a:xfrm>
            <a:off x="1676568" y="1474058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456779" y="859001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 rot="16200000">
            <a:off x="4155331" y="5649847"/>
            <a:ext cx="1597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reaches her grandma's house.</a:t>
            </a:r>
          </a:p>
        </p:txBody>
      </p:sp>
      <p:sp>
        <p:nvSpPr>
          <p:cNvPr id="50" name="TextBox 49"/>
          <p:cNvSpPr txBox="1"/>
          <p:nvPr/>
        </p:nvSpPr>
        <p:spPr>
          <a:xfrm rot="16200000">
            <a:off x="4871972" y="5621602"/>
            <a:ext cx="1649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becomes unsure about the figure in the bed.</a:t>
            </a:r>
          </a:p>
        </p:txBody>
      </p:sp>
      <p:sp>
        <p:nvSpPr>
          <p:cNvPr id="51" name="TextBox 50"/>
          <p:cNvSpPr txBox="1"/>
          <p:nvPr/>
        </p:nvSpPr>
        <p:spPr>
          <a:xfrm rot="16200000">
            <a:off x="5715691" y="5629094"/>
            <a:ext cx="166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The wolf jumps out of bed to eat Little Red Riding Hood</a:t>
            </a:r>
          </a:p>
        </p:txBody>
      </p:sp>
      <p:sp>
        <p:nvSpPr>
          <p:cNvPr id="52" name="Oval 51"/>
          <p:cNvSpPr/>
          <p:nvPr/>
        </p:nvSpPr>
        <p:spPr>
          <a:xfrm>
            <a:off x="3272421" y="1360291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4905196" y="891356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5708642" y="2907019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6565682" y="5645824"/>
            <a:ext cx="1627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A woodcutter comes to the rescue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7341417" y="5606021"/>
            <a:ext cx="1636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The wolf spits Granny out unharmed</a:t>
            </a:r>
          </a:p>
        </p:txBody>
      </p:sp>
      <p:sp>
        <p:nvSpPr>
          <p:cNvPr id="57" name="Oval 56"/>
          <p:cNvSpPr/>
          <p:nvPr/>
        </p:nvSpPr>
        <p:spPr>
          <a:xfrm>
            <a:off x="6496291" y="4834785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7311208" y="1583062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 rot="16200000">
            <a:off x="8181057" y="5689395"/>
            <a:ext cx="1492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never sees the wolf again</a:t>
            </a:r>
          </a:p>
        </p:txBody>
      </p:sp>
      <p:sp>
        <p:nvSpPr>
          <p:cNvPr id="76" name="Oval 75"/>
          <p:cNvSpPr/>
          <p:nvPr/>
        </p:nvSpPr>
        <p:spPr>
          <a:xfrm>
            <a:off x="8909038" y="832235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8105189" y="836573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3" name="Straight Connector 82"/>
          <p:cNvCxnSpPr>
            <a:cxnSpLocks/>
            <a:stCxn id="47" idx="7"/>
            <a:endCxn id="48" idx="3"/>
          </p:cNvCxnSpPr>
          <p:nvPr/>
        </p:nvCxnSpPr>
        <p:spPr>
          <a:xfrm flipV="1">
            <a:off x="1860848" y="1037008"/>
            <a:ext cx="627549" cy="467591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cxnSpLocks/>
            <a:stCxn id="52" idx="1"/>
            <a:endCxn id="48" idx="1"/>
          </p:cNvCxnSpPr>
          <p:nvPr/>
        </p:nvCxnSpPr>
        <p:spPr>
          <a:xfrm flipH="1" flipV="1">
            <a:off x="2488397" y="889542"/>
            <a:ext cx="815642" cy="501290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cxnSpLocks/>
            <a:stCxn id="52" idx="0"/>
            <a:endCxn id="100" idx="5"/>
          </p:cNvCxnSpPr>
          <p:nvPr/>
        </p:nvCxnSpPr>
        <p:spPr>
          <a:xfrm>
            <a:off x="3380370" y="1360291"/>
            <a:ext cx="843115" cy="1629625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  <a:endCxn id="57" idx="4"/>
          </p:cNvCxnSpPr>
          <p:nvPr/>
        </p:nvCxnSpPr>
        <p:spPr>
          <a:xfrm>
            <a:off x="5866796" y="3085026"/>
            <a:ext cx="737444" cy="1958307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cxnSpLocks/>
            <a:stCxn id="58" idx="3"/>
            <a:endCxn id="78" idx="7"/>
          </p:cNvCxnSpPr>
          <p:nvPr/>
        </p:nvCxnSpPr>
        <p:spPr>
          <a:xfrm flipV="1">
            <a:off x="7342826" y="867114"/>
            <a:ext cx="946643" cy="893955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cxnSpLocks/>
            <a:stCxn id="53" idx="0"/>
            <a:endCxn id="54" idx="1"/>
          </p:cNvCxnSpPr>
          <p:nvPr/>
        </p:nvCxnSpPr>
        <p:spPr>
          <a:xfrm>
            <a:off x="5013145" y="891356"/>
            <a:ext cx="727115" cy="2046204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cxnSpLocks/>
            <a:stCxn id="58" idx="0"/>
            <a:endCxn id="57" idx="4"/>
          </p:cNvCxnSpPr>
          <p:nvPr/>
        </p:nvCxnSpPr>
        <p:spPr>
          <a:xfrm flipH="1">
            <a:off x="6604240" y="1583062"/>
            <a:ext cx="814917" cy="3460271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cxnSpLocks/>
            <a:stCxn id="78" idx="6"/>
            <a:endCxn id="76" idx="6"/>
          </p:cNvCxnSpPr>
          <p:nvPr/>
        </p:nvCxnSpPr>
        <p:spPr>
          <a:xfrm flipV="1">
            <a:off x="8321087" y="936509"/>
            <a:ext cx="803849" cy="4338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872C0F5-3327-4486-9AFB-23412457AD43}"/>
              </a:ext>
            </a:extLst>
          </p:cNvPr>
          <p:cNvSpPr txBox="1"/>
          <p:nvPr/>
        </p:nvSpPr>
        <p:spPr>
          <a:xfrm rot="16200000">
            <a:off x="1773828" y="5635839"/>
            <a:ext cx="1599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picks some flowers for her grandma.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2D1D81F-8DCC-434D-B9AA-8F00EE0C3237}"/>
              </a:ext>
            </a:extLst>
          </p:cNvPr>
          <p:cNvCxnSpPr/>
          <p:nvPr/>
        </p:nvCxnSpPr>
        <p:spPr>
          <a:xfrm flipV="1">
            <a:off x="9359890" y="5139875"/>
            <a:ext cx="0" cy="14832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E89B6F8C-25FA-4A6D-A293-939E91DF46C3}"/>
              </a:ext>
            </a:extLst>
          </p:cNvPr>
          <p:cNvSpPr txBox="1"/>
          <p:nvPr/>
        </p:nvSpPr>
        <p:spPr>
          <a:xfrm rot="16200000">
            <a:off x="3381048" y="5660595"/>
            <a:ext cx="1597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realises she is running late to be with her grandma.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F3D799BA-5AC3-4C9F-BD61-96A2DE7F3B89}"/>
              </a:ext>
            </a:extLst>
          </p:cNvPr>
          <p:cNvSpPr/>
          <p:nvPr/>
        </p:nvSpPr>
        <p:spPr>
          <a:xfrm>
            <a:off x="4039205" y="2811909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63AC7A0-E042-448D-A022-9E25AD3D8EA8}"/>
              </a:ext>
            </a:extLst>
          </p:cNvPr>
          <p:cNvCxnSpPr>
            <a:cxnSpLocks/>
            <a:stCxn id="53" idx="0"/>
            <a:endCxn id="100" idx="0"/>
          </p:cNvCxnSpPr>
          <p:nvPr/>
        </p:nvCxnSpPr>
        <p:spPr>
          <a:xfrm flipH="1">
            <a:off x="4147154" y="891356"/>
            <a:ext cx="865991" cy="1920553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06EA45ED-8F4A-41E3-9AC6-17874F8F75B9}"/>
              </a:ext>
            </a:extLst>
          </p:cNvPr>
          <p:cNvSpPr txBox="1"/>
          <p:nvPr/>
        </p:nvSpPr>
        <p:spPr>
          <a:xfrm>
            <a:off x="1609231" y="41169"/>
            <a:ext cx="733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" panose="02040604050505020304" pitchFamily="18" charset="0"/>
              </a:rPr>
              <a:t>Example emotion timeline for the story 'Little Red Riding Hood'.</a:t>
            </a:r>
          </a:p>
        </p:txBody>
      </p:sp>
    </p:spTree>
    <p:extLst>
      <p:ext uri="{BB962C8B-B14F-4D97-AF65-F5344CB8AC3E}">
        <p14:creationId xmlns:p14="http://schemas.microsoft.com/office/powerpoint/2010/main" val="175752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151116" y="839179"/>
            <a:ext cx="8208774" cy="5803259"/>
            <a:chOff x="615950" y="515327"/>
            <a:chExt cx="8208774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615950" y="515327"/>
              <a:ext cx="8208774" cy="5803259"/>
              <a:chOff x="615950" y="515327"/>
              <a:chExt cx="8208774" cy="5803259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15950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64710" y="515327"/>
                <a:ext cx="8160014" cy="5803259"/>
                <a:chOff x="664710" y="642327"/>
                <a:chExt cx="8160014" cy="5803259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64710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65580" y="642327"/>
                  <a:ext cx="8159144" cy="5803259"/>
                  <a:chOff x="665580" y="642327"/>
                  <a:chExt cx="8159144" cy="5803259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838200" y="642327"/>
                    <a:ext cx="7986524" cy="5803259"/>
                    <a:chOff x="838200" y="642327"/>
                    <a:chExt cx="7986524" cy="5803259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866942" y="642327"/>
                      <a:ext cx="0" cy="5803259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>
                      <a:cxnSpLocks/>
                    </p:cNvCxnSpPr>
                    <p:nvPr/>
                  </p:nvCxnSpPr>
                  <p:spPr>
                    <a:xfrm flipH="1">
                      <a:off x="838200" y="4940389"/>
                      <a:ext cx="7986524" cy="25313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65580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650999" y="4838702"/>
              <a:ext cx="1600198" cy="1479884"/>
              <a:chOff x="1650999" y="4838702"/>
              <a:chExt cx="160019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451098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251197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4051296" y="4813302"/>
              <a:ext cx="1600198" cy="1505284"/>
              <a:chOff x="1650999" y="4813302"/>
              <a:chExt cx="1600198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451098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251197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451593" y="4813302"/>
              <a:ext cx="1600198" cy="1492584"/>
              <a:chOff x="1650999" y="4826002"/>
              <a:chExt cx="1600198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650999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451098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51197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620" y="2687915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677445"/>
            <a:ext cx="641084" cy="6487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2" y="4903282"/>
            <a:ext cx="672830" cy="68074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 rot="16200000">
            <a:off x="985743" y="5549322"/>
            <a:ext cx="1581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sets off into the first to visit her grandma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2610274" y="5635959"/>
            <a:ext cx="1581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meets a wolf in the forest, and thinks he is friendly.</a:t>
            </a:r>
          </a:p>
        </p:txBody>
      </p:sp>
      <p:sp>
        <p:nvSpPr>
          <p:cNvPr id="47" name="Oval 46"/>
          <p:cNvSpPr/>
          <p:nvPr/>
        </p:nvSpPr>
        <p:spPr>
          <a:xfrm>
            <a:off x="1676568" y="1474060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456779" y="859003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 rot="16200000">
            <a:off x="4155331" y="5649849"/>
            <a:ext cx="1597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reaches her grandma's house.</a:t>
            </a:r>
          </a:p>
        </p:txBody>
      </p:sp>
      <p:sp>
        <p:nvSpPr>
          <p:cNvPr id="50" name="TextBox 49"/>
          <p:cNvSpPr txBox="1"/>
          <p:nvPr/>
        </p:nvSpPr>
        <p:spPr>
          <a:xfrm rot="16200000">
            <a:off x="4924224" y="5621604"/>
            <a:ext cx="1649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questions the figure in the figure in the bed.</a:t>
            </a:r>
          </a:p>
        </p:txBody>
      </p:sp>
      <p:sp>
        <p:nvSpPr>
          <p:cNvPr id="51" name="TextBox 50"/>
          <p:cNvSpPr txBox="1"/>
          <p:nvPr/>
        </p:nvSpPr>
        <p:spPr>
          <a:xfrm rot="16200000">
            <a:off x="5715691" y="5629096"/>
            <a:ext cx="166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The wolf jumps out of bed to eat Little Red Riding Hood</a:t>
            </a:r>
          </a:p>
        </p:txBody>
      </p:sp>
      <p:sp>
        <p:nvSpPr>
          <p:cNvPr id="52" name="Oval 51"/>
          <p:cNvSpPr/>
          <p:nvPr/>
        </p:nvSpPr>
        <p:spPr>
          <a:xfrm>
            <a:off x="3272421" y="1360293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4905196" y="891358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5708642" y="2907021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6565682" y="5645826"/>
            <a:ext cx="1627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A woodcutter comes to the rescue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7341417" y="5606023"/>
            <a:ext cx="1636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The wolf spits Granny out unharmed</a:t>
            </a:r>
          </a:p>
        </p:txBody>
      </p:sp>
      <p:sp>
        <p:nvSpPr>
          <p:cNvPr id="57" name="Oval 56"/>
          <p:cNvSpPr/>
          <p:nvPr/>
        </p:nvSpPr>
        <p:spPr>
          <a:xfrm>
            <a:off x="6496291" y="4834787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7311208" y="1583064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 rot="16200000">
            <a:off x="8181057" y="5689397"/>
            <a:ext cx="1492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Little Red Riding Hood never sees the wolf again</a:t>
            </a:r>
          </a:p>
        </p:txBody>
      </p:sp>
      <p:sp>
        <p:nvSpPr>
          <p:cNvPr id="76" name="Oval 75"/>
          <p:cNvSpPr/>
          <p:nvPr/>
        </p:nvSpPr>
        <p:spPr>
          <a:xfrm>
            <a:off x="8909038" y="832237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8105189" y="836575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3" name="Straight Connector 82"/>
          <p:cNvCxnSpPr>
            <a:cxnSpLocks/>
            <a:stCxn id="47" idx="7"/>
            <a:endCxn id="48" idx="3"/>
          </p:cNvCxnSpPr>
          <p:nvPr/>
        </p:nvCxnSpPr>
        <p:spPr>
          <a:xfrm flipV="1">
            <a:off x="1860848" y="1037010"/>
            <a:ext cx="627549" cy="467591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cxnSpLocks/>
            <a:stCxn id="52" idx="1"/>
            <a:endCxn id="48" idx="1"/>
          </p:cNvCxnSpPr>
          <p:nvPr/>
        </p:nvCxnSpPr>
        <p:spPr>
          <a:xfrm flipH="1" flipV="1">
            <a:off x="2488397" y="889544"/>
            <a:ext cx="815642" cy="501290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cxnSpLocks/>
            <a:stCxn id="52" idx="0"/>
            <a:endCxn id="100" idx="5"/>
          </p:cNvCxnSpPr>
          <p:nvPr/>
        </p:nvCxnSpPr>
        <p:spPr>
          <a:xfrm>
            <a:off x="3380370" y="1360293"/>
            <a:ext cx="843115" cy="1629625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  <a:endCxn id="57" idx="4"/>
          </p:cNvCxnSpPr>
          <p:nvPr/>
        </p:nvCxnSpPr>
        <p:spPr>
          <a:xfrm>
            <a:off x="5866796" y="3085028"/>
            <a:ext cx="737444" cy="1958307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cxnSpLocks/>
            <a:stCxn id="58" idx="3"/>
            <a:endCxn id="78" idx="7"/>
          </p:cNvCxnSpPr>
          <p:nvPr/>
        </p:nvCxnSpPr>
        <p:spPr>
          <a:xfrm flipV="1">
            <a:off x="7342826" y="867116"/>
            <a:ext cx="946643" cy="893955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cxnSpLocks/>
            <a:stCxn id="53" idx="0"/>
            <a:endCxn id="54" idx="1"/>
          </p:cNvCxnSpPr>
          <p:nvPr/>
        </p:nvCxnSpPr>
        <p:spPr>
          <a:xfrm>
            <a:off x="5013145" y="891358"/>
            <a:ext cx="727115" cy="2046204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cxnSpLocks/>
            <a:stCxn id="58" idx="0"/>
            <a:endCxn id="57" idx="4"/>
          </p:cNvCxnSpPr>
          <p:nvPr/>
        </p:nvCxnSpPr>
        <p:spPr>
          <a:xfrm flipH="1">
            <a:off x="6604240" y="1583064"/>
            <a:ext cx="814917" cy="3460271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cxnSpLocks/>
            <a:stCxn id="78" idx="6"/>
            <a:endCxn id="76" idx="6"/>
          </p:cNvCxnSpPr>
          <p:nvPr/>
        </p:nvCxnSpPr>
        <p:spPr>
          <a:xfrm flipV="1">
            <a:off x="8321087" y="936511"/>
            <a:ext cx="803849" cy="4338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872C0F5-3327-4486-9AFB-23412457AD43}"/>
              </a:ext>
            </a:extLst>
          </p:cNvPr>
          <p:cNvSpPr txBox="1"/>
          <p:nvPr/>
        </p:nvSpPr>
        <p:spPr>
          <a:xfrm rot="16200000">
            <a:off x="1773828" y="5635841"/>
            <a:ext cx="1599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picks some flowers for her grandma.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2D1D81F-8DCC-434D-B9AA-8F00EE0C3237}"/>
              </a:ext>
            </a:extLst>
          </p:cNvPr>
          <p:cNvCxnSpPr/>
          <p:nvPr/>
        </p:nvCxnSpPr>
        <p:spPr>
          <a:xfrm flipV="1">
            <a:off x="9359890" y="5139877"/>
            <a:ext cx="0" cy="14832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E89B6F8C-25FA-4A6D-A293-939E91DF46C3}"/>
              </a:ext>
            </a:extLst>
          </p:cNvPr>
          <p:cNvSpPr txBox="1"/>
          <p:nvPr/>
        </p:nvSpPr>
        <p:spPr>
          <a:xfrm rot="16200000">
            <a:off x="3381048" y="5660597"/>
            <a:ext cx="1597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entury Gothic" panose="020B0502020202020204" pitchFamily="34" charset="0"/>
              </a:rPr>
              <a:t>She realises she is running late to be with her grandma.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F3D799BA-5AC3-4C9F-BD61-96A2DE7F3B89}"/>
              </a:ext>
            </a:extLst>
          </p:cNvPr>
          <p:cNvSpPr/>
          <p:nvPr/>
        </p:nvSpPr>
        <p:spPr>
          <a:xfrm>
            <a:off x="4039205" y="2811911"/>
            <a:ext cx="215898" cy="208548"/>
          </a:xfrm>
          <a:prstGeom prst="ellipse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63AC7A0-E042-448D-A022-9E25AD3D8EA8}"/>
              </a:ext>
            </a:extLst>
          </p:cNvPr>
          <p:cNvCxnSpPr>
            <a:cxnSpLocks/>
            <a:stCxn id="53" idx="0"/>
            <a:endCxn id="100" idx="0"/>
          </p:cNvCxnSpPr>
          <p:nvPr/>
        </p:nvCxnSpPr>
        <p:spPr>
          <a:xfrm flipH="1">
            <a:off x="4147154" y="891358"/>
            <a:ext cx="865991" cy="1920553"/>
          </a:xfrm>
          <a:prstGeom prst="line">
            <a:avLst/>
          </a:prstGeom>
          <a:ln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14D347BF-D407-4D5F-9CFC-2B25F6A9DECD}"/>
              </a:ext>
            </a:extLst>
          </p:cNvPr>
          <p:cNvSpPr txBox="1"/>
          <p:nvPr/>
        </p:nvSpPr>
        <p:spPr>
          <a:xfrm>
            <a:off x="5830255" y="2421489"/>
            <a:ext cx="81052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Unsure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2B513F6-4EC2-440A-AF76-D9197C643B3C}"/>
              </a:ext>
            </a:extLst>
          </p:cNvPr>
          <p:cNvCxnSpPr>
            <a:cxnSpLocks/>
            <a:stCxn id="54" idx="7"/>
            <a:endCxn id="59" idx="2"/>
          </p:cNvCxnSpPr>
          <p:nvPr/>
        </p:nvCxnSpPr>
        <p:spPr>
          <a:xfrm flipV="1">
            <a:off x="5892922" y="2729266"/>
            <a:ext cx="342597" cy="208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663F615B-AFD4-4E8B-989E-46C317858CB5}"/>
              </a:ext>
            </a:extLst>
          </p:cNvPr>
          <p:cNvSpPr txBox="1"/>
          <p:nvPr/>
        </p:nvSpPr>
        <p:spPr>
          <a:xfrm>
            <a:off x="6986759" y="4393315"/>
            <a:ext cx="855755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Scared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722EE54-CFA8-48D0-9727-D6474E72F9BF}"/>
              </a:ext>
            </a:extLst>
          </p:cNvPr>
          <p:cNvCxnSpPr>
            <a:cxnSpLocks/>
            <a:stCxn id="63" idx="2"/>
            <a:endCxn id="57" idx="6"/>
          </p:cNvCxnSpPr>
          <p:nvPr/>
        </p:nvCxnSpPr>
        <p:spPr>
          <a:xfrm flipH="1">
            <a:off x="6712189" y="4701092"/>
            <a:ext cx="702448" cy="2379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1575C937-3AD4-421F-BEAD-87ADEF929557}"/>
              </a:ext>
            </a:extLst>
          </p:cNvPr>
          <p:cNvSpPr txBox="1"/>
          <p:nvPr/>
        </p:nvSpPr>
        <p:spPr>
          <a:xfrm>
            <a:off x="7626989" y="2017117"/>
            <a:ext cx="977191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Relieved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E563BCC-AD1A-4E12-A638-22963AAB83AA}"/>
              </a:ext>
            </a:extLst>
          </p:cNvPr>
          <p:cNvCxnSpPr>
            <a:cxnSpLocks/>
            <a:stCxn id="58" idx="6"/>
            <a:endCxn id="66" idx="0"/>
          </p:cNvCxnSpPr>
          <p:nvPr/>
        </p:nvCxnSpPr>
        <p:spPr>
          <a:xfrm>
            <a:off x="7527106" y="1687338"/>
            <a:ext cx="588479" cy="3297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F3E122C2-C1D8-4F85-8E84-6CF7C3104261}"/>
              </a:ext>
            </a:extLst>
          </p:cNvPr>
          <p:cNvSpPr txBox="1"/>
          <p:nvPr/>
        </p:nvSpPr>
        <p:spPr>
          <a:xfrm>
            <a:off x="5856260" y="681795"/>
            <a:ext cx="1199926" cy="5232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Happy and relieved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2B91440-02B4-45D8-8A3F-93D325642F51}"/>
              </a:ext>
            </a:extLst>
          </p:cNvPr>
          <p:cNvCxnSpPr>
            <a:cxnSpLocks/>
            <a:stCxn id="71" idx="3"/>
            <a:endCxn id="78" idx="2"/>
          </p:cNvCxnSpPr>
          <p:nvPr/>
        </p:nvCxnSpPr>
        <p:spPr>
          <a:xfrm flipV="1">
            <a:off x="7056186" y="940849"/>
            <a:ext cx="1049003" cy="2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C26EE6C9-0DA0-4C3E-A741-54463D072ABC}"/>
              </a:ext>
            </a:extLst>
          </p:cNvPr>
          <p:cNvSpPr txBox="1"/>
          <p:nvPr/>
        </p:nvSpPr>
        <p:spPr>
          <a:xfrm>
            <a:off x="2162842" y="1682608"/>
            <a:ext cx="815642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Happy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7912CAA-49CC-44FE-9601-BDD67C06E1BD}"/>
              </a:ext>
            </a:extLst>
          </p:cNvPr>
          <p:cNvCxnSpPr>
            <a:cxnSpLocks/>
            <a:stCxn id="48" idx="4"/>
            <a:endCxn id="75" idx="0"/>
          </p:cNvCxnSpPr>
          <p:nvPr/>
        </p:nvCxnSpPr>
        <p:spPr>
          <a:xfrm>
            <a:off x="2564728" y="1067551"/>
            <a:ext cx="5935" cy="6150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01E564C-8862-421E-9634-BA1132449AE5}"/>
              </a:ext>
            </a:extLst>
          </p:cNvPr>
          <p:cNvSpPr txBox="1"/>
          <p:nvPr/>
        </p:nvSpPr>
        <p:spPr>
          <a:xfrm>
            <a:off x="3724182" y="3622869"/>
            <a:ext cx="847818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Anxious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BF5F35E-EA9E-419F-8F76-1667122B1146}"/>
              </a:ext>
            </a:extLst>
          </p:cNvPr>
          <p:cNvCxnSpPr>
            <a:cxnSpLocks/>
          </p:cNvCxnSpPr>
          <p:nvPr/>
        </p:nvCxnSpPr>
        <p:spPr>
          <a:xfrm>
            <a:off x="4141219" y="3023574"/>
            <a:ext cx="5935" cy="6150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4E8F9114-35A5-426E-A97F-BA32BFD7C4F5}"/>
              </a:ext>
            </a:extLst>
          </p:cNvPr>
          <p:cNvSpPr txBox="1"/>
          <p:nvPr/>
        </p:nvSpPr>
        <p:spPr>
          <a:xfrm>
            <a:off x="1609231" y="41169"/>
            <a:ext cx="73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" panose="02040604050505020304" pitchFamily="18" charset="0"/>
              </a:rPr>
              <a:t>Example emotion timeline for the story 'Little Red Riding Hood' with different emotions labelled.</a:t>
            </a:r>
          </a:p>
        </p:txBody>
      </p:sp>
    </p:spTree>
    <p:extLst>
      <p:ext uri="{BB962C8B-B14F-4D97-AF65-F5344CB8AC3E}">
        <p14:creationId xmlns:p14="http://schemas.microsoft.com/office/powerpoint/2010/main" val="377068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745118" y="567579"/>
            <a:ext cx="8836839" cy="5803259"/>
            <a:chOff x="15052" y="515327"/>
            <a:chExt cx="8836839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15052" y="515327"/>
              <a:ext cx="8836839" cy="5781201"/>
              <a:chOff x="15052" y="515327"/>
              <a:chExt cx="8836839" cy="5781201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15052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3812" y="515327"/>
                <a:ext cx="8788079" cy="5781201"/>
                <a:chOff x="63812" y="642327"/>
                <a:chExt cx="8788079" cy="5781201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3812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4682" y="642327"/>
                  <a:ext cx="8787209" cy="5781201"/>
                  <a:chOff x="64682" y="642327"/>
                  <a:chExt cx="8787209" cy="5781201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224465" y="642327"/>
                    <a:ext cx="8627426" cy="5781201"/>
                    <a:chOff x="224465" y="642327"/>
                    <a:chExt cx="8627426" cy="5781201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266044" y="642327"/>
                      <a:ext cx="0" cy="5781201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>
                      <a:cxnSpLocks/>
                    </p:cNvCxnSpPr>
                    <p:nvPr/>
                  </p:nvCxnSpPr>
                  <p:spPr>
                    <a:xfrm flipH="1">
                      <a:off x="224465" y="4940302"/>
                      <a:ext cx="8627426" cy="254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4682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154605" y="4838702"/>
              <a:ext cx="1730828" cy="1479884"/>
              <a:chOff x="1154605" y="4838702"/>
              <a:chExt cx="173082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154605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020020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2885433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/>
            <p:cNvCxnSpPr/>
            <p:nvPr/>
          </p:nvCxnSpPr>
          <p:spPr>
            <a:xfrm flipV="1">
              <a:off x="8851890" y="4813302"/>
              <a:ext cx="0" cy="14832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3763910" y="4813302"/>
              <a:ext cx="1691639" cy="1505284"/>
              <a:chOff x="1363613" y="4813302"/>
              <a:chExt cx="1691639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363613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202901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055252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307900" y="4813302"/>
              <a:ext cx="1704702" cy="1492584"/>
              <a:chOff x="1507306" y="4826002"/>
              <a:chExt cx="1704702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507306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359657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12008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7205" y="2335214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2" y="324744"/>
            <a:ext cx="641084" cy="6487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" y="4550581"/>
            <a:ext cx="672830" cy="680746"/>
          </a:xfrm>
          <a:prstGeom prst="rect">
            <a:avLst/>
          </a:prstGeom>
        </p:spPr>
      </p:pic>
      <p:sp>
        <p:nvSpPr>
          <p:cNvPr id="40" name="Title 1">
            <a:extLst>
              <a:ext uri="{FF2B5EF4-FFF2-40B4-BE49-F238E27FC236}">
                <a16:creationId xmlns:a16="http://schemas.microsoft.com/office/drawing/2014/main" id="{C9F4D0FF-1576-4B12-AF29-D1BBECA53AE3}"/>
              </a:ext>
            </a:extLst>
          </p:cNvPr>
          <p:cNvSpPr txBox="1">
            <a:spLocks/>
          </p:cNvSpPr>
          <p:nvPr/>
        </p:nvSpPr>
        <p:spPr>
          <a:xfrm>
            <a:off x="3177336" y="4083"/>
            <a:ext cx="3551328" cy="3751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b="1" dirty="0">
                <a:latin typeface="Century Gothic" panose="020B0502020202020204" pitchFamily="34" charset="0"/>
              </a:rPr>
              <a:t>Emotion Timeline for Annie's Story</a:t>
            </a:r>
          </a:p>
        </p:txBody>
      </p:sp>
    </p:spTree>
    <p:extLst>
      <p:ext uri="{BB962C8B-B14F-4D97-AF65-F5344CB8AC3E}">
        <p14:creationId xmlns:p14="http://schemas.microsoft.com/office/powerpoint/2010/main" val="69246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494</Words>
  <Application>Microsoft Office PowerPoint</Application>
  <PresentationFormat>A4 Paper (210x297 mm)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</vt:lpstr>
      <vt:lpstr>Century Gothic</vt:lpstr>
      <vt:lpstr>Office Theme</vt:lpstr>
      <vt:lpstr>Emotion Timeline Activity</vt:lpstr>
      <vt:lpstr>PowerPoint Presentation</vt:lpstr>
      <vt:lpstr>PowerPoint Presentation</vt:lpstr>
      <vt:lpstr>PowerPoint Presentation</vt:lpstr>
    </vt:vector>
  </TitlesOfParts>
  <Company>Leeds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Bartley, Izzy</dc:creator>
  <cp:lastModifiedBy>Bartley, Izzy</cp:lastModifiedBy>
  <cp:revision>33</cp:revision>
  <dcterms:created xsi:type="dcterms:W3CDTF">2021-01-29T00:49:24Z</dcterms:created>
  <dcterms:modified xsi:type="dcterms:W3CDTF">2021-08-31T22:38:11Z</dcterms:modified>
</cp:coreProperties>
</file>