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4" r:id="rId2"/>
    <p:sldId id="272" r:id="rId3"/>
    <p:sldId id="259" r:id="rId4"/>
    <p:sldId id="257" r:id="rId5"/>
    <p:sldId id="260" r:id="rId6"/>
    <p:sldId id="262" r:id="rId7"/>
    <p:sldId id="261" r:id="rId8"/>
    <p:sldId id="273" r:id="rId9"/>
    <p:sldId id="265" r:id="rId10"/>
    <p:sldId id="267" r:id="rId11"/>
    <p:sldId id="268" r:id="rId12"/>
    <p:sldId id="269" r:id="rId13"/>
    <p:sldId id="270" r:id="rId14"/>
    <p:sldId id="275" r:id="rId15"/>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85" autoAdjust="0"/>
  </p:normalViewPr>
  <p:slideViewPr>
    <p:cSldViewPr snapToGrid="0">
      <p:cViewPr>
        <p:scale>
          <a:sx n="70" d="100"/>
          <a:sy n="70" d="100"/>
        </p:scale>
        <p:origin x="1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FEB33-02E0-4D0C-83CE-855ACA34422C}" type="datetimeFigureOut">
              <a:rPr lang="en-GB" smtClean="0"/>
              <a:t>01/03/2021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3B9A4-1FCA-4A9A-B6E7-94C5C65611E5}" type="slidenum">
              <a:rPr lang="en-GB" smtClean="0"/>
              <a:t>‹#›</a:t>
            </a:fld>
            <a:endParaRPr lang="en-GB"/>
          </a:p>
        </p:txBody>
      </p:sp>
    </p:spTree>
    <p:extLst>
      <p:ext uri="{BB962C8B-B14F-4D97-AF65-F5344CB8AC3E}">
        <p14:creationId xmlns:p14="http://schemas.microsoft.com/office/powerpoint/2010/main" val="231515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Corrugated cardboard was used as</a:t>
            </a:r>
            <a:r>
              <a:rPr lang="en-GB" baseline="0" dirty="0" smtClean="0"/>
              <a:t> a sustainable material, reducing waste.</a:t>
            </a:r>
            <a:endParaRPr lang="en-GB" dirty="0"/>
          </a:p>
        </p:txBody>
      </p:sp>
      <p:sp>
        <p:nvSpPr>
          <p:cNvPr id="4" name="Slide Number Placeholder 3"/>
          <p:cNvSpPr>
            <a:spLocks noGrp="1"/>
          </p:cNvSpPr>
          <p:nvPr>
            <p:ph type="sldNum" sz="quarter" idx="10"/>
          </p:nvPr>
        </p:nvSpPr>
        <p:spPr/>
        <p:txBody>
          <a:bodyPr/>
          <a:lstStyle/>
          <a:p>
            <a:fld id="{E693B9A4-1FCA-4A9A-B6E7-94C5C65611E5}" type="slidenum">
              <a:rPr lang="en-GB" smtClean="0"/>
              <a:t>4</a:t>
            </a:fld>
            <a:endParaRPr lang="en-GB"/>
          </a:p>
        </p:txBody>
      </p:sp>
    </p:spTree>
    <p:extLst>
      <p:ext uri="{BB962C8B-B14F-4D97-AF65-F5344CB8AC3E}">
        <p14:creationId xmlns:p14="http://schemas.microsoft.com/office/powerpoint/2010/main" val="210357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Helps</a:t>
            </a:r>
            <a:r>
              <a:rPr lang="en-GB" baseline="0" dirty="0" smtClean="0"/>
              <a:t> to show the size of the nest – puts it in context with everyday objects.</a:t>
            </a:r>
          </a:p>
          <a:p>
            <a:r>
              <a:rPr lang="en-GB" baseline="0" dirty="0" smtClean="0"/>
              <a:t>Many nests are made by weaving materials together, like thread can be woven.</a:t>
            </a:r>
          </a:p>
          <a:p>
            <a:r>
              <a:rPr lang="en-GB" baseline="0" dirty="0" smtClean="0"/>
              <a:t>The cotton reels are second-hand, made of wood and therefore have a low environmental impact.</a:t>
            </a:r>
            <a:endParaRPr lang="en-GB" dirty="0"/>
          </a:p>
        </p:txBody>
      </p:sp>
      <p:sp>
        <p:nvSpPr>
          <p:cNvPr id="4" name="Slide Number Placeholder 3"/>
          <p:cNvSpPr>
            <a:spLocks noGrp="1"/>
          </p:cNvSpPr>
          <p:nvPr>
            <p:ph type="sldNum" sz="quarter" idx="10"/>
          </p:nvPr>
        </p:nvSpPr>
        <p:spPr/>
        <p:txBody>
          <a:bodyPr/>
          <a:lstStyle/>
          <a:p>
            <a:fld id="{E693B9A4-1FCA-4A9A-B6E7-94C5C65611E5}" type="slidenum">
              <a:rPr lang="en-GB" smtClean="0"/>
              <a:t>5</a:t>
            </a:fld>
            <a:endParaRPr lang="en-GB"/>
          </a:p>
        </p:txBody>
      </p:sp>
    </p:spTree>
    <p:extLst>
      <p:ext uri="{BB962C8B-B14F-4D97-AF65-F5344CB8AC3E}">
        <p14:creationId xmlns:p14="http://schemas.microsoft.com/office/powerpoint/2010/main" val="9834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cocoons are on a spool of silk, which would have been made from the cocoons of other silk worms.</a:t>
            </a:r>
          </a:p>
          <a:p>
            <a:r>
              <a:rPr lang="en-GB" dirty="0" smtClean="0"/>
              <a:t>It shows what</a:t>
            </a:r>
            <a:r>
              <a:rPr lang="en-GB" baseline="0" dirty="0" smtClean="0"/>
              <a:t> the cocoons are made from. Also, the shape of the spool of silk is very similar to that of the cocoons!</a:t>
            </a:r>
            <a:endParaRPr lang="en-GB" dirty="0"/>
          </a:p>
        </p:txBody>
      </p:sp>
      <p:sp>
        <p:nvSpPr>
          <p:cNvPr id="4" name="Slide Number Placeholder 3"/>
          <p:cNvSpPr>
            <a:spLocks noGrp="1"/>
          </p:cNvSpPr>
          <p:nvPr>
            <p:ph type="sldNum" sz="quarter" idx="10"/>
          </p:nvPr>
        </p:nvSpPr>
        <p:spPr/>
        <p:txBody>
          <a:bodyPr/>
          <a:lstStyle/>
          <a:p>
            <a:fld id="{E693B9A4-1FCA-4A9A-B6E7-94C5C65611E5}" type="slidenum">
              <a:rPr lang="en-GB" smtClean="0"/>
              <a:t>6</a:t>
            </a:fld>
            <a:endParaRPr lang="en-GB"/>
          </a:p>
        </p:txBody>
      </p:sp>
    </p:spTree>
    <p:extLst>
      <p:ext uri="{BB962C8B-B14F-4D97-AF65-F5344CB8AC3E}">
        <p14:creationId xmlns:p14="http://schemas.microsoft.com/office/powerpoint/2010/main" val="354528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693B9A4-1FCA-4A9A-B6E7-94C5C65611E5}" type="slidenum">
              <a:rPr lang="en-GB" smtClean="0"/>
              <a:t>7</a:t>
            </a:fld>
            <a:endParaRPr lang="en-GB"/>
          </a:p>
        </p:txBody>
      </p:sp>
    </p:spTree>
    <p:extLst>
      <p:ext uri="{BB962C8B-B14F-4D97-AF65-F5344CB8AC3E}">
        <p14:creationId xmlns:p14="http://schemas.microsoft.com/office/powerpoint/2010/main" val="385049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lots of</a:t>
            </a:r>
            <a:r>
              <a:rPr lang="en-GB" baseline="0" dirty="0" smtClean="0"/>
              <a:t> space around each collection of items. This helps the visitor to concentrate on the few objects more easily. Each object can make more of an impact this way too</a:t>
            </a:r>
            <a:r>
              <a:rPr lang="en-GB" baseline="0" dirty="0" smtClean="0"/>
              <a:t>. From a practical point of view, it is easy for visitors to move around the exhibition as there is lots of space. Wheelchair users can easily navigate the exhibition, and there is plenty of space to allow for turning their chair around.</a:t>
            </a:r>
            <a:endParaRPr lang="en-GB" dirty="0"/>
          </a:p>
        </p:txBody>
      </p:sp>
      <p:sp>
        <p:nvSpPr>
          <p:cNvPr id="4" name="Slide Number Placeholder 3"/>
          <p:cNvSpPr>
            <a:spLocks noGrp="1"/>
          </p:cNvSpPr>
          <p:nvPr>
            <p:ph type="sldNum" sz="quarter" idx="10"/>
          </p:nvPr>
        </p:nvSpPr>
        <p:spPr/>
        <p:txBody>
          <a:bodyPr/>
          <a:lstStyle/>
          <a:p>
            <a:fld id="{E693B9A4-1FCA-4A9A-B6E7-94C5C65611E5}" type="slidenum">
              <a:rPr lang="en-GB" smtClean="0"/>
              <a:t>9</a:t>
            </a:fld>
            <a:endParaRPr lang="en-GB"/>
          </a:p>
        </p:txBody>
      </p:sp>
    </p:spTree>
    <p:extLst>
      <p:ext uri="{BB962C8B-B14F-4D97-AF65-F5344CB8AC3E}">
        <p14:creationId xmlns:p14="http://schemas.microsoft.com/office/powerpoint/2010/main" val="187050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use of </a:t>
            </a:r>
            <a:r>
              <a:rPr lang="en-GB" dirty="0" smtClean="0"/>
              <a:t>X as a graphic element, </a:t>
            </a:r>
            <a:r>
              <a:rPr lang="en-GB" dirty="0" smtClean="0"/>
              <a:t>and lines between the </a:t>
            </a:r>
            <a:r>
              <a:rPr lang="en-GB" dirty="0" err="1" smtClean="0"/>
              <a:t>Xs</a:t>
            </a:r>
            <a:r>
              <a:rPr lang="en-GB" dirty="0" smtClean="0"/>
              <a:t> are reminiscent of sewing</a:t>
            </a:r>
            <a:r>
              <a:rPr lang="en-GB" baseline="0" dirty="0" smtClean="0"/>
              <a:t> and thread.</a:t>
            </a:r>
            <a:endParaRPr lang="en-GB" dirty="0"/>
          </a:p>
        </p:txBody>
      </p:sp>
      <p:sp>
        <p:nvSpPr>
          <p:cNvPr id="4" name="Slide Number Placeholder 3"/>
          <p:cNvSpPr>
            <a:spLocks noGrp="1"/>
          </p:cNvSpPr>
          <p:nvPr>
            <p:ph type="sldNum" sz="quarter" idx="10"/>
          </p:nvPr>
        </p:nvSpPr>
        <p:spPr/>
        <p:txBody>
          <a:bodyPr/>
          <a:lstStyle/>
          <a:p>
            <a:fld id="{E693B9A4-1FCA-4A9A-B6E7-94C5C65611E5}" type="slidenum">
              <a:rPr lang="en-GB" smtClean="0"/>
              <a:t>10</a:t>
            </a:fld>
            <a:endParaRPr lang="en-GB"/>
          </a:p>
        </p:txBody>
      </p:sp>
    </p:spTree>
    <p:extLst>
      <p:ext uri="{BB962C8B-B14F-4D97-AF65-F5344CB8AC3E}">
        <p14:creationId xmlns:p14="http://schemas.microsoft.com/office/powerpoint/2010/main" val="248117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Archive photographs</a:t>
            </a:r>
            <a:r>
              <a:rPr lang="en-GB" baseline="0" dirty="0" smtClean="0"/>
              <a:t> are linked to the location on the map. The </a:t>
            </a:r>
            <a:r>
              <a:rPr lang="en-GB" baseline="0" dirty="0" smtClean="0"/>
              <a:t>‘X’ </a:t>
            </a:r>
            <a:r>
              <a:rPr lang="en-GB" baseline="0" dirty="0" smtClean="0"/>
              <a:t>graphic device is used </a:t>
            </a:r>
            <a:r>
              <a:rPr lang="en-GB" baseline="0" dirty="0" smtClean="0"/>
              <a:t>here again, helping to tie different elements of the exhibition together. </a:t>
            </a:r>
            <a:r>
              <a:rPr lang="en-GB" baseline="0" dirty="0" smtClean="0"/>
              <a:t>Visitors can pick up the tag and turn it over to read the information on the other </a:t>
            </a:r>
            <a:r>
              <a:rPr lang="en-GB" baseline="0" dirty="0" smtClean="0"/>
              <a:t>side, making it a tactile experience.</a:t>
            </a:r>
            <a:endParaRPr lang="en-GB" dirty="0"/>
          </a:p>
        </p:txBody>
      </p:sp>
      <p:sp>
        <p:nvSpPr>
          <p:cNvPr id="4" name="Slide Number Placeholder 3"/>
          <p:cNvSpPr>
            <a:spLocks noGrp="1"/>
          </p:cNvSpPr>
          <p:nvPr>
            <p:ph type="sldNum" sz="quarter" idx="10"/>
          </p:nvPr>
        </p:nvSpPr>
        <p:spPr/>
        <p:txBody>
          <a:bodyPr/>
          <a:lstStyle/>
          <a:p>
            <a:fld id="{E693B9A4-1FCA-4A9A-B6E7-94C5C65611E5}" type="slidenum">
              <a:rPr lang="en-GB" smtClean="0"/>
              <a:t>11</a:t>
            </a:fld>
            <a:endParaRPr lang="en-GB"/>
          </a:p>
        </p:txBody>
      </p:sp>
    </p:spTree>
    <p:extLst>
      <p:ext uri="{BB962C8B-B14F-4D97-AF65-F5344CB8AC3E}">
        <p14:creationId xmlns:p14="http://schemas.microsoft.com/office/powerpoint/2010/main" val="230525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Light levels – can the visitors see the film</a:t>
            </a:r>
            <a:r>
              <a:rPr lang="en-GB" baseline="0" dirty="0" smtClean="0"/>
              <a:t> effectively? Is there too much light given off which might damage exhibition objects nearby?</a:t>
            </a:r>
          </a:p>
          <a:p>
            <a:r>
              <a:rPr lang="en-GB" baseline="0" dirty="0" smtClean="0"/>
              <a:t>If there is audio – how is this brought into the gallery – where are the speakers / headphones situated so that visitors can here, but also to keep them safe from tampering?</a:t>
            </a:r>
          </a:p>
          <a:p>
            <a:r>
              <a:rPr lang="en-GB" baseline="0" dirty="0" smtClean="0"/>
              <a:t>If using speakers – consider how the audio will affect the exhibition – visitors not watching the film will be able to hear the audio. Will this be distracting, or will it encourage them to come and view the film?</a:t>
            </a:r>
          </a:p>
          <a:p>
            <a:r>
              <a:rPr lang="en-GB" baseline="0" dirty="0" smtClean="0"/>
              <a:t>If using headphones – how many pairs to provide? How to ensure they are kept safe? What alternatives are there to headphones (note, there are many, more robust options for audio than providing headphones – such as listening posts).</a:t>
            </a:r>
          </a:p>
          <a:p>
            <a:r>
              <a:rPr lang="en-GB" baseline="0" dirty="0" smtClean="0"/>
              <a:t>How does all the media in the one place work together to deliver a message?</a:t>
            </a:r>
            <a:endParaRPr lang="en-GB" dirty="0"/>
          </a:p>
        </p:txBody>
      </p:sp>
      <p:sp>
        <p:nvSpPr>
          <p:cNvPr id="4" name="Slide Number Placeholder 3"/>
          <p:cNvSpPr>
            <a:spLocks noGrp="1"/>
          </p:cNvSpPr>
          <p:nvPr>
            <p:ph type="sldNum" sz="quarter" idx="10"/>
          </p:nvPr>
        </p:nvSpPr>
        <p:spPr/>
        <p:txBody>
          <a:bodyPr/>
          <a:lstStyle/>
          <a:p>
            <a:fld id="{E693B9A4-1FCA-4A9A-B6E7-94C5C65611E5}" type="slidenum">
              <a:rPr lang="en-GB" smtClean="0"/>
              <a:t>12</a:t>
            </a:fld>
            <a:endParaRPr lang="en-GB"/>
          </a:p>
        </p:txBody>
      </p:sp>
    </p:spTree>
    <p:extLst>
      <p:ext uri="{BB962C8B-B14F-4D97-AF65-F5344CB8AC3E}">
        <p14:creationId xmlns:p14="http://schemas.microsoft.com/office/powerpoint/2010/main" val="404940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Objects are displayed</a:t>
            </a:r>
            <a:r>
              <a:rPr lang="en-GB" baseline="0" dirty="0" smtClean="0"/>
              <a:t> on </a:t>
            </a:r>
            <a:r>
              <a:rPr lang="en-GB" baseline="0" dirty="0" err="1" smtClean="0"/>
              <a:t>mannekins</a:t>
            </a:r>
            <a:r>
              <a:rPr lang="en-GB" baseline="0" dirty="0" smtClean="0"/>
              <a:t>, on the wall, in 3D cases (the boots) and on the floor.</a:t>
            </a:r>
          </a:p>
          <a:p>
            <a:r>
              <a:rPr lang="en-GB" baseline="0" dirty="0" smtClean="0"/>
              <a:t>Each object is carefully mounted to keep it safe and secure, whilst also allowing a visitor to get the best view of it.</a:t>
            </a:r>
            <a:endParaRPr lang="en-GB" dirty="0"/>
          </a:p>
        </p:txBody>
      </p:sp>
      <p:sp>
        <p:nvSpPr>
          <p:cNvPr id="4" name="Slide Number Placeholder 3"/>
          <p:cNvSpPr>
            <a:spLocks noGrp="1"/>
          </p:cNvSpPr>
          <p:nvPr>
            <p:ph type="sldNum" sz="quarter" idx="10"/>
          </p:nvPr>
        </p:nvSpPr>
        <p:spPr/>
        <p:txBody>
          <a:bodyPr/>
          <a:lstStyle/>
          <a:p>
            <a:fld id="{E693B9A4-1FCA-4A9A-B6E7-94C5C65611E5}" type="slidenum">
              <a:rPr lang="en-GB" smtClean="0"/>
              <a:t>13</a:t>
            </a:fld>
            <a:endParaRPr lang="en-GB"/>
          </a:p>
        </p:txBody>
      </p:sp>
    </p:spTree>
    <p:extLst>
      <p:ext uri="{BB962C8B-B14F-4D97-AF65-F5344CB8AC3E}">
        <p14:creationId xmlns:p14="http://schemas.microsoft.com/office/powerpoint/2010/main" val="192335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A0331A-910B-42E7-9BE9-BB11F0368F2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36209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A0331A-910B-42E7-9BE9-BB11F0368F2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343239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A0331A-910B-42E7-9BE9-BB11F0368F2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232771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A0331A-910B-42E7-9BE9-BB11F0368F2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312554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A0331A-910B-42E7-9BE9-BB11F0368F2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299778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A0331A-910B-42E7-9BE9-BB11F0368F2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53499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A0331A-910B-42E7-9BE9-BB11F0368F2C}" type="datetimeFigureOut">
              <a:rPr lang="en-GB" smtClean="0"/>
              <a:t>01/03/2021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139802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A0331A-910B-42E7-9BE9-BB11F0368F2C}" type="datetimeFigureOut">
              <a:rPr lang="en-GB" smtClean="0"/>
              <a:t>01/03/2021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413630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0331A-910B-42E7-9BE9-BB11F0368F2C}" type="datetimeFigureOut">
              <a:rPr lang="en-GB" smtClean="0"/>
              <a:t>01/03/2021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36142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0331A-910B-42E7-9BE9-BB11F0368F2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198317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0331A-910B-42E7-9BE9-BB11F0368F2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68D6D-F1AA-4DAA-93BF-7EEE0F6785A9}" type="slidenum">
              <a:rPr lang="en-GB" smtClean="0"/>
              <a:t>‹#›</a:t>
            </a:fld>
            <a:endParaRPr lang="en-GB"/>
          </a:p>
        </p:txBody>
      </p:sp>
    </p:spTree>
    <p:extLst>
      <p:ext uri="{BB962C8B-B14F-4D97-AF65-F5344CB8AC3E}">
        <p14:creationId xmlns:p14="http://schemas.microsoft.com/office/powerpoint/2010/main" val="370105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0331A-910B-42E7-9BE9-BB11F0368F2C}" type="datetimeFigureOut">
              <a:rPr lang="en-GB" smtClean="0"/>
              <a:t>01/03/2021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68D6D-F1AA-4DAA-93BF-7EEE0F6785A9}" type="slidenum">
              <a:rPr lang="en-GB" smtClean="0"/>
              <a:t>‹#›</a:t>
            </a:fld>
            <a:endParaRPr lang="en-GB"/>
          </a:p>
        </p:txBody>
      </p:sp>
    </p:spTree>
    <p:extLst>
      <p:ext uri="{BB962C8B-B14F-4D97-AF65-F5344CB8AC3E}">
        <p14:creationId xmlns:p14="http://schemas.microsoft.com/office/powerpoint/2010/main" val="5969483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5403" y="0"/>
            <a:ext cx="9121254" cy="1144501"/>
          </a:xfrm>
        </p:spPr>
        <p:txBody>
          <a:bodyPr>
            <a:normAutofit/>
          </a:bodyPr>
          <a:lstStyle/>
          <a:p>
            <a:r>
              <a:rPr lang="en-GB" sz="2400" b="1" dirty="0" smtClean="0">
                <a:solidFill>
                  <a:srgbClr val="00A8B3"/>
                </a:solidFill>
                <a:latin typeface="Century Gothic" panose="020B0502020202020204" pitchFamily="34" charset="0"/>
              </a:rPr>
              <a:t>Teachers Notes: </a:t>
            </a:r>
            <a:r>
              <a:rPr lang="en-GB" sz="2400" dirty="0" smtClean="0">
                <a:solidFill>
                  <a:srgbClr val="00A8B3"/>
                </a:solidFill>
                <a:latin typeface="Century Gothic" panose="020B0502020202020204" pitchFamily="34" charset="0"/>
              </a:rPr>
              <a:t>Exploring Two Temporary Exhibitions</a:t>
            </a:r>
            <a:r>
              <a:rPr lang="en-GB" sz="4000" dirty="0" smtClean="0">
                <a:solidFill>
                  <a:srgbClr val="00A8B3"/>
                </a:solidFill>
                <a:latin typeface="Century Gothic" panose="020B0502020202020204" pitchFamily="34" charset="0"/>
              </a:rPr>
              <a:t/>
            </a:r>
            <a:br>
              <a:rPr lang="en-GB" sz="4000" dirty="0" smtClean="0">
                <a:solidFill>
                  <a:srgbClr val="00A8B3"/>
                </a:solidFill>
                <a:latin typeface="Century Gothic" panose="020B0502020202020204" pitchFamily="34" charset="0"/>
              </a:rPr>
            </a:br>
            <a:endParaRPr lang="en-GB" sz="2800" dirty="0">
              <a:solidFill>
                <a:schemeClr val="bg1"/>
              </a:solidFill>
              <a:latin typeface="Century Gothic" panose="020B0502020202020204" pitchFamily="34" charset="0"/>
            </a:endParaRPr>
          </a:p>
        </p:txBody>
      </p:sp>
      <p:sp>
        <p:nvSpPr>
          <p:cNvPr id="7" name="TextBox 6"/>
          <p:cNvSpPr txBox="1"/>
          <p:nvPr/>
        </p:nvSpPr>
        <p:spPr>
          <a:xfrm>
            <a:off x="1310186" y="1760562"/>
            <a:ext cx="10153934"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latin typeface="Century Gothic" panose="020B0502020202020204" pitchFamily="34" charset="0"/>
              </a:rPr>
              <a:t>This </a:t>
            </a:r>
            <a:r>
              <a:rPr lang="en-GB" dirty="0" err="1" smtClean="0">
                <a:solidFill>
                  <a:schemeClr val="bg1"/>
                </a:solidFill>
                <a:latin typeface="Century Gothic" panose="020B0502020202020204" pitchFamily="34" charset="0"/>
              </a:rPr>
              <a:t>powerpoint</a:t>
            </a:r>
            <a:r>
              <a:rPr lang="en-GB" dirty="0" smtClean="0">
                <a:solidFill>
                  <a:schemeClr val="bg1"/>
                </a:solidFill>
                <a:latin typeface="Century Gothic" panose="020B0502020202020204" pitchFamily="34" charset="0"/>
              </a:rPr>
              <a:t> is designed to help students think about the decisions that have been made when designing and displaying an exhibition. It uses two temporary exhibitions from Leeds City Museum as case studies: ‘Beavers to Weavers’ and ‘Fast X Slow’. </a:t>
            </a:r>
          </a:p>
          <a:p>
            <a:pPr marL="285750" indent="-285750">
              <a:buFont typeface="Arial" panose="020B0604020202020204" pitchFamily="34" charset="0"/>
              <a:buChar char="•"/>
            </a:pPr>
            <a:endParaRPr lang="en-GB" dirty="0">
              <a:solidFill>
                <a:schemeClr val="bg1"/>
              </a:solidFill>
              <a:latin typeface="Century Gothic" panose="020B0502020202020204" pitchFamily="34" charset="0"/>
            </a:endParaRPr>
          </a:p>
          <a:p>
            <a:pPr marL="285750" indent="-285750">
              <a:buFont typeface="Arial" panose="020B0604020202020204" pitchFamily="34" charset="0"/>
              <a:buChar char="•"/>
            </a:pPr>
            <a:r>
              <a:rPr lang="en-GB" dirty="0" smtClean="0">
                <a:solidFill>
                  <a:schemeClr val="bg1"/>
                </a:solidFill>
                <a:latin typeface="Century Gothic" panose="020B0502020202020204" pitchFamily="34" charset="0"/>
              </a:rPr>
              <a:t>Photographs of the exhibition are provided alongside questions to prompt closer looking and critical thinking skills.</a:t>
            </a:r>
          </a:p>
          <a:p>
            <a:pPr marL="285750" indent="-285750">
              <a:buFont typeface="Arial" panose="020B0604020202020204" pitchFamily="34" charset="0"/>
              <a:buChar char="•"/>
            </a:pPr>
            <a:endParaRPr lang="en-GB" dirty="0">
              <a:solidFill>
                <a:schemeClr val="bg1"/>
              </a:solidFill>
              <a:latin typeface="Century Gothic" panose="020B0502020202020204" pitchFamily="34" charset="0"/>
            </a:endParaRPr>
          </a:p>
          <a:p>
            <a:pPr marL="285750" indent="-285750">
              <a:buFont typeface="Arial" panose="020B0604020202020204" pitchFamily="34" charset="0"/>
              <a:buChar char="•"/>
            </a:pPr>
            <a:r>
              <a:rPr lang="en-GB" dirty="0" smtClean="0">
                <a:solidFill>
                  <a:schemeClr val="bg1"/>
                </a:solidFill>
                <a:latin typeface="Century Gothic" panose="020B0502020202020204" pitchFamily="34" charset="0"/>
              </a:rPr>
              <a:t>Explanations and ideas are provided in the ‘Notes’ section under the slides as needed.</a:t>
            </a:r>
          </a:p>
          <a:p>
            <a:pPr marL="285750" indent="-285750">
              <a:buFont typeface="Arial" panose="020B0604020202020204" pitchFamily="34" charset="0"/>
              <a:buChar char="•"/>
            </a:pPr>
            <a:endParaRPr lang="en-GB" dirty="0">
              <a:solidFill>
                <a:schemeClr val="bg1"/>
              </a:solidFill>
              <a:latin typeface="Century Gothic" panose="020B0502020202020204" pitchFamily="34" charset="0"/>
            </a:endParaRPr>
          </a:p>
          <a:p>
            <a:pPr marL="285750" indent="-285750">
              <a:buFont typeface="Arial" panose="020B0604020202020204" pitchFamily="34" charset="0"/>
              <a:buChar char="•"/>
            </a:pPr>
            <a:r>
              <a:rPr lang="en-GB" dirty="0" smtClean="0">
                <a:solidFill>
                  <a:schemeClr val="bg1"/>
                </a:solidFill>
                <a:latin typeface="Century Gothic" panose="020B0502020202020204" pitchFamily="34" charset="0"/>
              </a:rPr>
              <a:t>This </a:t>
            </a:r>
            <a:r>
              <a:rPr lang="en-GB" dirty="0" err="1" smtClean="0">
                <a:solidFill>
                  <a:schemeClr val="bg1"/>
                </a:solidFill>
                <a:latin typeface="Century Gothic" panose="020B0502020202020204" pitchFamily="34" charset="0"/>
              </a:rPr>
              <a:t>powerpoint</a:t>
            </a:r>
            <a:r>
              <a:rPr lang="en-GB" dirty="0" smtClean="0">
                <a:solidFill>
                  <a:schemeClr val="bg1"/>
                </a:solidFill>
                <a:latin typeface="Century Gothic" panose="020B0502020202020204" pitchFamily="34" charset="0"/>
              </a:rPr>
              <a:t> can be used to help students think about how to display and interpret their objects in the ‘Make a Museum’ activity. The last slide provides some question prompts to help them organize their thoughts.</a:t>
            </a:r>
            <a:endParaRPr lang="en-GB"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925"/>
            <a:ext cx="2278082" cy="1139041"/>
          </a:xfrm>
          <a:prstGeom prst="rect">
            <a:avLst/>
          </a:prstGeom>
        </p:spPr>
      </p:pic>
    </p:spTree>
    <p:extLst>
      <p:ext uri="{BB962C8B-B14F-4D97-AF65-F5344CB8AC3E}">
        <p14:creationId xmlns:p14="http://schemas.microsoft.com/office/powerpoint/2010/main" val="2266860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MG_FastXSlow_Mar2020 20"/>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3365208" y="786384"/>
            <a:ext cx="8477796" cy="5650992"/>
          </a:xfrm>
          <a:prstGeom prst="rect">
            <a:avLst/>
          </a:prstGeom>
          <a:noFill/>
          <a:ln>
            <a:noFill/>
          </a:ln>
        </p:spPr>
      </p:pic>
      <p:sp>
        <p:nvSpPr>
          <p:cNvPr id="3" name="TextBox 2"/>
          <p:cNvSpPr txBox="1"/>
          <p:nvPr/>
        </p:nvSpPr>
        <p:spPr>
          <a:xfrm>
            <a:off x="211015"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Graphic devices</a:t>
            </a:r>
            <a:endParaRPr lang="en-GB" sz="2800" b="1" dirty="0">
              <a:solidFill>
                <a:srgbClr val="00A8B3"/>
              </a:solidFill>
              <a:latin typeface="Century Gothic" panose="020B0502020202020204" pitchFamily="34" charset="0"/>
            </a:endParaRPr>
          </a:p>
        </p:txBody>
      </p:sp>
      <p:sp>
        <p:nvSpPr>
          <p:cNvPr id="4" name="TextBox 3"/>
          <p:cNvSpPr txBox="1"/>
          <p:nvPr/>
        </p:nvSpPr>
        <p:spPr>
          <a:xfrm>
            <a:off x="156150" y="1415209"/>
            <a:ext cx="3080825" cy="4154984"/>
          </a:xfrm>
          <a:prstGeom prst="rect">
            <a:avLst/>
          </a:prstGeom>
          <a:noFill/>
        </p:spPr>
        <p:txBody>
          <a:bodyPr wrap="square" rtlCol="0">
            <a:spAutoFit/>
          </a:bodyPr>
          <a:lstStyle/>
          <a:p>
            <a:r>
              <a:rPr lang="en-GB" sz="2400" dirty="0" smtClean="0">
                <a:solidFill>
                  <a:schemeClr val="bg1"/>
                </a:solidFill>
              </a:rPr>
              <a:t>The theme of this exhibition is about making and selling clothes. </a:t>
            </a:r>
          </a:p>
          <a:p>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How have the designers used visual clues to link the display shown here to the theme?</a:t>
            </a:r>
            <a:endParaRPr lang="en-GB" sz="2400" dirty="0">
              <a:solidFill>
                <a:schemeClr val="bg1"/>
              </a:solidFill>
            </a:endParaRPr>
          </a:p>
        </p:txBody>
      </p:sp>
    </p:spTree>
    <p:extLst>
      <p:ext uri="{BB962C8B-B14F-4D97-AF65-F5344CB8AC3E}">
        <p14:creationId xmlns:p14="http://schemas.microsoft.com/office/powerpoint/2010/main" val="29891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MG_FastXSlow_Mar2020 24"/>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3622495" y="874912"/>
            <a:ext cx="8285742" cy="5522976"/>
          </a:xfrm>
          <a:prstGeom prst="rect">
            <a:avLst/>
          </a:prstGeom>
          <a:noFill/>
          <a:ln>
            <a:noFill/>
          </a:ln>
        </p:spPr>
      </p:pic>
      <p:sp>
        <p:nvSpPr>
          <p:cNvPr id="3" name="TextBox 2"/>
          <p:cNvSpPr txBox="1"/>
          <p:nvPr/>
        </p:nvSpPr>
        <p:spPr>
          <a:xfrm>
            <a:off x="211015"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Interactive display</a:t>
            </a:r>
            <a:endParaRPr lang="en-GB" sz="2800" b="1" dirty="0">
              <a:solidFill>
                <a:srgbClr val="00A8B3"/>
              </a:solidFill>
              <a:latin typeface="Century Gothic" panose="020B0502020202020204" pitchFamily="34" charset="0"/>
            </a:endParaRPr>
          </a:p>
        </p:txBody>
      </p:sp>
      <p:sp>
        <p:nvSpPr>
          <p:cNvPr id="4" name="TextBox 3"/>
          <p:cNvSpPr txBox="1"/>
          <p:nvPr/>
        </p:nvSpPr>
        <p:spPr>
          <a:xfrm>
            <a:off x="156150" y="1415209"/>
            <a:ext cx="3080825" cy="3046988"/>
          </a:xfrm>
          <a:prstGeom prst="rect">
            <a:avLst/>
          </a:prstGeom>
          <a:noFill/>
        </p:spPr>
        <p:txBody>
          <a:bodyPr wrap="square" rtlCol="0">
            <a:spAutoFit/>
          </a:bodyPr>
          <a:lstStyle/>
          <a:p>
            <a:endParaRPr lang="en-GB" sz="2400" dirty="0">
              <a:solidFill>
                <a:schemeClr val="bg1"/>
              </a:solidFill>
            </a:endParaRPr>
          </a:p>
          <a:p>
            <a:r>
              <a:rPr lang="en-GB" sz="2400" dirty="0" smtClean="0">
                <a:solidFill>
                  <a:schemeClr val="bg1"/>
                </a:solidFill>
              </a:rPr>
              <a:t>How have the designers aimed to make this display interesting for the visitor to explore the information?</a:t>
            </a:r>
          </a:p>
          <a:p>
            <a:endParaRPr lang="en-GB" sz="2400" dirty="0">
              <a:solidFill>
                <a:schemeClr val="bg1"/>
              </a:solidFill>
            </a:endParaRPr>
          </a:p>
        </p:txBody>
      </p:sp>
    </p:spTree>
    <p:extLst>
      <p:ext uri="{BB962C8B-B14F-4D97-AF65-F5344CB8AC3E}">
        <p14:creationId xmlns:p14="http://schemas.microsoft.com/office/powerpoint/2010/main" val="9657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MG_FastXSlow_Mar2020 27"/>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4005009" y="1042416"/>
            <a:ext cx="7874199" cy="5248656"/>
          </a:xfrm>
          <a:prstGeom prst="rect">
            <a:avLst/>
          </a:prstGeom>
          <a:noFill/>
          <a:ln>
            <a:noFill/>
          </a:ln>
        </p:spPr>
      </p:pic>
      <p:sp>
        <p:nvSpPr>
          <p:cNvPr id="3" name="TextBox 2"/>
          <p:cNvSpPr txBox="1"/>
          <p:nvPr/>
        </p:nvSpPr>
        <p:spPr>
          <a:xfrm>
            <a:off x="211015"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Using different media</a:t>
            </a:r>
            <a:endParaRPr lang="en-GB" sz="2800" b="1" dirty="0">
              <a:solidFill>
                <a:srgbClr val="00A8B3"/>
              </a:solidFill>
              <a:latin typeface="Century Gothic" panose="020B0502020202020204" pitchFamily="34" charset="0"/>
            </a:endParaRPr>
          </a:p>
        </p:txBody>
      </p:sp>
      <p:sp>
        <p:nvSpPr>
          <p:cNvPr id="4" name="TextBox 3"/>
          <p:cNvSpPr txBox="1"/>
          <p:nvPr/>
        </p:nvSpPr>
        <p:spPr>
          <a:xfrm>
            <a:off x="211015" y="1415209"/>
            <a:ext cx="3288866" cy="2246769"/>
          </a:xfrm>
          <a:prstGeom prst="rect">
            <a:avLst/>
          </a:prstGeom>
          <a:noFill/>
        </p:spPr>
        <p:txBody>
          <a:bodyPr wrap="square" rtlCol="0">
            <a:spAutoFit/>
          </a:bodyPr>
          <a:lstStyle/>
          <a:p>
            <a:r>
              <a:rPr lang="en-GB" sz="2000" dirty="0" smtClean="0">
                <a:solidFill>
                  <a:schemeClr val="bg1"/>
                </a:solidFill>
              </a:rPr>
              <a:t>The curator has shown three different types of display in one small area.</a:t>
            </a:r>
          </a:p>
          <a:p>
            <a:endParaRPr lang="en-GB" sz="2000" dirty="0">
              <a:solidFill>
                <a:schemeClr val="bg1"/>
              </a:solidFill>
            </a:endParaRPr>
          </a:p>
          <a:p>
            <a:r>
              <a:rPr lang="en-GB" sz="2000" dirty="0" smtClean="0">
                <a:solidFill>
                  <a:schemeClr val="bg1"/>
                </a:solidFill>
              </a:rPr>
              <a:t>What factors might you need to think about if using video in an exhibition space?</a:t>
            </a:r>
            <a:endParaRPr lang="en-GB" sz="2000" dirty="0">
              <a:solidFill>
                <a:schemeClr val="bg1"/>
              </a:solidFill>
            </a:endParaRPr>
          </a:p>
        </p:txBody>
      </p:sp>
    </p:spTree>
    <p:extLst>
      <p:ext uri="{BB962C8B-B14F-4D97-AF65-F5344CB8AC3E}">
        <p14:creationId xmlns:p14="http://schemas.microsoft.com/office/powerpoint/2010/main" val="1986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MG_FastXSlow_Mar2020 36"/>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3200338" y="731520"/>
            <a:ext cx="8560104" cy="5705856"/>
          </a:xfrm>
          <a:prstGeom prst="rect">
            <a:avLst/>
          </a:prstGeom>
          <a:noFill/>
          <a:ln>
            <a:noFill/>
          </a:ln>
        </p:spPr>
      </p:pic>
      <p:sp>
        <p:nvSpPr>
          <p:cNvPr id="3" name="TextBox 2"/>
          <p:cNvSpPr txBox="1"/>
          <p:nvPr/>
        </p:nvSpPr>
        <p:spPr>
          <a:xfrm>
            <a:off x="211015"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Display options</a:t>
            </a:r>
            <a:endParaRPr lang="en-GB" sz="2800" b="1" dirty="0">
              <a:solidFill>
                <a:srgbClr val="00A8B3"/>
              </a:solidFill>
              <a:latin typeface="Century Gothic" panose="020B0502020202020204" pitchFamily="34" charset="0"/>
            </a:endParaRPr>
          </a:p>
        </p:txBody>
      </p:sp>
      <p:sp>
        <p:nvSpPr>
          <p:cNvPr id="4" name="TextBox 3"/>
          <p:cNvSpPr txBox="1"/>
          <p:nvPr/>
        </p:nvSpPr>
        <p:spPr>
          <a:xfrm>
            <a:off x="156150" y="1415209"/>
            <a:ext cx="3080825" cy="4154984"/>
          </a:xfrm>
          <a:prstGeom prst="rect">
            <a:avLst/>
          </a:prstGeom>
          <a:noFill/>
        </p:spPr>
        <p:txBody>
          <a:bodyPr wrap="square" rtlCol="0">
            <a:spAutoFit/>
          </a:bodyPr>
          <a:lstStyle/>
          <a:p>
            <a:r>
              <a:rPr lang="en-GB" sz="2400" dirty="0" smtClean="0">
                <a:solidFill>
                  <a:schemeClr val="bg1"/>
                </a:solidFill>
              </a:rPr>
              <a:t>How has the curator used the space to exhibit different objects</a:t>
            </a:r>
            <a:r>
              <a:rPr lang="en-GB" sz="2400" dirty="0" smtClean="0">
                <a:solidFill>
                  <a:schemeClr val="bg1"/>
                </a:solidFill>
              </a:rPr>
              <a:t>?</a:t>
            </a:r>
          </a:p>
          <a:p>
            <a:endParaRPr lang="en-GB" sz="2400" dirty="0">
              <a:solidFill>
                <a:schemeClr val="bg1"/>
              </a:solidFill>
            </a:endParaRPr>
          </a:p>
          <a:p>
            <a:r>
              <a:rPr lang="en-GB" sz="2400" dirty="0" smtClean="0">
                <a:solidFill>
                  <a:schemeClr val="bg1"/>
                </a:solidFill>
              </a:rPr>
              <a:t>How many different mounting techniques have been used to display the objects?</a:t>
            </a:r>
            <a:endParaRPr lang="en-GB" sz="2400" dirty="0" smtClean="0">
              <a:solidFill>
                <a:schemeClr val="bg1"/>
              </a:solidFill>
            </a:endParaRPr>
          </a:p>
          <a:p>
            <a:endParaRPr lang="en-GB" sz="2400" dirty="0" smtClean="0">
              <a:solidFill>
                <a:schemeClr val="bg1"/>
              </a:solidFill>
            </a:endParaRPr>
          </a:p>
          <a:p>
            <a:endParaRPr lang="en-GB" sz="2400" dirty="0">
              <a:solidFill>
                <a:schemeClr val="bg1"/>
              </a:solidFill>
            </a:endParaRPr>
          </a:p>
        </p:txBody>
      </p:sp>
    </p:spTree>
    <p:extLst>
      <p:ext uri="{BB962C8B-B14F-4D97-AF65-F5344CB8AC3E}">
        <p14:creationId xmlns:p14="http://schemas.microsoft.com/office/powerpoint/2010/main" val="10648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1604" y="218003"/>
            <a:ext cx="9885528" cy="901113"/>
          </a:xfrm>
        </p:spPr>
        <p:txBody>
          <a:bodyPr>
            <a:normAutofit fontScale="90000"/>
          </a:bodyPr>
          <a:lstStyle/>
          <a:p>
            <a:r>
              <a:rPr lang="en-GB" sz="2800" b="1" dirty="0" smtClean="0">
                <a:solidFill>
                  <a:srgbClr val="00A8B3"/>
                </a:solidFill>
                <a:latin typeface="Century Gothic" panose="020B0502020202020204" pitchFamily="34" charset="0"/>
              </a:rPr>
              <a:t>Make a Museum Activity: </a:t>
            </a:r>
            <a:r>
              <a:rPr lang="en-GB" sz="2800" dirty="0" smtClean="0">
                <a:solidFill>
                  <a:srgbClr val="00A8B3"/>
                </a:solidFill>
                <a:latin typeface="Century Gothic" panose="020B0502020202020204" pitchFamily="34" charset="0"/>
              </a:rPr>
              <a:t>Questions to help you plan</a:t>
            </a:r>
            <a:r>
              <a:rPr lang="en-GB" sz="4400" dirty="0" smtClean="0">
                <a:solidFill>
                  <a:srgbClr val="00A8B3"/>
                </a:solidFill>
                <a:latin typeface="Century Gothic" panose="020B0502020202020204" pitchFamily="34" charset="0"/>
              </a:rPr>
              <a:t/>
            </a:r>
            <a:br>
              <a:rPr lang="en-GB" sz="4400" dirty="0" smtClean="0">
                <a:solidFill>
                  <a:srgbClr val="00A8B3"/>
                </a:solidFill>
                <a:latin typeface="Century Gothic" panose="020B0502020202020204" pitchFamily="34" charset="0"/>
              </a:rPr>
            </a:br>
            <a:endParaRPr lang="en-GB" sz="3200"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925"/>
            <a:ext cx="2278082" cy="1139041"/>
          </a:xfrm>
          <a:prstGeom prst="rect">
            <a:avLst/>
          </a:prstGeom>
        </p:spPr>
      </p:pic>
      <p:sp>
        <p:nvSpPr>
          <p:cNvPr id="7" name="TextBox 6"/>
          <p:cNvSpPr txBox="1"/>
          <p:nvPr/>
        </p:nvSpPr>
        <p:spPr>
          <a:xfrm>
            <a:off x="1139041" y="1518077"/>
            <a:ext cx="10590662" cy="5339923"/>
          </a:xfrm>
          <a:prstGeom prst="rect">
            <a:avLst/>
          </a:prstGeom>
          <a:noFill/>
        </p:spPr>
        <p:txBody>
          <a:bodyPr wrap="square" rtlCol="0">
            <a:spAutoFit/>
          </a:bodyPr>
          <a:lstStyle/>
          <a:p>
            <a:pPr marL="342900" indent="-342900">
              <a:buFont typeface="+mj-lt"/>
              <a:buAutoNum type="arabicPeriod"/>
            </a:pPr>
            <a:r>
              <a:rPr lang="en-GB" sz="1900" dirty="0" smtClean="0">
                <a:solidFill>
                  <a:schemeClr val="bg1"/>
                </a:solidFill>
                <a:latin typeface="Century Gothic" panose="020B0502020202020204" pitchFamily="34" charset="0"/>
              </a:rPr>
              <a:t>How will you display each object so that:</a:t>
            </a:r>
          </a:p>
          <a:p>
            <a:pPr marL="800100" lvl="1" indent="-342900">
              <a:buFont typeface="Arial" panose="020B0604020202020204" pitchFamily="34" charset="0"/>
              <a:buChar char="•"/>
            </a:pPr>
            <a:r>
              <a:rPr lang="en-GB" sz="1900" dirty="0" smtClean="0">
                <a:solidFill>
                  <a:schemeClr val="bg1"/>
                </a:solidFill>
                <a:latin typeface="Century Gothic" panose="020B0502020202020204" pitchFamily="34" charset="0"/>
              </a:rPr>
              <a:t>Visitors get the best view of it</a:t>
            </a:r>
          </a:p>
          <a:p>
            <a:pPr marL="800100" lvl="1" indent="-342900">
              <a:buFont typeface="Arial" panose="020B0604020202020204" pitchFamily="34" charset="0"/>
              <a:buChar char="•"/>
            </a:pPr>
            <a:r>
              <a:rPr lang="en-GB" sz="1900" dirty="0" smtClean="0">
                <a:solidFill>
                  <a:schemeClr val="bg1"/>
                </a:solidFill>
                <a:latin typeface="Century Gothic" panose="020B0502020202020204" pitchFamily="34" charset="0"/>
              </a:rPr>
              <a:t>The object doesn’t get damaged</a:t>
            </a:r>
          </a:p>
          <a:p>
            <a:pPr marL="800100" lvl="1" indent="-342900">
              <a:buFont typeface="Arial" panose="020B0604020202020204" pitchFamily="34" charset="0"/>
              <a:buChar char="•"/>
            </a:pPr>
            <a:r>
              <a:rPr lang="en-GB" sz="1900" dirty="0" smtClean="0">
                <a:solidFill>
                  <a:schemeClr val="bg1"/>
                </a:solidFill>
                <a:latin typeface="Century Gothic" panose="020B0502020202020204" pitchFamily="34" charset="0"/>
              </a:rPr>
              <a:t>It is interesting to look at</a:t>
            </a:r>
          </a:p>
          <a:p>
            <a:pPr marL="342900" indent="-342900">
              <a:buFont typeface="+mj-lt"/>
              <a:buAutoNum type="arabicPeriod"/>
            </a:pPr>
            <a:endParaRPr lang="en-GB" sz="1900" dirty="0">
              <a:solidFill>
                <a:schemeClr val="bg1"/>
              </a:solidFill>
              <a:latin typeface="Century Gothic" panose="020B0502020202020204" pitchFamily="34" charset="0"/>
            </a:endParaRPr>
          </a:p>
          <a:p>
            <a:pPr marL="342900" indent="-342900">
              <a:buFont typeface="+mj-lt"/>
              <a:buAutoNum type="arabicPeriod"/>
            </a:pPr>
            <a:r>
              <a:rPr lang="en-GB" sz="1900" dirty="0" smtClean="0">
                <a:solidFill>
                  <a:schemeClr val="bg1"/>
                </a:solidFill>
                <a:latin typeface="Century Gothic" panose="020B0502020202020204" pitchFamily="34" charset="0"/>
              </a:rPr>
              <a:t>How will visitors move around your exhibition easily? Think about:</a:t>
            </a:r>
          </a:p>
          <a:p>
            <a:pPr marL="800100" lvl="1" indent="-342900">
              <a:buFont typeface="Arial" panose="020B0604020202020204" pitchFamily="34" charset="0"/>
              <a:buChar char="•"/>
            </a:pPr>
            <a:r>
              <a:rPr lang="en-GB" sz="1900" dirty="0" smtClean="0">
                <a:solidFill>
                  <a:schemeClr val="bg1"/>
                </a:solidFill>
                <a:latin typeface="Century Gothic" panose="020B0502020202020204" pitchFamily="34" charset="0"/>
              </a:rPr>
              <a:t>Space for people to walk and wheelchair uses to move and turn around.</a:t>
            </a:r>
          </a:p>
          <a:p>
            <a:pPr marL="800100" lvl="1" indent="-342900">
              <a:buFont typeface="Arial" panose="020B0604020202020204" pitchFamily="34" charset="0"/>
              <a:buChar char="•"/>
            </a:pPr>
            <a:r>
              <a:rPr lang="en-GB" sz="1900" dirty="0" smtClean="0">
                <a:solidFill>
                  <a:schemeClr val="bg1"/>
                </a:solidFill>
                <a:latin typeface="Century Gothic" panose="020B0502020202020204" pitchFamily="34" charset="0"/>
              </a:rPr>
              <a:t>Do you need or want a one-way system, or will visitors be free to explore the exhibition in any order?</a:t>
            </a:r>
          </a:p>
          <a:p>
            <a:pPr marL="800100" lvl="1" indent="-342900">
              <a:buFont typeface="Arial" panose="020B0604020202020204" pitchFamily="34" charset="0"/>
              <a:buChar char="•"/>
            </a:pPr>
            <a:r>
              <a:rPr lang="en-GB" sz="1900" dirty="0" smtClean="0">
                <a:solidFill>
                  <a:schemeClr val="bg1"/>
                </a:solidFill>
                <a:latin typeface="Century Gothic" panose="020B0502020202020204" pitchFamily="34" charset="0"/>
              </a:rPr>
              <a:t>Are there particular objects that you think will be especially popular? If so, how will you make sure that everyone will be able to see this object and that it won’t cause a bottleneck in the exhibition?</a:t>
            </a:r>
          </a:p>
          <a:p>
            <a:pPr marL="342900" indent="-342900">
              <a:buFont typeface="+mj-lt"/>
              <a:buAutoNum type="arabicPeriod"/>
            </a:pPr>
            <a:endParaRPr lang="en-GB" sz="1900" dirty="0">
              <a:solidFill>
                <a:schemeClr val="bg1"/>
              </a:solidFill>
              <a:latin typeface="Century Gothic" panose="020B0502020202020204" pitchFamily="34" charset="0"/>
            </a:endParaRPr>
          </a:p>
          <a:p>
            <a:pPr marL="342900" indent="-342900">
              <a:buFont typeface="+mj-lt"/>
              <a:buAutoNum type="arabicPeriod"/>
            </a:pPr>
            <a:r>
              <a:rPr lang="en-GB" sz="1900" dirty="0" smtClean="0">
                <a:solidFill>
                  <a:schemeClr val="bg1"/>
                </a:solidFill>
                <a:latin typeface="Century Gothic" panose="020B0502020202020204" pitchFamily="34" charset="0"/>
              </a:rPr>
              <a:t>What different kinds of media will you use to help display and interpret your objects?</a:t>
            </a:r>
          </a:p>
          <a:p>
            <a:pPr marL="800100" lvl="1" indent="-342900">
              <a:buFont typeface="Arial" panose="020B0604020202020204" pitchFamily="34" charset="0"/>
              <a:buChar char="•"/>
            </a:pPr>
            <a:r>
              <a:rPr lang="en-GB" sz="1900" dirty="0" smtClean="0">
                <a:solidFill>
                  <a:schemeClr val="bg1"/>
                </a:solidFill>
                <a:latin typeface="Century Gothic" panose="020B0502020202020204" pitchFamily="34" charset="0"/>
              </a:rPr>
              <a:t>How will you make sure that audio or video improves the visitor experience, rather than spoiling it (though, for example, sound leakage)</a:t>
            </a:r>
          </a:p>
          <a:p>
            <a:pPr marL="800100" lvl="1" indent="-342900">
              <a:buFont typeface="Arial" panose="020B0604020202020204" pitchFamily="34" charset="0"/>
              <a:buChar char="•"/>
            </a:pPr>
            <a:r>
              <a:rPr lang="en-GB" sz="1900" dirty="0" smtClean="0">
                <a:solidFill>
                  <a:schemeClr val="bg1"/>
                </a:solidFill>
                <a:latin typeface="Century Gothic" panose="020B0502020202020204" pitchFamily="34" charset="0"/>
              </a:rPr>
              <a:t>What interesting ways will you create to interpret the objects and tell their stories?</a:t>
            </a:r>
          </a:p>
          <a:p>
            <a:pPr marL="800100" lvl="1" indent="-342900">
              <a:buFont typeface="+mj-lt"/>
              <a:buAutoNum type="arabicPeriod"/>
            </a:pP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193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500"/>
                                        <p:tgtEl>
                                          <p:spTgt spid="7">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11" end="11"/>
                                            </p:txEl>
                                          </p:spTgt>
                                        </p:tgtEl>
                                        <p:attrNameLst>
                                          <p:attrName>style.visibility</p:attrName>
                                        </p:attrNameLst>
                                      </p:cBhvr>
                                      <p:to>
                                        <p:strVal val="visible"/>
                                      </p:to>
                                    </p:set>
                                    <p:animEffect transition="in" filter="fade">
                                      <p:cBhvr>
                                        <p:cTn id="38" dur="500"/>
                                        <p:tgtEl>
                                          <p:spTgt spid="7">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animEffect transition="in" filter="fade">
                                      <p:cBhvr>
                                        <p:cTn id="41"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51132"/>
            <a:ext cx="9144000" cy="3305393"/>
          </a:xfrm>
        </p:spPr>
        <p:txBody>
          <a:bodyPr>
            <a:normAutofit fontScale="90000"/>
          </a:bodyPr>
          <a:lstStyle/>
          <a:p>
            <a:r>
              <a:rPr lang="en-GB" sz="4400" b="1" dirty="0" smtClean="0">
                <a:solidFill>
                  <a:srgbClr val="00A8B3"/>
                </a:solidFill>
                <a:latin typeface="Century Gothic" panose="020B0502020202020204" pitchFamily="34" charset="0"/>
              </a:rPr>
              <a:t>Beavers to Weavers</a:t>
            </a:r>
            <a:r>
              <a:rPr lang="en-GB" sz="4400" dirty="0" smtClean="0">
                <a:solidFill>
                  <a:srgbClr val="00A8B3"/>
                </a:solidFill>
                <a:latin typeface="Century Gothic" panose="020B0502020202020204" pitchFamily="34" charset="0"/>
              </a:rPr>
              <a:t/>
            </a:r>
            <a:br>
              <a:rPr lang="en-GB" sz="4400" dirty="0" smtClean="0">
                <a:solidFill>
                  <a:srgbClr val="00A8B3"/>
                </a:solidFill>
                <a:latin typeface="Century Gothic" panose="020B0502020202020204" pitchFamily="34" charset="0"/>
              </a:rPr>
            </a:br>
            <a:r>
              <a:rPr lang="en-GB" dirty="0" smtClean="0">
                <a:solidFill>
                  <a:schemeClr val="bg1"/>
                </a:solidFill>
                <a:latin typeface="Century Gothic" panose="020B0502020202020204" pitchFamily="34" charset="0"/>
              </a:rPr>
              <a:t/>
            </a:r>
            <a:br>
              <a:rPr lang="en-GB" dirty="0" smtClean="0">
                <a:solidFill>
                  <a:schemeClr val="bg1"/>
                </a:solidFill>
                <a:latin typeface="Century Gothic" panose="020B0502020202020204" pitchFamily="34" charset="0"/>
              </a:rPr>
            </a:br>
            <a:r>
              <a:rPr lang="en-GB" dirty="0" smtClean="0">
                <a:solidFill>
                  <a:schemeClr val="bg1"/>
                </a:solidFill>
                <a:latin typeface="Century Gothic" panose="020B0502020202020204" pitchFamily="34" charset="0"/>
              </a:rPr>
              <a:t>“</a:t>
            </a:r>
            <a:r>
              <a:rPr lang="en-GB" sz="3600" b="1" dirty="0" smtClean="0">
                <a:solidFill>
                  <a:schemeClr val="bg1"/>
                </a:solidFill>
                <a:latin typeface="Century Gothic" panose="020B0502020202020204" pitchFamily="34" charset="0"/>
              </a:rPr>
              <a:t>The </a:t>
            </a:r>
            <a:r>
              <a:rPr lang="en-GB" sz="3600" b="1" dirty="0" smtClean="0">
                <a:solidFill>
                  <a:schemeClr val="bg1"/>
                </a:solidFill>
                <a:latin typeface="Century Gothic" panose="020B0502020202020204" pitchFamily="34" charset="0"/>
              </a:rPr>
              <a:t>wonderful world of animal </a:t>
            </a:r>
            <a:r>
              <a:rPr lang="en-GB" sz="3600" b="1" dirty="0" smtClean="0">
                <a:solidFill>
                  <a:schemeClr val="bg1"/>
                </a:solidFill>
                <a:latin typeface="Century Gothic" panose="020B0502020202020204" pitchFamily="34" charset="0"/>
              </a:rPr>
              <a:t>makers”</a:t>
            </a:r>
            <a:r>
              <a:rPr lang="en-GB" sz="3600" dirty="0" smtClean="0">
                <a:solidFill>
                  <a:schemeClr val="bg1"/>
                </a:solidFill>
                <a:latin typeface="Century Gothic" panose="020B0502020202020204" pitchFamily="34" charset="0"/>
              </a:rPr>
              <a:t/>
            </a:r>
            <a:br>
              <a:rPr lang="en-GB" sz="3600" dirty="0" smtClean="0">
                <a:solidFill>
                  <a:schemeClr val="bg1"/>
                </a:solidFill>
                <a:latin typeface="Century Gothic" panose="020B0502020202020204" pitchFamily="34" charset="0"/>
              </a:rPr>
            </a:br>
            <a:r>
              <a:rPr lang="en-GB" sz="3600" dirty="0">
                <a:solidFill>
                  <a:schemeClr val="bg1"/>
                </a:solidFill>
                <a:latin typeface="Century Gothic" panose="020B0502020202020204" pitchFamily="34" charset="0"/>
              </a:rPr>
              <a:t/>
            </a:r>
            <a:br>
              <a:rPr lang="en-GB" sz="3600" dirty="0">
                <a:solidFill>
                  <a:schemeClr val="bg1"/>
                </a:solidFill>
                <a:latin typeface="Century Gothic" panose="020B0502020202020204" pitchFamily="34" charset="0"/>
              </a:rPr>
            </a:br>
            <a:r>
              <a:rPr lang="en-GB" sz="3100" dirty="0" smtClean="0">
                <a:solidFill>
                  <a:schemeClr val="bg1"/>
                </a:solidFill>
                <a:latin typeface="Century Gothic" panose="020B0502020202020204" pitchFamily="34" charset="0"/>
              </a:rPr>
              <a:t>(This exhibition was designed </a:t>
            </a:r>
            <a:r>
              <a:rPr lang="en-GB" sz="3100" dirty="0" smtClean="0">
                <a:solidFill>
                  <a:schemeClr val="bg1"/>
                </a:solidFill>
                <a:latin typeface="Century Gothic" panose="020B0502020202020204" pitchFamily="34" charset="0"/>
              </a:rPr>
              <a:t>using environmentally </a:t>
            </a:r>
            <a:r>
              <a:rPr lang="en-GB" sz="3100" dirty="0" smtClean="0">
                <a:solidFill>
                  <a:schemeClr val="bg1"/>
                </a:solidFill>
                <a:latin typeface="Century Gothic" panose="020B0502020202020204" pitchFamily="34" charset="0"/>
              </a:rPr>
              <a:t>sustainable materials)</a:t>
            </a:r>
            <a:endParaRPr lang="en-GB" sz="3100"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1524000" y="5715005"/>
            <a:ext cx="9144000" cy="1655762"/>
          </a:xfrm>
        </p:spPr>
        <p:txBody>
          <a:bodyPr>
            <a:normAutofit/>
          </a:bodyPr>
          <a:lstStyle/>
          <a:p>
            <a:r>
              <a:rPr lang="en-GB" sz="2800" dirty="0" smtClean="0">
                <a:solidFill>
                  <a:schemeClr val="bg1"/>
                </a:solidFill>
                <a:latin typeface="Century Gothic" panose="020B0502020202020204" pitchFamily="34" charset="0"/>
              </a:rPr>
              <a:t>Temporary exhibition at City Museum, Leeds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925"/>
            <a:ext cx="3275426" cy="163771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2157" y="4328970"/>
            <a:ext cx="2419843" cy="2419843"/>
          </a:xfrm>
          <a:prstGeom prst="rect">
            <a:avLst/>
          </a:prstGeom>
        </p:spPr>
      </p:pic>
    </p:spTree>
    <p:extLst>
      <p:ext uri="{BB962C8B-B14F-4D97-AF65-F5344CB8AC3E}">
        <p14:creationId xmlns:p14="http://schemas.microsoft.com/office/powerpoint/2010/main" val="4248023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aver to Weaver -8425"/>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3072321" y="427588"/>
            <a:ext cx="8851455" cy="5900060"/>
          </a:xfrm>
          <a:prstGeom prst="rect">
            <a:avLst/>
          </a:prstGeom>
          <a:noFill/>
          <a:ln>
            <a:noFill/>
          </a:ln>
        </p:spPr>
      </p:pic>
      <p:sp>
        <p:nvSpPr>
          <p:cNvPr id="3" name="TextBox 2"/>
          <p:cNvSpPr txBox="1"/>
          <p:nvPr/>
        </p:nvSpPr>
        <p:spPr>
          <a:xfrm>
            <a:off x="211015"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Layout</a:t>
            </a:r>
            <a:endParaRPr lang="en-GB" sz="2800" b="1" dirty="0">
              <a:solidFill>
                <a:srgbClr val="00A8B3"/>
              </a:solidFill>
              <a:latin typeface="Century Gothic" panose="020B0502020202020204" pitchFamily="34" charset="0"/>
            </a:endParaRPr>
          </a:p>
        </p:txBody>
      </p:sp>
      <p:sp>
        <p:nvSpPr>
          <p:cNvPr id="4" name="TextBox 3"/>
          <p:cNvSpPr txBox="1"/>
          <p:nvPr/>
        </p:nvSpPr>
        <p:spPr>
          <a:xfrm>
            <a:off x="76126" y="1195753"/>
            <a:ext cx="2396176" cy="2862322"/>
          </a:xfrm>
          <a:prstGeom prst="rect">
            <a:avLst/>
          </a:prstGeom>
          <a:noFill/>
        </p:spPr>
        <p:txBody>
          <a:bodyPr wrap="square" rtlCol="0">
            <a:spAutoFit/>
          </a:bodyPr>
          <a:lstStyle/>
          <a:p>
            <a:r>
              <a:rPr lang="en-GB" sz="2000" dirty="0" smtClean="0">
                <a:solidFill>
                  <a:schemeClr val="bg1"/>
                </a:solidFill>
              </a:rPr>
              <a:t>What different ways have been used to:</a:t>
            </a:r>
          </a:p>
          <a:p>
            <a:endParaRPr lang="en-GB" sz="2000" dirty="0" smtClean="0">
              <a:solidFill>
                <a:schemeClr val="bg1"/>
              </a:solidFill>
            </a:endParaRPr>
          </a:p>
          <a:p>
            <a:endParaRPr lang="en-GB" sz="2000" dirty="0">
              <a:solidFill>
                <a:schemeClr val="bg1"/>
              </a:solidFill>
            </a:endParaRPr>
          </a:p>
          <a:p>
            <a:pPr marL="457200" indent="-457200">
              <a:buAutoNum type="arabicPeriod"/>
            </a:pPr>
            <a:r>
              <a:rPr lang="en-GB" sz="2000" dirty="0" smtClean="0">
                <a:solidFill>
                  <a:schemeClr val="bg1"/>
                </a:solidFill>
              </a:rPr>
              <a:t>Display objects</a:t>
            </a:r>
          </a:p>
          <a:p>
            <a:pPr marL="457200" indent="-457200">
              <a:buAutoNum type="arabicPeriod"/>
            </a:pPr>
            <a:endParaRPr lang="en-GB" sz="2000" dirty="0">
              <a:solidFill>
                <a:schemeClr val="bg1"/>
              </a:solidFill>
            </a:endParaRPr>
          </a:p>
          <a:p>
            <a:pPr marL="457200" indent="-457200">
              <a:buAutoNum type="arabicPeriod"/>
            </a:pPr>
            <a:endParaRPr lang="en-GB" sz="2000" dirty="0" smtClean="0">
              <a:solidFill>
                <a:schemeClr val="bg1"/>
              </a:solidFill>
            </a:endParaRPr>
          </a:p>
          <a:p>
            <a:pPr marL="457200" indent="-457200">
              <a:buAutoNum type="arabicPeriod"/>
            </a:pPr>
            <a:r>
              <a:rPr lang="en-GB" sz="2000" dirty="0" smtClean="0">
                <a:solidFill>
                  <a:schemeClr val="bg1"/>
                </a:solidFill>
              </a:rPr>
              <a:t>Display information?  </a:t>
            </a:r>
            <a:endParaRPr lang="en-GB" sz="2000" dirty="0">
              <a:solidFill>
                <a:schemeClr val="bg1"/>
              </a:solidFill>
            </a:endParaRPr>
          </a:p>
        </p:txBody>
      </p:sp>
    </p:spTree>
    <p:extLst>
      <p:ext uri="{BB962C8B-B14F-4D97-AF65-F5344CB8AC3E}">
        <p14:creationId xmlns:p14="http://schemas.microsoft.com/office/powerpoint/2010/main" val="15101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 to W _Attraction 1"/>
          <p:cNvPicPr>
            <a:picLocks noGrp="1" noChangeAspect="1"/>
          </p:cNvPicPr>
          <p:nvPr isPhoto="1"/>
        </p:nvPicPr>
        <p:blipFill rotWithShape="1">
          <a:blip r:embed="rId3" cstate="screen">
            <a:lum/>
            <a:extLst>
              <a:ext uri="{28A0092B-C50C-407E-A947-70E740481C1C}">
                <a14:useLocalDpi xmlns:a14="http://schemas.microsoft.com/office/drawing/2010/main"/>
              </a:ext>
            </a:extLst>
          </a:blip>
          <a:srcRect/>
          <a:stretch/>
        </p:blipFill>
        <p:spPr>
          <a:xfrm>
            <a:off x="2868136" y="1195753"/>
            <a:ext cx="5130143" cy="5082789"/>
          </a:xfrm>
          <a:prstGeom prst="rect">
            <a:avLst/>
          </a:prstGeom>
          <a:noFill/>
          <a:ln>
            <a:noFill/>
          </a:ln>
        </p:spPr>
      </p:pic>
      <p:pic>
        <p:nvPicPr>
          <p:cNvPr id="3" name="Picture 2" descr="B to W _Attraction 2"/>
          <p:cNvPicPr>
            <a:picLocks noGrp="1" noChangeAspect="1"/>
          </p:cNvPicPr>
          <p:nvPr isPhoto="1"/>
        </p:nvPicPr>
        <p:blipFill>
          <a:blip r:embed="rId4" cstate="screen">
            <a:lum/>
            <a:extLst>
              <a:ext uri="{28A0092B-C50C-407E-A947-70E740481C1C}">
                <a14:useLocalDpi xmlns:a14="http://schemas.microsoft.com/office/drawing/2010/main"/>
              </a:ext>
            </a:extLst>
          </a:blip>
          <a:stretch>
            <a:fillRect/>
          </a:stretch>
        </p:blipFill>
        <p:spPr>
          <a:xfrm>
            <a:off x="8284385" y="1195753"/>
            <a:ext cx="3645019" cy="5082789"/>
          </a:xfrm>
          <a:prstGeom prst="rect">
            <a:avLst/>
          </a:prstGeom>
          <a:noFill/>
          <a:ln>
            <a:noFill/>
          </a:ln>
        </p:spPr>
      </p:pic>
      <p:sp>
        <p:nvSpPr>
          <p:cNvPr id="4" name="TextBox 3"/>
          <p:cNvSpPr txBox="1"/>
          <p:nvPr/>
        </p:nvSpPr>
        <p:spPr>
          <a:xfrm>
            <a:off x="211015"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Choice of materials</a:t>
            </a:r>
            <a:endParaRPr lang="en-GB" sz="2800" b="1" dirty="0">
              <a:solidFill>
                <a:srgbClr val="00A8B3"/>
              </a:solidFill>
              <a:latin typeface="Century Gothic" panose="020B0502020202020204" pitchFamily="34" charset="0"/>
            </a:endParaRPr>
          </a:p>
        </p:txBody>
      </p:sp>
      <p:sp>
        <p:nvSpPr>
          <p:cNvPr id="5" name="TextBox 4"/>
          <p:cNvSpPr txBox="1"/>
          <p:nvPr/>
        </p:nvSpPr>
        <p:spPr>
          <a:xfrm>
            <a:off x="76126" y="1195753"/>
            <a:ext cx="2396176" cy="1015663"/>
          </a:xfrm>
          <a:prstGeom prst="rect">
            <a:avLst/>
          </a:prstGeom>
          <a:noFill/>
        </p:spPr>
        <p:txBody>
          <a:bodyPr wrap="square" rtlCol="0">
            <a:spAutoFit/>
          </a:bodyPr>
          <a:lstStyle/>
          <a:p>
            <a:r>
              <a:rPr lang="en-GB" sz="2000" dirty="0" smtClean="0">
                <a:solidFill>
                  <a:schemeClr val="bg1"/>
                </a:solidFill>
              </a:rPr>
              <a:t>What materials have been used for the title and images?</a:t>
            </a:r>
            <a:endParaRPr lang="en-GB" sz="2000" dirty="0">
              <a:solidFill>
                <a:schemeClr val="bg1"/>
              </a:solidFill>
            </a:endParaRPr>
          </a:p>
        </p:txBody>
      </p:sp>
      <p:sp>
        <p:nvSpPr>
          <p:cNvPr id="6" name="TextBox 5"/>
          <p:cNvSpPr txBox="1"/>
          <p:nvPr/>
        </p:nvSpPr>
        <p:spPr>
          <a:xfrm>
            <a:off x="76126" y="3134750"/>
            <a:ext cx="2682282" cy="707886"/>
          </a:xfrm>
          <a:prstGeom prst="rect">
            <a:avLst/>
          </a:prstGeom>
          <a:noFill/>
        </p:spPr>
        <p:txBody>
          <a:bodyPr wrap="square" rtlCol="0">
            <a:spAutoFit/>
          </a:bodyPr>
          <a:lstStyle/>
          <a:p>
            <a:r>
              <a:rPr lang="en-GB" sz="2000" dirty="0" smtClean="0">
                <a:solidFill>
                  <a:schemeClr val="bg1"/>
                </a:solidFill>
              </a:rPr>
              <a:t>Why might this material have been chosen?</a:t>
            </a:r>
            <a:endParaRPr lang="en-GB" sz="2000" dirty="0">
              <a:solidFill>
                <a:schemeClr val="bg1"/>
              </a:solidFill>
            </a:endParaRPr>
          </a:p>
        </p:txBody>
      </p:sp>
    </p:spTree>
    <p:extLst>
      <p:ext uri="{BB962C8B-B14F-4D97-AF65-F5344CB8AC3E}">
        <p14:creationId xmlns:p14="http://schemas.microsoft.com/office/powerpoint/2010/main" val="384934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aver to Weaver -8462"/>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4045966" y="415564"/>
            <a:ext cx="7768082" cy="5966948"/>
          </a:xfrm>
          <a:prstGeom prst="rect">
            <a:avLst/>
          </a:prstGeom>
          <a:noFill/>
          <a:ln>
            <a:noFill/>
          </a:ln>
        </p:spPr>
      </p:pic>
      <p:sp>
        <p:nvSpPr>
          <p:cNvPr id="3" name="TextBox 2"/>
          <p:cNvSpPr txBox="1"/>
          <p:nvPr/>
        </p:nvSpPr>
        <p:spPr>
          <a:xfrm>
            <a:off x="211015"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Object mounting 1</a:t>
            </a:r>
            <a:endParaRPr lang="en-GB" sz="2800" b="1" dirty="0">
              <a:solidFill>
                <a:srgbClr val="00A8B3"/>
              </a:solidFill>
              <a:latin typeface="Century Gothic" panose="020B0502020202020204" pitchFamily="34" charset="0"/>
            </a:endParaRPr>
          </a:p>
        </p:txBody>
      </p:sp>
      <p:sp>
        <p:nvSpPr>
          <p:cNvPr id="4" name="TextBox 3"/>
          <p:cNvSpPr txBox="1"/>
          <p:nvPr/>
        </p:nvSpPr>
        <p:spPr>
          <a:xfrm>
            <a:off x="211015" y="1415209"/>
            <a:ext cx="3288866" cy="1015663"/>
          </a:xfrm>
          <a:prstGeom prst="rect">
            <a:avLst/>
          </a:prstGeom>
          <a:noFill/>
        </p:spPr>
        <p:txBody>
          <a:bodyPr wrap="square" rtlCol="0">
            <a:spAutoFit/>
          </a:bodyPr>
          <a:lstStyle/>
          <a:p>
            <a:r>
              <a:rPr lang="en-GB" sz="2000" dirty="0" smtClean="0">
                <a:solidFill>
                  <a:schemeClr val="bg1"/>
                </a:solidFill>
              </a:rPr>
              <a:t>The curator has chosen to mount these hummingbird nests on cotton reels.</a:t>
            </a:r>
            <a:endParaRPr lang="en-GB" sz="2000" dirty="0">
              <a:solidFill>
                <a:schemeClr val="bg1"/>
              </a:solidFill>
            </a:endParaRPr>
          </a:p>
        </p:txBody>
      </p:sp>
      <p:sp>
        <p:nvSpPr>
          <p:cNvPr id="5" name="TextBox 4"/>
          <p:cNvSpPr txBox="1"/>
          <p:nvPr/>
        </p:nvSpPr>
        <p:spPr>
          <a:xfrm>
            <a:off x="211015" y="4109641"/>
            <a:ext cx="3288866" cy="707886"/>
          </a:xfrm>
          <a:prstGeom prst="rect">
            <a:avLst/>
          </a:prstGeom>
          <a:noFill/>
        </p:spPr>
        <p:txBody>
          <a:bodyPr wrap="square" rtlCol="0">
            <a:spAutoFit/>
          </a:bodyPr>
          <a:lstStyle/>
          <a:p>
            <a:r>
              <a:rPr lang="en-GB" sz="2000" dirty="0" smtClean="0">
                <a:solidFill>
                  <a:schemeClr val="bg1"/>
                </a:solidFill>
              </a:rPr>
              <a:t>Why do you think she chose to do this?</a:t>
            </a:r>
            <a:endParaRPr lang="en-GB" sz="2000" dirty="0">
              <a:solidFill>
                <a:schemeClr val="bg1"/>
              </a:solidFill>
            </a:endParaRPr>
          </a:p>
        </p:txBody>
      </p:sp>
    </p:spTree>
    <p:extLst>
      <p:ext uri="{BB962C8B-B14F-4D97-AF65-F5344CB8AC3E}">
        <p14:creationId xmlns:p14="http://schemas.microsoft.com/office/powerpoint/2010/main" val="26429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aver to Weaver -8545"/>
          <p:cNvPicPr>
            <a:picLocks noGrp="1" noChangeAspect="1"/>
          </p:cNvPicPr>
          <p:nvPr isPhoto="1"/>
        </p:nvPicPr>
        <p:blipFill rotWithShape="1">
          <a:blip r:embed="rId3" cstate="screen">
            <a:lum/>
            <a:extLst>
              <a:ext uri="{28A0092B-C50C-407E-A947-70E740481C1C}">
                <a14:useLocalDpi xmlns:a14="http://schemas.microsoft.com/office/drawing/2010/main"/>
              </a:ext>
            </a:extLst>
          </a:blip>
          <a:srcRect/>
          <a:stretch/>
        </p:blipFill>
        <p:spPr>
          <a:xfrm>
            <a:off x="5797296" y="274319"/>
            <a:ext cx="5876544" cy="6336447"/>
          </a:xfrm>
          <a:prstGeom prst="rect">
            <a:avLst/>
          </a:prstGeom>
          <a:noFill/>
          <a:ln>
            <a:noFill/>
          </a:ln>
        </p:spPr>
      </p:pic>
      <p:sp>
        <p:nvSpPr>
          <p:cNvPr id="3" name="TextBox 2"/>
          <p:cNvSpPr txBox="1"/>
          <p:nvPr/>
        </p:nvSpPr>
        <p:spPr>
          <a:xfrm>
            <a:off x="320743"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Object mounting 2</a:t>
            </a:r>
            <a:endParaRPr lang="en-GB" sz="2800" b="1" dirty="0">
              <a:solidFill>
                <a:srgbClr val="00A8B3"/>
              </a:solidFill>
              <a:latin typeface="Century Gothic" panose="020B0502020202020204" pitchFamily="34" charset="0"/>
            </a:endParaRPr>
          </a:p>
        </p:txBody>
      </p:sp>
      <p:sp>
        <p:nvSpPr>
          <p:cNvPr id="4" name="TextBox 3"/>
          <p:cNvSpPr txBox="1"/>
          <p:nvPr/>
        </p:nvSpPr>
        <p:spPr>
          <a:xfrm>
            <a:off x="320742" y="1415209"/>
            <a:ext cx="4781609" cy="2308324"/>
          </a:xfrm>
          <a:prstGeom prst="rect">
            <a:avLst/>
          </a:prstGeom>
          <a:noFill/>
        </p:spPr>
        <p:txBody>
          <a:bodyPr wrap="square" rtlCol="0">
            <a:spAutoFit/>
          </a:bodyPr>
          <a:lstStyle/>
          <a:p>
            <a:r>
              <a:rPr lang="en-GB" sz="2400" dirty="0" smtClean="0">
                <a:solidFill>
                  <a:schemeClr val="bg1"/>
                </a:solidFill>
              </a:rPr>
              <a:t>What do you think these silk worm cocoons have been displayed on?</a:t>
            </a:r>
          </a:p>
          <a:p>
            <a:endParaRPr lang="en-GB" sz="2400" dirty="0">
              <a:solidFill>
                <a:schemeClr val="bg1"/>
              </a:solidFill>
            </a:endParaRPr>
          </a:p>
          <a:p>
            <a:endParaRPr lang="en-GB" sz="2400" dirty="0" smtClean="0">
              <a:solidFill>
                <a:schemeClr val="bg1"/>
              </a:solidFill>
            </a:endParaRPr>
          </a:p>
          <a:p>
            <a:r>
              <a:rPr lang="en-GB" sz="2400" dirty="0" smtClean="0">
                <a:solidFill>
                  <a:schemeClr val="bg1"/>
                </a:solidFill>
              </a:rPr>
              <a:t>Why do you think </a:t>
            </a:r>
            <a:r>
              <a:rPr lang="en-GB" sz="2400" dirty="0" smtClean="0">
                <a:solidFill>
                  <a:schemeClr val="bg1"/>
                </a:solidFill>
              </a:rPr>
              <a:t>this display choice was made</a:t>
            </a:r>
            <a:r>
              <a:rPr lang="en-GB" sz="2400" dirty="0" smtClean="0">
                <a:solidFill>
                  <a:schemeClr val="bg1"/>
                </a:solidFill>
              </a:rPr>
              <a:t>?</a:t>
            </a:r>
            <a:endParaRPr lang="en-GB" sz="2400" dirty="0">
              <a:solidFill>
                <a:schemeClr val="bg1"/>
              </a:solidFill>
            </a:endParaRPr>
          </a:p>
        </p:txBody>
      </p:sp>
    </p:spTree>
    <p:extLst>
      <p:ext uri="{BB962C8B-B14F-4D97-AF65-F5344CB8AC3E}">
        <p14:creationId xmlns:p14="http://schemas.microsoft.com/office/powerpoint/2010/main" val="22615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aver to Weaver -8509"/>
          <p:cNvPicPr>
            <a:picLocks noGrp="1" noChangeAspect="1"/>
          </p:cNvPicPr>
          <p:nvPr isPhoto="1"/>
        </p:nvPicPr>
        <p:blipFill rotWithShape="1">
          <a:blip r:embed="rId3" cstate="screen">
            <a:lum/>
            <a:extLst>
              <a:ext uri="{28A0092B-C50C-407E-A947-70E740481C1C}">
                <a14:useLocalDpi xmlns:a14="http://schemas.microsoft.com/office/drawing/2010/main"/>
              </a:ext>
            </a:extLst>
          </a:blip>
          <a:srcRect/>
          <a:stretch/>
        </p:blipFill>
        <p:spPr>
          <a:xfrm>
            <a:off x="3273551" y="1506649"/>
            <a:ext cx="8752158" cy="3456432"/>
          </a:xfrm>
          <a:prstGeom prst="rect">
            <a:avLst/>
          </a:prstGeom>
          <a:noFill/>
          <a:ln>
            <a:noFill/>
          </a:ln>
        </p:spPr>
      </p:pic>
      <p:sp>
        <p:nvSpPr>
          <p:cNvPr id="3" name="TextBox 2"/>
          <p:cNvSpPr txBox="1"/>
          <p:nvPr/>
        </p:nvSpPr>
        <p:spPr>
          <a:xfrm>
            <a:off x="156150" y="1415209"/>
            <a:ext cx="3080825" cy="830997"/>
          </a:xfrm>
          <a:prstGeom prst="rect">
            <a:avLst/>
          </a:prstGeom>
          <a:noFill/>
        </p:spPr>
        <p:txBody>
          <a:bodyPr wrap="square" rtlCol="0">
            <a:spAutoFit/>
          </a:bodyPr>
          <a:lstStyle/>
          <a:p>
            <a:r>
              <a:rPr lang="en-GB" sz="2400" dirty="0" smtClean="0">
                <a:solidFill>
                  <a:schemeClr val="bg1"/>
                </a:solidFill>
              </a:rPr>
              <a:t>What do you think this display is showing?</a:t>
            </a:r>
            <a:endParaRPr lang="en-GB" sz="2400" dirty="0">
              <a:solidFill>
                <a:schemeClr val="bg1"/>
              </a:solidFill>
            </a:endParaRPr>
          </a:p>
        </p:txBody>
      </p:sp>
      <p:sp>
        <p:nvSpPr>
          <p:cNvPr id="5" name="TextBox 4"/>
          <p:cNvSpPr txBox="1"/>
          <p:nvPr/>
        </p:nvSpPr>
        <p:spPr>
          <a:xfrm>
            <a:off x="211015"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Inspiring curiosity and wonder</a:t>
            </a:r>
            <a:endParaRPr lang="en-GB" sz="2800" b="1" dirty="0">
              <a:solidFill>
                <a:srgbClr val="00A8B3"/>
              </a:solidFill>
              <a:latin typeface="Century Gothic" panose="020B0502020202020204" pitchFamily="34" charset="0"/>
            </a:endParaRPr>
          </a:p>
        </p:txBody>
      </p:sp>
      <p:sp>
        <p:nvSpPr>
          <p:cNvPr id="6" name="TextBox 5"/>
          <p:cNvSpPr txBox="1"/>
          <p:nvPr/>
        </p:nvSpPr>
        <p:spPr>
          <a:xfrm>
            <a:off x="137862" y="2833636"/>
            <a:ext cx="3080825" cy="2308324"/>
          </a:xfrm>
          <a:prstGeom prst="rect">
            <a:avLst/>
          </a:prstGeom>
          <a:noFill/>
        </p:spPr>
        <p:txBody>
          <a:bodyPr wrap="square" rtlCol="0">
            <a:spAutoFit/>
          </a:bodyPr>
          <a:lstStyle/>
          <a:p>
            <a:r>
              <a:rPr lang="en-GB" sz="2400" dirty="0" smtClean="0">
                <a:solidFill>
                  <a:schemeClr val="bg1"/>
                </a:solidFill>
              </a:rPr>
              <a:t>When you get up close, you can see this display is a collection of bits of leaf, lichen, feathers and more…. What do you think it is?</a:t>
            </a:r>
            <a:endParaRPr lang="en-GB" sz="2400" dirty="0">
              <a:solidFill>
                <a:schemeClr val="bg1"/>
              </a:solidFill>
            </a:endParaRPr>
          </a:p>
        </p:txBody>
      </p:sp>
      <p:sp>
        <p:nvSpPr>
          <p:cNvPr id="7" name="TextBox 6"/>
          <p:cNvSpPr txBox="1"/>
          <p:nvPr/>
        </p:nvSpPr>
        <p:spPr>
          <a:xfrm>
            <a:off x="137862" y="5768860"/>
            <a:ext cx="11584747" cy="830997"/>
          </a:xfrm>
          <a:prstGeom prst="rect">
            <a:avLst/>
          </a:prstGeom>
          <a:noFill/>
        </p:spPr>
        <p:txBody>
          <a:bodyPr wrap="square" rtlCol="0">
            <a:spAutoFit/>
          </a:bodyPr>
          <a:lstStyle/>
          <a:p>
            <a:r>
              <a:rPr lang="en-GB" sz="2400" dirty="0" smtClean="0">
                <a:solidFill>
                  <a:schemeClr val="bg1"/>
                </a:solidFill>
              </a:rPr>
              <a:t>This is a birds nest that has been carefully taken apart to reveal every single piece that the bird used to create the nest</a:t>
            </a:r>
            <a:r>
              <a:rPr lang="en-GB" sz="2400" dirty="0" smtClean="0">
                <a:solidFill>
                  <a:schemeClr val="bg1"/>
                </a:solidFill>
              </a:rPr>
              <a:t>. </a:t>
            </a:r>
            <a:r>
              <a:rPr lang="en-GB" sz="2400" dirty="0" smtClean="0">
                <a:solidFill>
                  <a:schemeClr val="bg1"/>
                </a:solidFill>
              </a:rPr>
              <a:t>How does this display make you feel?</a:t>
            </a:r>
            <a:endParaRPr lang="en-GB" sz="2400" dirty="0">
              <a:solidFill>
                <a:schemeClr val="bg1"/>
              </a:solidFill>
            </a:endParaRPr>
          </a:p>
        </p:txBody>
      </p:sp>
    </p:spTree>
    <p:extLst>
      <p:ext uri="{BB962C8B-B14F-4D97-AF65-F5344CB8AC3E}">
        <p14:creationId xmlns:p14="http://schemas.microsoft.com/office/powerpoint/2010/main" val="17317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64898"/>
            <a:ext cx="9144000" cy="1353551"/>
          </a:xfrm>
        </p:spPr>
        <p:txBody>
          <a:bodyPr>
            <a:normAutofit fontScale="90000"/>
          </a:bodyPr>
          <a:lstStyle/>
          <a:p>
            <a:r>
              <a:rPr lang="en-GB" sz="4400" b="1" dirty="0" smtClean="0">
                <a:solidFill>
                  <a:srgbClr val="00A8B3"/>
                </a:solidFill>
                <a:latin typeface="Century Gothic" panose="020B0502020202020204" pitchFamily="34" charset="0"/>
              </a:rPr>
              <a:t>Fast X Slow</a:t>
            </a:r>
            <a:r>
              <a:rPr lang="en-GB" sz="4400" dirty="0" smtClean="0">
                <a:solidFill>
                  <a:srgbClr val="00A8B3"/>
                </a:solidFill>
                <a:latin typeface="Century Gothic" panose="020B0502020202020204" pitchFamily="34" charset="0"/>
              </a:rPr>
              <a:t/>
            </a:r>
            <a:br>
              <a:rPr lang="en-GB" sz="4400" dirty="0" smtClean="0">
                <a:solidFill>
                  <a:srgbClr val="00A8B3"/>
                </a:solidFill>
                <a:latin typeface="Century Gothic" panose="020B0502020202020204" pitchFamily="34" charset="0"/>
              </a:rPr>
            </a:br>
            <a:r>
              <a:rPr lang="en-GB" dirty="0" smtClean="0">
                <a:solidFill>
                  <a:schemeClr val="bg1"/>
                </a:solidFill>
                <a:latin typeface="Century Gothic" panose="020B0502020202020204" pitchFamily="34" charset="0"/>
              </a:rPr>
              <a:t/>
            </a:r>
            <a:br>
              <a:rPr lang="en-GB" dirty="0" smtClean="0">
                <a:solidFill>
                  <a:schemeClr val="bg1"/>
                </a:solidFill>
                <a:latin typeface="Century Gothic" panose="020B0502020202020204" pitchFamily="34" charset="0"/>
              </a:rPr>
            </a:br>
            <a:r>
              <a:rPr lang="en-GB" dirty="0" smtClean="0">
                <a:solidFill>
                  <a:schemeClr val="bg1"/>
                </a:solidFill>
                <a:latin typeface="Century Gothic" panose="020B0502020202020204" pitchFamily="34" charset="0"/>
              </a:rPr>
              <a:t>“</a:t>
            </a:r>
            <a:r>
              <a:rPr lang="en-GB" sz="3600" b="1" dirty="0" smtClean="0">
                <a:solidFill>
                  <a:schemeClr val="bg1"/>
                </a:solidFill>
                <a:latin typeface="Century Gothic" panose="020B0502020202020204" pitchFamily="34" charset="0"/>
              </a:rPr>
              <a:t>Shopping </a:t>
            </a:r>
            <a:r>
              <a:rPr lang="en-GB" sz="3600" b="1" dirty="0" smtClean="0">
                <a:solidFill>
                  <a:schemeClr val="bg1"/>
                </a:solidFill>
                <a:latin typeface="Century Gothic" panose="020B0502020202020204" pitchFamily="34" charset="0"/>
              </a:rPr>
              <a:t>for Clothes in Leeds 1720 </a:t>
            </a:r>
            <a:r>
              <a:rPr lang="en-GB" sz="3600" b="1" dirty="0" smtClean="0">
                <a:solidFill>
                  <a:schemeClr val="bg1"/>
                </a:solidFill>
                <a:latin typeface="Century Gothic" panose="020B0502020202020204" pitchFamily="34" charset="0"/>
              </a:rPr>
              <a:t>– 2020”</a:t>
            </a:r>
            <a:endParaRPr lang="en-GB" sz="3600" b="1"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1524000" y="4544573"/>
            <a:ext cx="9144000" cy="1655762"/>
          </a:xfrm>
        </p:spPr>
        <p:txBody>
          <a:bodyPr>
            <a:normAutofit/>
          </a:bodyPr>
          <a:lstStyle/>
          <a:p>
            <a:r>
              <a:rPr lang="en-GB" sz="2800" dirty="0" smtClean="0">
                <a:solidFill>
                  <a:schemeClr val="bg1"/>
                </a:solidFill>
                <a:latin typeface="Century Gothic" panose="020B0502020202020204" pitchFamily="34" charset="0"/>
              </a:rPr>
              <a:t>Temporary exhibition at City Museum, Leeds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925"/>
            <a:ext cx="3275426" cy="163771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018" y="3809733"/>
            <a:ext cx="1874717" cy="2390602"/>
          </a:xfrm>
          <a:prstGeom prst="rect">
            <a:avLst/>
          </a:prstGeom>
        </p:spPr>
      </p:pic>
    </p:spTree>
    <p:extLst>
      <p:ext uri="{BB962C8B-B14F-4D97-AF65-F5344CB8AC3E}">
        <p14:creationId xmlns:p14="http://schemas.microsoft.com/office/powerpoint/2010/main" val="376169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MG_FastXSlow_Mar2020 7"/>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3822129" y="676656"/>
            <a:ext cx="8101647" cy="5400265"/>
          </a:xfrm>
          <a:prstGeom prst="rect">
            <a:avLst/>
          </a:prstGeom>
          <a:noFill/>
          <a:ln>
            <a:noFill/>
          </a:ln>
        </p:spPr>
      </p:pic>
      <p:sp>
        <p:nvSpPr>
          <p:cNvPr id="3" name="TextBox 2"/>
          <p:cNvSpPr txBox="1"/>
          <p:nvPr/>
        </p:nvSpPr>
        <p:spPr>
          <a:xfrm>
            <a:off x="211015" y="351692"/>
            <a:ext cx="7554351" cy="523220"/>
          </a:xfrm>
          <a:prstGeom prst="rect">
            <a:avLst/>
          </a:prstGeom>
          <a:noFill/>
        </p:spPr>
        <p:txBody>
          <a:bodyPr wrap="square" rtlCol="0">
            <a:spAutoFit/>
          </a:bodyPr>
          <a:lstStyle/>
          <a:p>
            <a:r>
              <a:rPr lang="en-GB" sz="2800" b="1" dirty="0" smtClean="0">
                <a:solidFill>
                  <a:srgbClr val="00A8B3"/>
                </a:solidFill>
                <a:latin typeface="Century Gothic" panose="020B0502020202020204" pitchFamily="34" charset="0"/>
              </a:rPr>
              <a:t>Object display</a:t>
            </a:r>
            <a:endParaRPr lang="en-GB" sz="2800" b="1" dirty="0">
              <a:solidFill>
                <a:srgbClr val="00A8B3"/>
              </a:solidFill>
              <a:latin typeface="Century Gothic" panose="020B0502020202020204" pitchFamily="34" charset="0"/>
            </a:endParaRPr>
          </a:p>
        </p:txBody>
      </p:sp>
      <p:sp>
        <p:nvSpPr>
          <p:cNvPr id="4" name="TextBox 3"/>
          <p:cNvSpPr txBox="1"/>
          <p:nvPr/>
        </p:nvSpPr>
        <p:spPr>
          <a:xfrm>
            <a:off x="211015" y="1415209"/>
            <a:ext cx="3288866" cy="1015663"/>
          </a:xfrm>
          <a:prstGeom prst="rect">
            <a:avLst/>
          </a:prstGeom>
          <a:noFill/>
        </p:spPr>
        <p:txBody>
          <a:bodyPr wrap="square" rtlCol="0">
            <a:spAutoFit/>
          </a:bodyPr>
          <a:lstStyle/>
          <a:p>
            <a:r>
              <a:rPr lang="en-GB" sz="2000" dirty="0" smtClean="0">
                <a:solidFill>
                  <a:schemeClr val="bg1"/>
                </a:solidFill>
              </a:rPr>
              <a:t>How has the curator used space in this part of the exhibition?</a:t>
            </a:r>
            <a:endParaRPr lang="en-GB" sz="2000" dirty="0">
              <a:solidFill>
                <a:schemeClr val="bg1"/>
              </a:solidFill>
            </a:endParaRPr>
          </a:p>
        </p:txBody>
      </p:sp>
    </p:spTree>
    <p:extLst>
      <p:ext uri="{BB962C8B-B14F-4D97-AF65-F5344CB8AC3E}">
        <p14:creationId xmlns:p14="http://schemas.microsoft.com/office/powerpoint/2010/main" val="277697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1112</Words>
  <Application>Microsoft Office PowerPoint</Application>
  <PresentationFormat>Widescreen</PresentationFormat>
  <Paragraphs>92</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Teachers Notes: Exploring Two Temporary Exhibitions </vt:lpstr>
      <vt:lpstr>Beavers to Weavers  “The wonderful world of animal makers”  (This exhibition was designed using environmentally sustainable materials)</vt:lpstr>
      <vt:lpstr>PowerPoint Presentation</vt:lpstr>
      <vt:lpstr>PowerPoint Presentation</vt:lpstr>
      <vt:lpstr>PowerPoint Presentation</vt:lpstr>
      <vt:lpstr>PowerPoint Presentation</vt:lpstr>
      <vt:lpstr>PowerPoint Presentation</vt:lpstr>
      <vt:lpstr>Fast X Slow  “Shopping for Clothes in Leeds 1720 – 2020”</vt:lpstr>
      <vt:lpstr>PowerPoint Presentation</vt:lpstr>
      <vt:lpstr>PowerPoint Presentation</vt:lpstr>
      <vt:lpstr>PowerPoint Presentation</vt:lpstr>
      <vt:lpstr>PowerPoint Presentation</vt:lpstr>
      <vt:lpstr>PowerPoint Presentation</vt:lpstr>
      <vt:lpstr>Make a Museum Activity: Questions to help you plan </vt:lpstr>
    </vt:vector>
  </TitlesOfParts>
  <Company>Leeds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Beavers to Weavers (The wonderful world of animal makers)</dc:title>
  <dc:creator>Bartley, Izzy</dc:creator>
  <cp:lastModifiedBy>Bartley, Izzy</cp:lastModifiedBy>
  <cp:revision>8</cp:revision>
  <dcterms:created xsi:type="dcterms:W3CDTF">2021-02-23T22:59:40Z</dcterms:created>
  <dcterms:modified xsi:type="dcterms:W3CDTF">2021-03-01T16:56:56Z</dcterms:modified>
</cp:coreProperties>
</file>