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98" r:id="rId2"/>
    <p:sldId id="299" r:id="rId3"/>
    <p:sldId id="302" r:id="rId4"/>
    <p:sldId id="282" r:id="rId5"/>
    <p:sldId id="275" r:id="rId6"/>
    <p:sldId id="258" r:id="rId7"/>
    <p:sldId id="279" r:id="rId8"/>
    <p:sldId id="280" r:id="rId9"/>
    <p:sldId id="276" r:id="rId10"/>
    <p:sldId id="281" r:id="rId11"/>
    <p:sldId id="285" r:id="rId12"/>
    <p:sldId id="286" r:id="rId13"/>
    <p:sldId id="284" r:id="rId14"/>
    <p:sldId id="283" r:id="rId15"/>
    <p:sldId id="287" r:id="rId16"/>
    <p:sldId id="289" r:id="rId17"/>
    <p:sldId id="290" r:id="rId18"/>
    <p:sldId id="291" r:id="rId19"/>
    <p:sldId id="288" r:id="rId20"/>
    <p:sldId id="292" r:id="rId21"/>
    <p:sldId id="294" r:id="rId22"/>
    <p:sldId id="295" r:id="rId23"/>
    <p:sldId id="296" r:id="rId24"/>
    <p:sldId id="293" r:id="rId25"/>
    <p:sldId id="297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C0D"/>
    <a:srgbClr val="14A19A"/>
    <a:srgbClr val="F36917"/>
    <a:srgbClr val="333F48"/>
    <a:srgbClr val="ED2922"/>
    <a:srgbClr val="E69095"/>
    <a:srgbClr val="49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56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266" y="78"/>
      </p:cViewPr>
      <p:guideLst>
        <p:guide orient="horz"/>
        <p:guide pos="1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169E8-4BDF-3E42-ADC4-8D4C638BB4C6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35DA5-23C9-5440-B7C4-583DDFB3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3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3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55B4-A822-7042-A029-FA8A239A56D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slide" Target="slide11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em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em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slide" Target="slide19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slide" Target="slide1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slide" Target="slide10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slide" Target="slide23.xm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emf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emf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8638" y="621187"/>
            <a:ext cx="9641956" cy="6963675"/>
            <a:chOff x="308638" y="621187"/>
            <a:chExt cx="9641956" cy="6963675"/>
          </a:xfrm>
        </p:grpSpPr>
        <p:grpSp>
          <p:nvGrpSpPr>
            <p:cNvPr id="3" name="Group 2"/>
            <p:cNvGrpSpPr/>
            <p:nvPr/>
          </p:nvGrpSpPr>
          <p:grpSpPr>
            <a:xfrm>
              <a:off x="308638" y="621187"/>
              <a:ext cx="8646964" cy="5306869"/>
              <a:chOff x="308638" y="621187"/>
              <a:chExt cx="8646964" cy="5306869"/>
            </a:xfrm>
          </p:grpSpPr>
          <p:sp>
            <p:nvSpPr>
              <p:cNvPr id="34" name="Hexagon 33"/>
              <p:cNvSpPr/>
              <p:nvPr/>
            </p:nvSpPr>
            <p:spPr>
              <a:xfrm>
                <a:off x="6759443" y="445292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3789411" y="2805548"/>
                <a:ext cx="1711158" cy="147513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1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6759443" y="281186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6972686" y="1407157"/>
                <a:ext cx="1291389" cy="111326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8043877" y="62118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4116246" y="4725334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684832" y="188042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4" name="Hexagon 43"/>
              <p:cNvSpPr/>
              <p:nvPr/>
            </p:nvSpPr>
            <p:spPr>
              <a:xfrm>
                <a:off x="2877686" y="4485812"/>
                <a:ext cx="911725" cy="785970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5" name="Hexagon 44"/>
              <p:cNvSpPr/>
              <p:nvPr/>
            </p:nvSpPr>
            <p:spPr>
              <a:xfrm>
                <a:off x="5534894" y="2212532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4733212" y="659106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7" name="Hexagon 46"/>
              <p:cNvSpPr/>
              <p:nvPr/>
            </p:nvSpPr>
            <p:spPr>
              <a:xfrm>
                <a:off x="308638" y="5231821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5292080" y="3645024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</p:grpSp>
        <p:sp>
          <p:nvSpPr>
            <p:cNvPr id="32" name="Hexagon 31"/>
            <p:cNvSpPr/>
            <p:nvPr/>
          </p:nvSpPr>
          <p:spPr>
            <a:xfrm>
              <a:off x="5275258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xagon 34"/>
            <p:cNvSpPr/>
            <p:nvPr/>
          </p:nvSpPr>
          <p:spPr>
            <a:xfrm>
              <a:off x="6759443" y="610972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6" name="Hexagon 35"/>
            <p:cNvSpPr/>
            <p:nvPr/>
          </p:nvSpPr>
          <p:spPr>
            <a:xfrm>
              <a:off x="8229246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8239436" y="362776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38313" y="6004004"/>
            <a:ext cx="7084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Free learning 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reso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rces 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from arts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, cultural 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and heritage 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organisations</a:t>
            </a:r>
          </a:p>
          <a:p>
            <a:r>
              <a:rPr lang="en-GB" sz="3600" b="1" baseline="30000" dirty="0" err="1">
                <a:solidFill>
                  <a:srgbClr val="49C5B1"/>
                </a:solidFill>
                <a:latin typeface="Century Gothic"/>
                <a:cs typeface="Century Gothic"/>
              </a:rPr>
              <a:t>m</a:t>
            </a:r>
            <a:r>
              <a:rPr lang="en-GB" sz="3600" b="1" baseline="30000" dirty="0" err="1" smtClean="0">
                <a:solidFill>
                  <a:srgbClr val="49C5B1"/>
                </a:solidFill>
                <a:latin typeface="Century Gothic"/>
                <a:cs typeface="Century Gothic"/>
              </a:rPr>
              <a:t>ylearning.org</a:t>
            </a:r>
            <a:endParaRPr lang="en-GB" sz="3200" b="1" baseline="30000" dirty="0">
              <a:solidFill>
                <a:srgbClr val="49C5B1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259" y="3212778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Canopic Jar Interactive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6384" y="2417421"/>
            <a:ext cx="6391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400" b="1" dirty="0" smtClean="0">
                <a:solidFill>
                  <a:srgbClr val="49C5B1"/>
                </a:solidFill>
                <a:latin typeface="Century Gothic" panose="020B0502020202020204" pitchFamily="34" charset="0"/>
              </a:rPr>
              <a:t>Ancient Egypt</a:t>
            </a:r>
            <a:endParaRPr lang="en-US" sz="4400" b="1" dirty="0" smtClean="0">
              <a:solidFill>
                <a:srgbClr val="49C5B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" y="265692"/>
            <a:ext cx="3335655" cy="1308100"/>
          </a:xfrm>
          <a:prstGeom prst="rect">
            <a:avLst/>
          </a:prstGeom>
        </p:spPr>
      </p:pic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13362" y="6180057"/>
            <a:ext cx="693220" cy="5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55" y="2716581"/>
            <a:ext cx="2406884" cy="36570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4" y="287589"/>
            <a:ext cx="73526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Ancient Egyptian God protected the </a:t>
            </a:r>
            <a:r>
              <a:rPr lang="en-GB" sz="32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intestines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835802" y="3999732"/>
            <a:ext cx="4215838" cy="3168409"/>
            <a:chOff x="788737" y="575007"/>
            <a:chExt cx="9265762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8737" y="1834248"/>
              <a:ext cx="607094" cy="523357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08" y="4008277"/>
            <a:ext cx="1922473" cy="1922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612" y="5998538"/>
            <a:ext cx="111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Hapy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289" y="3209087"/>
            <a:ext cx="13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Duamatef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5712" y="3076501"/>
            <a:ext cx="10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Imsety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6311" y="5957087"/>
            <a:ext cx="16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Qebehsenuf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69" y="4249988"/>
            <a:ext cx="1680762" cy="16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432655" y="2716581"/>
            <a:ext cx="2406884" cy="3657027"/>
            <a:chOff x="3432655" y="2401261"/>
            <a:chExt cx="2406884" cy="365702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55" y="2401261"/>
              <a:ext cx="2406884" cy="365702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569" y="4249988"/>
              <a:ext cx="1680762" cy="16807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Hapy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intestines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79" y="3229396"/>
            <a:ext cx="4455289" cy="3372244"/>
            <a:chOff x="732821" y="5498914"/>
            <a:chExt cx="4455289" cy="3372244"/>
          </a:xfrm>
        </p:grpSpPr>
        <p:sp>
          <p:nvSpPr>
            <p:cNvPr id="37" name="TextBox 36" hidden="1"/>
            <p:cNvSpPr txBox="1"/>
            <p:nvPr/>
          </p:nvSpPr>
          <p:spPr>
            <a:xfrm>
              <a:off x="732821" y="5498914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Hapy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stomach.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494" y="8101058"/>
              <a:ext cx="892616" cy="770100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695997" y="3213261"/>
            <a:ext cx="25447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No, </a:t>
            </a:r>
            <a:r>
              <a:rPr lang="en-GB" sz="2800" b="1" dirty="0" err="1" smtClean="0">
                <a:solidFill>
                  <a:srgbClr val="F36917"/>
                </a:solidFill>
                <a:latin typeface="Century Gothic" panose="020B0502020202020204" pitchFamily="34" charset="0"/>
              </a:rPr>
              <a:t>Hapy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 did not protect the intestines. </a:t>
            </a:r>
          </a:p>
          <a:p>
            <a:endParaRPr lang="en-GB" sz="2800" b="1" dirty="0" smtClean="0">
              <a:solidFill>
                <a:srgbClr val="F36917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36917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ry again.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996 C 0.10834 -0.1787 0.19514 -0.28842 0.33004 -0.4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33003 -0.43727 C 0.40365 -0.43727 0.50017 -0.43866 0.55399 -0.39884 C 0.60816 -0.35949 0.65399 -0.30532 0.65399 -0.20023 C 0.65399 -0.12245 0.65851 -0.04792 0.65851 0.0303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233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432655" y="2716581"/>
            <a:ext cx="2406884" cy="3657027"/>
            <a:chOff x="3432655" y="2401261"/>
            <a:chExt cx="2406884" cy="365702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55" y="2401261"/>
              <a:ext cx="2406884" cy="365702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569" y="4249988"/>
              <a:ext cx="1680762" cy="16807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intestines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8879" y="3229396"/>
            <a:ext cx="4455289" cy="3372244"/>
            <a:chOff x="732821" y="5498914"/>
            <a:chExt cx="4455289" cy="3372244"/>
          </a:xfrm>
        </p:grpSpPr>
        <p:sp>
          <p:nvSpPr>
            <p:cNvPr id="37" name="TextBox 36"/>
            <p:cNvSpPr txBox="1"/>
            <p:nvPr/>
          </p:nvSpPr>
          <p:spPr>
            <a:xfrm>
              <a:off x="732821" y="5498914"/>
              <a:ext cx="2569914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Duamatef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intestines.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494" y="8101058"/>
              <a:ext cx="892616" cy="770100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0.11562 -0.01574 0.2368 -0.02384 0.3526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61 -0.03936 L 0.49445 -0.03936 C 0.55799 -0.03936 0.63629 0.08078 0.63629 0.17847 L 0.63629 0.3962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217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655" y="2716581"/>
            <a:ext cx="2406884" cy="3657027"/>
            <a:chOff x="3432655" y="2716581"/>
            <a:chExt cx="2406884" cy="365702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55" y="2716581"/>
              <a:ext cx="2406884" cy="365702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569" y="4249988"/>
              <a:ext cx="1680762" cy="16807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Imsety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intestines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43703" y="1172353"/>
            <a:ext cx="4628342" cy="5317919"/>
            <a:chOff x="4317645" y="3441871"/>
            <a:chExt cx="4628342" cy="5317919"/>
          </a:xfrm>
        </p:grpSpPr>
        <p:sp>
          <p:nvSpPr>
            <p:cNvPr id="37" name="TextBox 36"/>
            <p:cNvSpPr txBox="1"/>
            <p:nvPr/>
          </p:nvSpPr>
          <p:spPr>
            <a:xfrm>
              <a:off x="6401287" y="3441871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Imsety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intestines.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7645" y="7989690"/>
              <a:ext cx="892616" cy="7701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833 C -0.0967 -0.00301 -0.21389 -0.0088 -0.32569 -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11 0.47361 L -0.63611 0.22407 C -0.63611 0.11227 -0.55069 -0.02523 -0.48108 -0.02523 L -0.32604 -0.02523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249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54" y="2678243"/>
            <a:ext cx="2432117" cy="3695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387" y="326163"/>
            <a:ext cx="62546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Qebehsenuf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intestines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50" y="4290120"/>
            <a:ext cx="1680762" cy="16807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04" y="3929552"/>
            <a:ext cx="1833738" cy="18337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25715" y="914642"/>
            <a:ext cx="2334920" cy="5411778"/>
            <a:chOff x="3525715" y="914641"/>
            <a:chExt cx="2355280" cy="54589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715" y="914641"/>
              <a:ext cx="2355280" cy="54589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0001" y="4288420"/>
              <a:ext cx="1680762" cy="1680762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360545" y="3862005"/>
            <a:ext cx="280697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Yes, well done. </a:t>
            </a:r>
            <a:r>
              <a:rPr lang="en-GB" sz="2800" b="1" dirty="0" err="1" smtClean="0">
                <a:solidFill>
                  <a:srgbClr val="A9BC0D"/>
                </a:solidFill>
                <a:latin typeface="Century Gothic" panose="020B0502020202020204" pitchFamily="34" charset="0"/>
              </a:rPr>
              <a:t>Qebehsenuf</a:t>
            </a:r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 protected the intestines.</a:t>
            </a:r>
          </a:p>
        </p:txBody>
      </p:sp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77801" y="5657486"/>
            <a:ext cx="973034" cy="8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93 L 0.02291 -0.15417 C 0.03368 -0.22222 -0.06111 -0.33819 -0.14931 -0.36319 L -0.34601 -0.41875 " pathEditMode="relative" rAng="16920000" ptsTypes="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604" y="287589"/>
            <a:ext cx="73526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Ancient Egyptian God protected the </a:t>
            </a:r>
            <a:r>
              <a:rPr lang="en-GB" sz="32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lungs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08" y="4008277"/>
            <a:ext cx="1937531" cy="1937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612" y="5998538"/>
            <a:ext cx="111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Hapy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289" y="3209087"/>
            <a:ext cx="13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Duamatef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5712" y="3076501"/>
            <a:ext cx="10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Imsety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6311" y="5957087"/>
            <a:ext cx="16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Qebehsenuf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83" y="2665777"/>
            <a:ext cx="2215647" cy="3702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06" y="4089970"/>
            <a:ext cx="1154474" cy="14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lungs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95997" y="3213261"/>
            <a:ext cx="267004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No, </a:t>
            </a:r>
            <a:r>
              <a:rPr lang="en-GB" sz="2800" b="1" dirty="0" err="1" smtClean="0">
                <a:solidFill>
                  <a:srgbClr val="F36917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 did not protect the lungs. </a:t>
            </a:r>
          </a:p>
          <a:p>
            <a:endParaRPr lang="en-GB" sz="2800" b="1" dirty="0" smtClean="0">
              <a:solidFill>
                <a:srgbClr val="F36917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36917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ry again.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74283" y="2665777"/>
            <a:ext cx="2215647" cy="3702093"/>
            <a:chOff x="3474283" y="2665777"/>
            <a:chExt cx="2215647" cy="370209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283" y="2665777"/>
              <a:ext cx="2215647" cy="370209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206" y="4089970"/>
              <a:ext cx="1154474" cy="1441656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552" y="5831540"/>
            <a:ext cx="892616" cy="7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0.11562 -0.01574 0.2368 -0.02384 0.3526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61 -0.03936 L 0.49306 -0.03936 C 0.55591 -0.03936 0.63351 0.09606 0.63351 0.20648 L 0.63351 0.4520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245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Imsety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lungs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74283" y="2665777"/>
            <a:ext cx="2215647" cy="3702093"/>
            <a:chOff x="3474283" y="2665777"/>
            <a:chExt cx="2215647" cy="370209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283" y="2665777"/>
              <a:ext cx="2215647" cy="370209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206" y="4089970"/>
              <a:ext cx="1154474" cy="144165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36225" y="1252772"/>
            <a:ext cx="4666840" cy="5291872"/>
            <a:chOff x="4279147" y="3441871"/>
            <a:chExt cx="4666840" cy="5291872"/>
          </a:xfrm>
        </p:grpSpPr>
        <p:sp>
          <p:nvSpPr>
            <p:cNvPr id="37" name="TextBox 36"/>
            <p:cNvSpPr txBox="1"/>
            <p:nvPr/>
          </p:nvSpPr>
          <p:spPr>
            <a:xfrm>
              <a:off x="6401287" y="3441871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Imsety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lungs.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9147" y="7963643"/>
              <a:ext cx="892616" cy="77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6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833 C -0.0967 -0.00301 -0.21389 -0.0088 -0.32569 -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11 0.47361 L -0.63611 0.22407 C -0.63611 0.11227 -0.55069 -0.02523 -0.48108 -0.02523 L -0.32604 -0.02523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249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Qebehsenuf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lungs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559580" y="3999732"/>
            <a:ext cx="4492060" cy="3168409"/>
            <a:chOff x="181643" y="575007"/>
            <a:chExt cx="9872856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8" name="Hexagon 87" hidden="1"/>
            <p:cNvSpPr/>
            <p:nvPr/>
          </p:nvSpPr>
          <p:spPr>
            <a:xfrm>
              <a:off x="181643" y="5185641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74283" y="2665777"/>
            <a:ext cx="2215647" cy="3702093"/>
            <a:chOff x="3474283" y="2665777"/>
            <a:chExt cx="2215647" cy="370209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283" y="2665777"/>
              <a:ext cx="2215647" cy="370209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206" y="4089970"/>
              <a:ext cx="1154474" cy="144165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148453" y="1210403"/>
            <a:ext cx="4762180" cy="5279869"/>
            <a:chOff x="4317645" y="3479921"/>
            <a:chExt cx="4762180" cy="5279869"/>
          </a:xfrm>
        </p:grpSpPr>
        <p:sp>
          <p:nvSpPr>
            <p:cNvPr id="31" name="TextBox 30"/>
            <p:cNvSpPr txBox="1"/>
            <p:nvPr/>
          </p:nvSpPr>
          <p:spPr>
            <a:xfrm>
              <a:off x="6259887" y="3479921"/>
              <a:ext cx="2819938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Qebehsenuf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lungs.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2" name="Picture 3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7645" y="7989690"/>
              <a:ext cx="892616" cy="770100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03" y="3929551"/>
            <a:ext cx="1965632" cy="19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24 L 0.02448 -0.15949 C 0.03576 -0.22916 -0.05955 -0.34768 -0.14844 -0.37268 L -0.34635 -0.42847 " pathEditMode="relative" rAng="1692000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65208 0.00301 L -0.65208 -0.21527 C -0.65208 -0.31342 -0.56788 -0.43333 -0.49931 -0.43333 L -0.34618 -0.43333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-21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550404" y="351828"/>
            <a:ext cx="62403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Hapy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lungs?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60545" y="3862005"/>
            <a:ext cx="280697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Yes, well done. </a:t>
            </a:r>
            <a:r>
              <a:rPr lang="en-GB" sz="2800" b="1" dirty="0" err="1" smtClean="0">
                <a:solidFill>
                  <a:srgbClr val="A9BC0D"/>
                </a:solidFill>
                <a:latin typeface="Century Gothic" panose="020B0502020202020204" pitchFamily="34" charset="0"/>
              </a:rPr>
              <a:t>Hapy</a:t>
            </a:r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 protected the lungs.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83" y="2665777"/>
            <a:ext cx="2215647" cy="370209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8" y="4137268"/>
            <a:ext cx="1154474" cy="1441656"/>
          </a:xfrm>
          <a:prstGeom prst="rect">
            <a:avLst/>
          </a:prstGeom>
        </p:spPr>
      </p:pic>
      <p:pic>
        <p:nvPicPr>
          <p:cNvPr id="37" name="Picture 3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67463" y="761069"/>
            <a:ext cx="2332762" cy="5695302"/>
            <a:chOff x="3467463" y="761069"/>
            <a:chExt cx="2332762" cy="56953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463" y="761069"/>
              <a:ext cx="2332762" cy="569530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615" y="4143039"/>
              <a:ext cx="1154474" cy="1441656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177801" y="5673252"/>
            <a:ext cx="973034" cy="8394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8" y="4126762"/>
            <a:ext cx="1792496" cy="20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996 C 0.10834 -0.1787 0.19514 -0.28842 0.33004 -0.4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2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C 0.09635 -0.19907 0.17986 -0.31481 0.3099 -0.471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308638" y="621187"/>
            <a:ext cx="9641956" cy="6963675"/>
            <a:chOff x="308638" y="621187"/>
            <a:chExt cx="9641956" cy="6963675"/>
          </a:xfrm>
        </p:grpSpPr>
        <p:grpSp>
          <p:nvGrpSpPr>
            <p:cNvPr id="62" name="Group 61"/>
            <p:cNvGrpSpPr/>
            <p:nvPr/>
          </p:nvGrpSpPr>
          <p:grpSpPr>
            <a:xfrm>
              <a:off x="308638" y="621187"/>
              <a:ext cx="8646964" cy="5306869"/>
              <a:chOff x="308638" y="621187"/>
              <a:chExt cx="8646964" cy="5306869"/>
            </a:xfrm>
          </p:grpSpPr>
          <p:sp>
            <p:nvSpPr>
              <p:cNvPr id="67" name="Hexagon 66"/>
              <p:cNvSpPr/>
              <p:nvPr/>
            </p:nvSpPr>
            <p:spPr>
              <a:xfrm>
                <a:off x="6759443" y="445292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Hexagon 67"/>
              <p:cNvSpPr/>
              <p:nvPr/>
            </p:nvSpPr>
            <p:spPr>
              <a:xfrm>
                <a:off x="3789411" y="2805548"/>
                <a:ext cx="1711158" cy="147513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1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Hexagon 68"/>
              <p:cNvSpPr/>
              <p:nvPr/>
            </p:nvSpPr>
            <p:spPr>
              <a:xfrm>
                <a:off x="6759443" y="281186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Hexagon 69"/>
              <p:cNvSpPr/>
              <p:nvPr/>
            </p:nvSpPr>
            <p:spPr>
              <a:xfrm>
                <a:off x="6972686" y="1407157"/>
                <a:ext cx="1291389" cy="111326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Hexagon 70"/>
              <p:cNvSpPr/>
              <p:nvPr/>
            </p:nvSpPr>
            <p:spPr>
              <a:xfrm>
                <a:off x="8043877" y="62118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Hexagon 71"/>
              <p:cNvSpPr/>
              <p:nvPr/>
            </p:nvSpPr>
            <p:spPr>
              <a:xfrm>
                <a:off x="4116246" y="4725334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Hexagon 73"/>
              <p:cNvSpPr/>
              <p:nvPr/>
            </p:nvSpPr>
            <p:spPr>
              <a:xfrm>
                <a:off x="2877686" y="4485812"/>
                <a:ext cx="911725" cy="785970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Hexagon 74"/>
              <p:cNvSpPr/>
              <p:nvPr/>
            </p:nvSpPr>
            <p:spPr>
              <a:xfrm>
                <a:off x="5534894" y="2212532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Hexagon 75"/>
              <p:cNvSpPr/>
              <p:nvPr/>
            </p:nvSpPr>
            <p:spPr>
              <a:xfrm>
                <a:off x="4733212" y="659106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Hexagon 76"/>
              <p:cNvSpPr/>
              <p:nvPr/>
            </p:nvSpPr>
            <p:spPr>
              <a:xfrm>
                <a:off x="308638" y="5231821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Hexagon 77"/>
              <p:cNvSpPr/>
              <p:nvPr/>
            </p:nvSpPr>
            <p:spPr>
              <a:xfrm>
                <a:off x="5292080" y="3645024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Hexagon 62"/>
            <p:cNvSpPr/>
            <p:nvPr/>
          </p:nvSpPr>
          <p:spPr>
            <a:xfrm>
              <a:off x="5275258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>
              <a:off x="6759443" y="610972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>
              <a:off x="8229246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8239436" y="362776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  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48096" y="6041349"/>
            <a:ext cx="7084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Free learning 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reso</a:t>
            </a:r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u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rces </a:t>
            </a:r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from arts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, cultural </a:t>
            </a:r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and heritage 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organisations</a:t>
            </a:r>
          </a:p>
          <a:p>
            <a:pPr defTabSz="457200"/>
            <a:r>
              <a:rPr lang="en-GB" sz="3600" b="1" baseline="30000" dirty="0" err="1">
                <a:solidFill>
                  <a:srgbClr val="14A19A"/>
                </a:solidFill>
                <a:latin typeface="Century Gothic"/>
                <a:cs typeface="Century Gothic"/>
              </a:rPr>
              <a:t>m</a:t>
            </a:r>
            <a:r>
              <a:rPr lang="en-GB" sz="36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096" y="2588124"/>
            <a:ext cx="735263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To set up this </a:t>
            </a:r>
            <a:r>
              <a:rPr lang="en-GB" sz="2000" dirty="0" err="1">
                <a:solidFill>
                  <a:srgbClr val="333F48"/>
                </a:solidFill>
                <a:latin typeface="Century Gothic" panose="020B0502020202020204" pitchFamily="34" charset="0"/>
              </a:rPr>
              <a:t>P</a:t>
            </a:r>
            <a:r>
              <a:rPr lang="en-GB" sz="2000" dirty="0" err="1" smtClean="0">
                <a:solidFill>
                  <a:srgbClr val="333F48"/>
                </a:solidFill>
                <a:latin typeface="Century Gothic" panose="020B0502020202020204" pitchFamily="34" charset="0"/>
              </a:rPr>
              <a:t>owerpoint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 as a touchscreen interactive on a smartboard:</a:t>
            </a:r>
          </a:p>
          <a:p>
            <a:pPr defTabSz="457200"/>
            <a:endParaRPr lang="en-GB" sz="2000" dirty="0" smtClean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lvl="1"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Go to ’Slide Show’ on the command ribbon</a:t>
            </a:r>
          </a:p>
          <a:p>
            <a:pPr lvl="1"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Choose ‘Set Up Slide Show’  </a:t>
            </a:r>
          </a:p>
          <a:p>
            <a:pPr lvl="1" defTabSz="457200"/>
            <a:r>
              <a:rPr lang="en-GB" sz="2000" dirty="0">
                <a:solidFill>
                  <a:srgbClr val="333F48"/>
                </a:solidFill>
                <a:latin typeface="Century Gothic" panose="020B0502020202020204" pitchFamily="34" charset="0"/>
              </a:rPr>
              <a:t>S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elect ‘Browse at Kiosk (full screen)’  </a:t>
            </a:r>
          </a:p>
          <a:p>
            <a:pPr defTabSz="457200"/>
            <a:endParaRPr lang="en-GB" sz="2000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If you do not have a smartboard, this </a:t>
            </a:r>
            <a:r>
              <a:rPr lang="en-GB" sz="2000" dirty="0" err="1" smtClean="0">
                <a:solidFill>
                  <a:srgbClr val="333F48"/>
                </a:solidFill>
                <a:latin typeface="Century Gothic" panose="020B0502020202020204" pitchFamily="34" charset="0"/>
              </a:rPr>
              <a:t>Powerpoint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 can be used with a mouse as usual.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8096" y="1840491"/>
            <a:ext cx="6391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Canopic Jar Interactive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7" y="251685"/>
            <a:ext cx="3356258" cy="1319554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242391" y="4211475"/>
            <a:ext cx="124415" cy="107254"/>
          </a:xfrm>
          <a:prstGeom prst="hexagon">
            <a:avLst/>
          </a:prstGeom>
          <a:solidFill>
            <a:srgbClr val="3C474D"/>
          </a:solidFill>
          <a:ln>
            <a:solidFill>
              <a:srgbClr val="3C474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xagon 25"/>
          <p:cNvSpPr/>
          <p:nvPr/>
        </p:nvSpPr>
        <p:spPr>
          <a:xfrm>
            <a:off x="1242391" y="3913244"/>
            <a:ext cx="124415" cy="107254"/>
          </a:xfrm>
          <a:prstGeom prst="hexagon">
            <a:avLst/>
          </a:prstGeom>
          <a:solidFill>
            <a:srgbClr val="3C474D"/>
          </a:solidFill>
          <a:ln>
            <a:solidFill>
              <a:srgbClr val="3C474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26"/>
          <p:cNvSpPr/>
          <p:nvPr/>
        </p:nvSpPr>
        <p:spPr>
          <a:xfrm>
            <a:off x="1242391" y="3600293"/>
            <a:ext cx="124415" cy="107254"/>
          </a:xfrm>
          <a:prstGeom prst="hexagon">
            <a:avLst/>
          </a:prstGeom>
          <a:solidFill>
            <a:srgbClr val="3C474D"/>
          </a:solidFill>
          <a:ln>
            <a:solidFill>
              <a:srgbClr val="3C474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95349" y="5669027"/>
            <a:ext cx="943106" cy="8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604" y="287589"/>
            <a:ext cx="73526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Ancient Egyptian God protected the </a:t>
            </a:r>
            <a:r>
              <a:rPr lang="en-GB" sz="32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liver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89" y="1026077"/>
            <a:ext cx="1814383" cy="2045847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08" y="4008277"/>
            <a:ext cx="1937531" cy="1937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612" y="5998538"/>
            <a:ext cx="111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Hapy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289" y="3209087"/>
            <a:ext cx="13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Duamatef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5712" y="3076501"/>
            <a:ext cx="10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Imsety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6311" y="5957087"/>
            <a:ext cx="16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Qebehsenuf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93" y="2551663"/>
            <a:ext cx="2284721" cy="3774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498113"/>
            <a:ext cx="1277432" cy="8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Qebehsenuf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liver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97293" y="2551663"/>
            <a:ext cx="2284721" cy="3774756"/>
            <a:chOff x="3497293" y="2551663"/>
            <a:chExt cx="2284721" cy="377475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93" y="2551663"/>
              <a:ext cx="2284721" cy="377475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558" y="4498113"/>
              <a:ext cx="1277432" cy="89826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225223" y="1288110"/>
            <a:ext cx="4686763" cy="5349072"/>
            <a:chOff x="4394415" y="4001172"/>
            <a:chExt cx="4686763" cy="5349072"/>
          </a:xfrm>
        </p:grpSpPr>
        <p:sp>
          <p:nvSpPr>
            <p:cNvPr id="31" name="TextBox 30"/>
            <p:cNvSpPr txBox="1"/>
            <p:nvPr/>
          </p:nvSpPr>
          <p:spPr>
            <a:xfrm>
              <a:off x="6261240" y="4001172"/>
              <a:ext cx="2819938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Qebehsenuf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liver.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2" name="Picture 3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4415" y="8580144"/>
              <a:ext cx="892616" cy="770100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03" y="3929551"/>
            <a:ext cx="1965632" cy="19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24 L 0.02448 -0.15949 C 0.03576 -0.22916 -0.05955 -0.34768 -0.14844 -0.37268 L -0.34635 -0.42847 " pathEditMode="relative" rAng="1692000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65208 0.00301 L -0.65208 -0.21527 C -0.65208 -0.31342 -0.56788 -0.43333 -0.49931 -0.43333 L -0.34618 -0.43333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-21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liver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95997" y="3213261"/>
            <a:ext cx="267004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No, </a:t>
            </a:r>
            <a:r>
              <a:rPr lang="en-GB" sz="2800" b="1" dirty="0" err="1" smtClean="0">
                <a:solidFill>
                  <a:srgbClr val="F36917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 did not protect the liver. </a:t>
            </a:r>
          </a:p>
          <a:p>
            <a:endParaRPr lang="en-GB" sz="2800" b="1" dirty="0" smtClean="0">
              <a:solidFill>
                <a:srgbClr val="F36917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36917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ry again.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97293" y="2551663"/>
            <a:ext cx="2284721" cy="3774756"/>
            <a:chOff x="3497293" y="2551663"/>
            <a:chExt cx="2284721" cy="377475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93" y="2551663"/>
              <a:ext cx="2284721" cy="377475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558" y="4498113"/>
              <a:ext cx="1277432" cy="898265"/>
            </a:xfrm>
            <a:prstGeom prst="rect">
              <a:avLst/>
            </a:prstGeom>
          </p:spPr>
        </p:pic>
      </p:grpSp>
      <p:pic>
        <p:nvPicPr>
          <p:cNvPr id="38" name="Picture 3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552" y="5831540"/>
            <a:ext cx="892616" cy="770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0.11562 -0.01574 0.2368 -0.02384 0.3526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61 -0.03936 L 0.49879 -0.03936 C 0.56424 -0.03936 0.64514 0.10763 0.64514 0.22777 L 0.64514 0.4951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2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Hapy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liver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95997" y="3213261"/>
            <a:ext cx="25447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No, </a:t>
            </a:r>
            <a:r>
              <a:rPr lang="en-GB" sz="2800" b="1" dirty="0" err="1" smtClean="0">
                <a:solidFill>
                  <a:srgbClr val="F36917"/>
                </a:solidFill>
                <a:latin typeface="Century Gothic" panose="020B0502020202020204" pitchFamily="34" charset="0"/>
              </a:rPr>
              <a:t>Hapy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 did not protect the liver. </a:t>
            </a:r>
          </a:p>
          <a:p>
            <a:endParaRPr lang="en-GB" sz="2800" b="1" dirty="0" smtClean="0">
              <a:solidFill>
                <a:srgbClr val="F36917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36917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ry again.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497293" y="2551663"/>
            <a:ext cx="2284721" cy="3774756"/>
            <a:chOff x="3497293" y="2551663"/>
            <a:chExt cx="2284721" cy="377475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93" y="2551663"/>
              <a:ext cx="2284721" cy="377475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558" y="4498113"/>
              <a:ext cx="1277432" cy="89826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58879" y="3229396"/>
            <a:ext cx="4455289" cy="3372244"/>
            <a:chOff x="732821" y="5498914"/>
            <a:chExt cx="4455289" cy="3372244"/>
          </a:xfrm>
        </p:grpSpPr>
        <p:sp>
          <p:nvSpPr>
            <p:cNvPr id="37" name="TextBox 36" hidden="1"/>
            <p:cNvSpPr txBox="1"/>
            <p:nvPr/>
          </p:nvSpPr>
          <p:spPr>
            <a:xfrm>
              <a:off x="732821" y="5498914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Hapy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stomach.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494" y="8101058"/>
              <a:ext cx="892616" cy="770100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996 C 0.10834 -0.1787 0.19514 -0.28842 0.33004 -0.4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33003 -0.43727 C 0.40365 -0.43727 0.50017 -0.43866 0.55399 -0.39884 C 0.60816 -0.35949 0.65399 -0.30532 0.65399 -0.20023 C 0.65399 -0.12245 0.65851 -0.04792 0.65851 0.0303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233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550404" y="351828"/>
            <a:ext cx="62403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Imsety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liver?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63008" y="3862005"/>
            <a:ext cx="303180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Yes, well done. </a:t>
            </a:r>
            <a:r>
              <a:rPr lang="en-GB" sz="2800" b="1" dirty="0" err="1" smtClean="0">
                <a:solidFill>
                  <a:srgbClr val="A9BC0D"/>
                </a:solidFill>
                <a:latin typeface="Century Gothic" panose="020B0502020202020204" pitchFamily="34" charset="0"/>
              </a:rPr>
              <a:t>Imsety</a:t>
            </a:r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 protected the liver.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23051" y="2535351"/>
            <a:ext cx="2284721" cy="3774756"/>
            <a:chOff x="3649693" y="2704063"/>
            <a:chExt cx="2284721" cy="377475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693" y="2704063"/>
              <a:ext cx="2284721" cy="377475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958" y="4650513"/>
              <a:ext cx="1277432" cy="898265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2" y="896116"/>
            <a:ext cx="1735982" cy="19574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58959" y="764301"/>
            <a:ext cx="2379677" cy="5578472"/>
            <a:chOff x="3458960" y="897037"/>
            <a:chExt cx="2323054" cy="544573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60" y="897037"/>
              <a:ext cx="2323054" cy="544573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558" y="4498113"/>
              <a:ext cx="1277432" cy="898265"/>
            </a:xfrm>
            <a:prstGeom prst="rect">
              <a:avLst/>
            </a:prstGeom>
          </p:spPr>
        </p:pic>
      </p:grpSp>
      <p:pic>
        <p:nvPicPr>
          <p:cNvPr id="41" name="Picture 4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77801" y="5657486"/>
            <a:ext cx="973034" cy="8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C -0.10364 -0.00463 -0.21233 -0.00694 -0.31614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2938" y="313596"/>
            <a:ext cx="71433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Now each Ancient Egyptian God is protecting the correct organ. 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316" y="5996389"/>
            <a:ext cx="7545270" cy="399356"/>
            <a:chOff x="1077316" y="5996389"/>
            <a:chExt cx="7545270" cy="399356"/>
          </a:xfrm>
        </p:grpSpPr>
        <p:sp>
          <p:nvSpPr>
            <p:cNvPr id="4" name="TextBox 3"/>
            <p:cNvSpPr txBox="1"/>
            <p:nvPr/>
          </p:nvSpPr>
          <p:spPr>
            <a:xfrm>
              <a:off x="1077316" y="5998538"/>
              <a:ext cx="815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latin typeface="Century Gothic" panose="020B0502020202020204" pitchFamily="34" charset="0"/>
                </a:rPr>
                <a:t>Hapy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11247" y="6011989"/>
              <a:ext cx="1351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latin typeface="Century Gothic" panose="020B0502020202020204" pitchFamily="34" charset="0"/>
                </a:rPr>
                <a:t>Duamatef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81319" y="6026413"/>
              <a:ext cx="1002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latin typeface="Century Gothic" panose="020B0502020202020204" pitchFamily="34" charset="0"/>
                </a:rPr>
                <a:t>Imsety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21659" y="5996389"/>
              <a:ext cx="1600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latin typeface="Century Gothic" panose="020B0502020202020204" pitchFamily="34" charset="0"/>
                </a:rPr>
                <a:t>Qebehsenuf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8938" y="6561611"/>
            <a:ext cx="340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entury Gothic" panose="020B0502020202020204" pitchFamily="34" charset="0"/>
              </a:rPr>
              <a:t>Image: Walters </a:t>
            </a:r>
            <a:r>
              <a:rPr lang="en-GB" sz="1050" dirty="0">
                <a:latin typeface="Century Gothic" panose="020B0502020202020204" pitchFamily="34" charset="0"/>
              </a:rPr>
              <a:t>Art </a:t>
            </a:r>
            <a:r>
              <a:rPr lang="en-GB" sz="1050" dirty="0" smtClean="0">
                <a:latin typeface="Century Gothic" panose="020B0502020202020204" pitchFamily="34" charset="0"/>
              </a:rPr>
              <a:t>Museum | CC </a:t>
            </a:r>
            <a:r>
              <a:rPr lang="en-GB" sz="1050" dirty="0">
                <a:latin typeface="Century Gothic" panose="020B0502020202020204" pitchFamily="34" charset="0"/>
              </a:rPr>
              <a:t>BY-SA </a:t>
            </a:r>
            <a:r>
              <a:rPr lang="en-GB" sz="1050" dirty="0" smtClean="0">
                <a:latin typeface="Century Gothic" panose="020B0502020202020204" pitchFamily="34" charset="0"/>
              </a:rPr>
              <a:t>3.0</a:t>
            </a:r>
            <a:endParaRPr lang="en-GB" sz="105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0" y="1671487"/>
            <a:ext cx="1738740" cy="424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32" y="1780411"/>
            <a:ext cx="1766371" cy="4094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64" y="1805962"/>
            <a:ext cx="1751184" cy="410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27" y="1744138"/>
            <a:ext cx="1641446" cy="41036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71604" y="4037047"/>
            <a:ext cx="7477989" cy="1330650"/>
            <a:chOff x="971604" y="4037047"/>
            <a:chExt cx="7477989" cy="13306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654" y="4262086"/>
              <a:ext cx="997067" cy="9132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187" y="4307785"/>
              <a:ext cx="1183181" cy="83198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943" y="4037047"/>
              <a:ext cx="1330650" cy="13306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4" y="4075054"/>
              <a:ext cx="925122" cy="115525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934946" y="5867082"/>
            <a:ext cx="5321301" cy="839481"/>
            <a:chOff x="2934946" y="5867082"/>
            <a:chExt cx="5321301" cy="839481"/>
          </a:xfrm>
        </p:grpSpPr>
        <p:sp>
          <p:nvSpPr>
            <p:cNvPr id="2" name="TextBox 1"/>
            <p:cNvSpPr txBox="1"/>
            <p:nvPr/>
          </p:nvSpPr>
          <p:spPr>
            <a:xfrm>
              <a:off x="2934946" y="6065971"/>
              <a:ext cx="3274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A9BC0D"/>
                  </a:solidFill>
                  <a:latin typeface="Century Gothic" panose="020B0502020202020204" pitchFamily="34" charset="0"/>
                </a:rPr>
                <a:t>What happens next</a:t>
              </a:r>
              <a:r>
                <a:rPr lang="en-GB" sz="2400" b="1" dirty="0" smtClean="0">
                  <a:solidFill>
                    <a:srgbClr val="A9BC0D"/>
                  </a:solidFill>
                  <a:latin typeface="Century Gothic" panose="020B0502020202020204" pitchFamily="34" charset="0"/>
                </a:rPr>
                <a:t>?</a:t>
              </a:r>
              <a:endParaRPr lang="en-GB" sz="2400" b="1" dirty="0">
                <a:solidFill>
                  <a:srgbClr val="A9BC0D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3" name="Picture 32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283213" y="5867082"/>
              <a:ext cx="973034" cy="839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05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835802" y="3999732"/>
            <a:ext cx="4215838" cy="3168409"/>
            <a:chOff x="788737" y="575007"/>
            <a:chExt cx="9265762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8737" y="1834248"/>
              <a:ext cx="607094" cy="523357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3429" y="246126"/>
            <a:ext cx="8478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The canopic jars with the organs inside were then placed in a special chest, and put in the tomb with the mummy.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1258823"/>
            <a:ext cx="7312616" cy="48568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8938" y="6561611"/>
            <a:ext cx="340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entury Gothic" panose="020B0502020202020204" pitchFamily="34" charset="0"/>
              </a:rPr>
              <a:t>Image: </a:t>
            </a:r>
            <a:r>
              <a:rPr lang="en-GB" sz="1050" dirty="0" err="1" smtClean="0">
                <a:latin typeface="Century Gothic" panose="020B0502020202020204" pitchFamily="34" charset="0"/>
              </a:rPr>
              <a:t>Ramy</a:t>
            </a:r>
            <a:r>
              <a:rPr lang="en-GB" sz="1050" dirty="0" smtClean="0">
                <a:latin typeface="Century Gothic" panose="020B0502020202020204" pitchFamily="34" charset="0"/>
              </a:rPr>
              <a:t> </a:t>
            </a:r>
            <a:r>
              <a:rPr lang="en-GB" sz="1050" dirty="0" err="1" smtClean="0">
                <a:latin typeface="Century Gothic" panose="020B0502020202020204" pitchFamily="34" charset="0"/>
              </a:rPr>
              <a:t>Alaa</a:t>
            </a:r>
            <a:r>
              <a:rPr lang="en-GB" sz="1050" dirty="0">
                <a:latin typeface="Century Gothic" panose="020B0502020202020204" pitchFamily="34" charset="0"/>
              </a:rPr>
              <a:t> </a:t>
            </a:r>
            <a:r>
              <a:rPr lang="en-GB" sz="1050" dirty="0" smtClean="0">
                <a:latin typeface="Century Gothic" panose="020B0502020202020204" pitchFamily="34" charset="0"/>
              </a:rPr>
              <a:t>|Flickr | CC BY ND NC </a:t>
            </a:r>
            <a:r>
              <a:rPr lang="en-GB" sz="1050" dirty="0">
                <a:latin typeface="Century Gothic" panose="020B0502020202020204" pitchFamily="34" charset="0"/>
              </a:rPr>
              <a:t>2</a:t>
            </a:r>
            <a:r>
              <a:rPr lang="en-GB" sz="1050" dirty="0" smtClean="0">
                <a:latin typeface="Century Gothic" panose="020B0502020202020204" pitchFamily="34" charset="0"/>
              </a:rPr>
              <a:t>.0</a:t>
            </a:r>
            <a:endParaRPr lang="en-GB" sz="105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63120" y="6146958"/>
            <a:ext cx="741733" cy="63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1761" y="1186238"/>
            <a:ext cx="48204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Ancient Egypt</a:t>
            </a:r>
            <a:endParaRPr lang="en-GB" sz="495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7025" y="1997098"/>
            <a:ext cx="4689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Why not explore </a:t>
            </a:r>
            <a:r>
              <a:rPr lang="en-GB" sz="2000" dirty="0" smtClean="0">
                <a:latin typeface="Century Gothic" panose="020B0502020202020204" pitchFamily="34" charset="0"/>
              </a:rPr>
              <a:t>a nearby museum’s </a:t>
            </a:r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Ancient Egypt collection</a:t>
            </a:r>
            <a:r>
              <a:rPr lang="en-GB" sz="2000" dirty="0">
                <a:latin typeface="Century Gothic" panose="020B0502020202020204" pitchFamily="34" charset="0"/>
              </a:rPr>
              <a:t>?  </a:t>
            </a:r>
          </a:p>
          <a:p>
            <a:pPr algn="ctr"/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You’re bound to discover something amazing</a:t>
            </a:r>
            <a:r>
              <a:rPr lang="en-GB" sz="1600" dirty="0">
                <a:latin typeface="Century Gothic" panose="020B0502020202020204" pitchFamily="34" charset="0"/>
              </a:rPr>
              <a:t>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6" name="TextBox 15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8" name="Hexagon 17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78" y="3660713"/>
            <a:ext cx="1140724" cy="27850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33" y="3662843"/>
            <a:ext cx="1091504" cy="2728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190" flipH="1">
            <a:off x="7335464" y="527299"/>
            <a:ext cx="2526929" cy="21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83767 0.01875 C -0.83767 0.0618 -0.58958 0.01828 -0.49531 -0.01181 C -0.40069 -0.0419 -0.33767 -0.01482 -0.27083 -0.01505 C -0.20451 -0.01505 -0.18125 0.01458 -0.09496 -0.0125 C 0.01615 -0.0125 -0.03732 -0.01111 -1.38889E-6 2.22222E-6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-1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559580" y="3999732"/>
            <a:ext cx="4492060" cy="3168409"/>
            <a:chOff x="181643" y="575007"/>
            <a:chExt cx="9872856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8" name="Hexagon 87"/>
            <p:cNvSpPr/>
            <p:nvPr/>
          </p:nvSpPr>
          <p:spPr>
            <a:xfrm>
              <a:off x="181643" y="5185641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94942" y="246126"/>
            <a:ext cx="55541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Life after Death in Ancient Egypt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8938" y="6561611"/>
            <a:ext cx="340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entury Gothic" panose="020B0502020202020204" pitchFamily="34" charset="0"/>
              </a:rPr>
              <a:t>Image: </a:t>
            </a:r>
            <a:r>
              <a:rPr lang="en-GB" sz="1050" dirty="0" err="1" smtClean="0">
                <a:latin typeface="Century Gothic" panose="020B0502020202020204" pitchFamily="34" charset="0"/>
              </a:rPr>
              <a:t>Ramy</a:t>
            </a:r>
            <a:r>
              <a:rPr lang="en-GB" sz="1050" dirty="0" smtClean="0">
                <a:latin typeface="Century Gothic" panose="020B0502020202020204" pitchFamily="34" charset="0"/>
              </a:rPr>
              <a:t> </a:t>
            </a:r>
            <a:r>
              <a:rPr lang="en-GB" sz="1050" dirty="0" err="1" smtClean="0">
                <a:latin typeface="Century Gothic" panose="020B0502020202020204" pitchFamily="34" charset="0"/>
              </a:rPr>
              <a:t>Alaa</a:t>
            </a:r>
            <a:r>
              <a:rPr lang="en-GB" sz="1050" dirty="0">
                <a:latin typeface="Century Gothic" panose="020B0502020202020204" pitchFamily="34" charset="0"/>
              </a:rPr>
              <a:t> </a:t>
            </a:r>
            <a:r>
              <a:rPr lang="en-GB" sz="1050" dirty="0" smtClean="0">
                <a:latin typeface="Century Gothic" panose="020B0502020202020204" pitchFamily="34" charset="0"/>
              </a:rPr>
              <a:t>|Flickr | CC BY ND NC </a:t>
            </a:r>
            <a:r>
              <a:rPr lang="en-GB" sz="1050" dirty="0">
                <a:latin typeface="Century Gothic" panose="020B0502020202020204" pitchFamily="34" charset="0"/>
              </a:rPr>
              <a:t>2</a:t>
            </a:r>
            <a:r>
              <a:rPr lang="en-GB" sz="1050" dirty="0" smtClean="0">
                <a:latin typeface="Century Gothic" panose="020B0502020202020204" pitchFamily="34" charset="0"/>
              </a:rPr>
              <a:t>.0</a:t>
            </a:r>
            <a:endParaRPr lang="en-GB" sz="105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469" y="1372883"/>
            <a:ext cx="735263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In Ancient Egypt people believed in life after death.  They needed to keep their bodies and </a:t>
            </a:r>
            <a:r>
              <a:rPr lang="en-GB" sz="2000" smtClean="0">
                <a:solidFill>
                  <a:srgbClr val="333F48"/>
                </a:solidFill>
                <a:latin typeface="Century Gothic" panose="020B0502020202020204" pitchFamily="34" charset="0"/>
              </a:rPr>
              <a:t>use them 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in this ‘afterlife’.</a:t>
            </a:r>
          </a:p>
          <a:p>
            <a:pPr defTabSz="457200"/>
            <a:endParaRPr lang="en-GB" sz="2000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This is why they preserved their bodies as mummies.</a:t>
            </a:r>
          </a:p>
          <a:p>
            <a:pPr defTabSz="457200"/>
            <a:endParaRPr lang="en-GB" sz="2000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4484" y="5820199"/>
            <a:ext cx="943106" cy="813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087" y="5452013"/>
            <a:ext cx="74813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33F48"/>
                </a:solidFill>
                <a:latin typeface="Century Gothic" panose="020B0502020202020204" pitchFamily="34" charset="0"/>
              </a:rPr>
              <a:t>Each organ had a different God to protect it, shown by </a:t>
            </a:r>
            <a:endParaRPr lang="en-GB" sz="2000" dirty="0" smtClean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the </a:t>
            </a:r>
            <a:r>
              <a:rPr lang="en-GB" sz="2000" dirty="0">
                <a:solidFill>
                  <a:srgbClr val="333F48"/>
                </a:solidFill>
                <a:latin typeface="Century Gothic" panose="020B0502020202020204" pitchFamily="34" charset="0"/>
              </a:rPr>
              <a:t>different heads of the jars.  </a:t>
            </a:r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45701" y="3000992"/>
            <a:ext cx="7481396" cy="2344046"/>
            <a:chOff x="745701" y="3000992"/>
            <a:chExt cx="7481396" cy="2344046"/>
          </a:xfrm>
        </p:grpSpPr>
        <p:grpSp>
          <p:nvGrpSpPr>
            <p:cNvPr id="7" name="Group 6"/>
            <p:cNvGrpSpPr/>
            <p:nvPr/>
          </p:nvGrpSpPr>
          <p:grpSpPr>
            <a:xfrm>
              <a:off x="2726831" y="3826944"/>
              <a:ext cx="3149696" cy="1518094"/>
              <a:chOff x="2634859" y="3783733"/>
              <a:chExt cx="3149696" cy="151809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859" y="3783733"/>
                <a:ext cx="621803" cy="151809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8178" y="3867334"/>
                <a:ext cx="608640" cy="141068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0911" y="3867334"/>
                <a:ext cx="601771" cy="141068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0544" y="3821221"/>
                <a:ext cx="574011" cy="1435028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745701" y="3000992"/>
              <a:ext cx="74813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Part of the mummification process was to remove the body’s organs and place them in special containers called </a:t>
              </a:r>
              <a:r>
                <a:rPr lang="en-GB" sz="2000" b="1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canopic jars</a:t>
              </a:r>
              <a:r>
                <a:rPr lang="en-GB" sz="2000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53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604" y="287589"/>
            <a:ext cx="735263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Ancient Egyptian God protected </a:t>
            </a:r>
            <a:r>
              <a:rPr lang="en-GB" sz="2800" b="1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organ?</a:t>
            </a:r>
            <a:endParaRPr lang="en-GB" sz="2800" b="1" dirty="0" smtClean="0">
              <a:solidFill>
                <a:srgbClr val="14A19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833531" y="4357341"/>
            <a:ext cx="3218109" cy="2810800"/>
            <a:chOff x="2981591" y="1360977"/>
            <a:chExt cx="7072908" cy="617770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20851" y="5998538"/>
            <a:ext cx="81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Hapy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26571" y="6011989"/>
            <a:ext cx="13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Duamatef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0426" y="6026413"/>
            <a:ext cx="94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Imsety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5454" y="5996389"/>
            <a:ext cx="16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Qebehsenuf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938" y="6561611"/>
            <a:ext cx="340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entury Gothic" panose="020B0502020202020204" pitchFamily="34" charset="0"/>
              </a:rPr>
              <a:t>Image: Walters </a:t>
            </a:r>
            <a:r>
              <a:rPr lang="en-GB" sz="1050" dirty="0">
                <a:latin typeface="Century Gothic" panose="020B0502020202020204" pitchFamily="34" charset="0"/>
              </a:rPr>
              <a:t>Art </a:t>
            </a:r>
            <a:r>
              <a:rPr lang="en-GB" sz="1050" dirty="0" smtClean="0">
                <a:latin typeface="Century Gothic" panose="020B0502020202020204" pitchFamily="34" charset="0"/>
              </a:rPr>
              <a:t>Museum | CC </a:t>
            </a:r>
            <a:r>
              <a:rPr lang="en-GB" sz="1050" dirty="0">
                <a:latin typeface="Century Gothic" panose="020B0502020202020204" pitchFamily="34" charset="0"/>
              </a:rPr>
              <a:t>BY-SA </a:t>
            </a:r>
            <a:r>
              <a:rPr lang="en-GB" sz="1050" dirty="0" smtClean="0">
                <a:latin typeface="Century Gothic" panose="020B0502020202020204" pitchFamily="34" charset="0"/>
              </a:rPr>
              <a:t>3.0</a:t>
            </a:r>
            <a:endParaRPr lang="en-GB" sz="105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0" y="1671487"/>
            <a:ext cx="1738740" cy="424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32" y="1780411"/>
            <a:ext cx="1766371" cy="4094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64" y="1805962"/>
            <a:ext cx="1751184" cy="410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27" y="1744138"/>
            <a:ext cx="1641446" cy="41036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54" y="4262086"/>
            <a:ext cx="997067" cy="913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87" y="4307785"/>
            <a:ext cx="1183181" cy="831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43" y="4037047"/>
            <a:ext cx="1330650" cy="1330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4" y="4075054"/>
            <a:ext cx="925122" cy="1155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13" y="4114110"/>
            <a:ext cx="925122" cy="11552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83" y="4228287"/>
            <a:ext cx="997067" cy="9132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7" y="4085796"/>
            <a:ext cx="1330650" cy="13306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9" y="4390156"/>
            <a:ext cx="1077539" cy="75770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56" y="4145473"/>
            <a:ext cx="1330650" cy="13306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3" y="4469663"/>
            <a:ext cx="1026943" cy="72212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04" y="4088706"/>
            <a:ext cx="925122" cy="1155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13" y="4188222"/>
            <a:ext cx="997067" cy="9132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43" y="4447706"/>
            <a:ext cx="1026943" cy="72212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18" y="4114110"/>
            <a:ext cx="1330650" cy="13306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9" y="4276987"/>
            <a:ext cx="997067" cy="9132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59" y="4100174"/>
            <a:ext cx="925122" cy="115525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12871" y="4029573"/>
            <a:ext cx="749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E69095"/>
                </a:solidFill>
                <a:latin typeface="Century Gothic" panose="020B0502020202020204" pitchFamily="34" charset="0"/>
              </a:rPr>
              <a:t>?</a:t>
            </a:r>
            <a:endParaRPr lang="en-GB" sz="8800" b="1" dirty="0">
              <a:solidFill>
                <a:srgbClr val="E69095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29964" y="4010352"/>
            <a:ext cx="749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E69095"/>
                </a:solidFill>
                <a:latin typeface="Century Gothic" panose="020B0502020202020204" pitchFamily="34" charset="0"/>
              </a:rPr>
              <a:t>?</a:t>
            </a:r>
            <a:endParaRPr lang="en-GB" sz="8800" b="1" dirty="0">
              <a:solidFill>
                <a:srgbClr val="E69095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19746" y="4048184"/>
            <a:ext cx="749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E69095"/>
                </a:solidFill>
                <a:latin typeface="Century Gothic" panose="020B0502020202020204" pitchFamily="34" charset="0"/>
              </a:rPr>
              <a:t>?</a:t>
            </a:r>
            <a:endParaRPr lang="en-GB" sz="8800" b="1" dirty="0">
              <a:solidFill>
                <a:srgbClr val="E69095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1138" y="3943057"/>
            <a:ext cx="749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E69095"/>
                </a:solidFill>
                <a:latin typeface="Century Gothic" panose="020B0502020202020204" pitchFamily="34" charset="0"/>
              </a:rPr>
              <a:t>?</a:t>
            </a:r>
            <a:endParaRPr lang="en-GB" sz="8800" b="1" dirty="0">
              <a:solidFill>
                <a:srgbClr val="E6909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4040070" y="5766349"/>
            <a:ext cx="973034" cy="8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604" y="287589"/>
            <a:ext cx="73526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Ancient Egyptian God protected the </a:t>
            </a:r>
            <a:r>
              <a:rPr lang="en-GB" sz="32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stomach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58" y="2687222"/>
            <a:ext cx="2266944" cy="3559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3" y="4306614"/>
            <a:ext cx="1240280" cy="1136055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04" y="4136995"/>
            <a:ext cx="1783739" cy="1783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612" y="5998538"/>
            <a:ext cx="111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Hapy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289" y="3209087"/>
            <a:ext cx="13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Duamatef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5712" y="3076501"/>
            <a:ext cx="10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Imsety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6311" y="5957087"/>
            <a:ext cx="16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Qebehsenuf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Hapy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stomach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2158" y="2687222"/>
            <a:ext cx="2266944" cy="3559379"/>
            <a:chOff x="3686015" y="2279492"/>
            <a:chExt cx="2266944" cy="35593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015" y="2279492"/>
              <a:ext cx="2266944" cy="35593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050" y="3898884"/>
              <a:ext cx="1240280" cy="113605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58879" y="3229396"/>
            <a:ext cx="4394021" cy="3144233"/>
            <a:chOff x="732821" y="5498914"/>
            <a:chExt cx="4394021" cy="3144233"/>
          </a:xfrm>
        </p:grpSpPr>
        <p:sp>
          <p:nvSpPr>
            <p:cNvPr id="37" name="TextBox 36" hidden="1"/>
            <p:cNvSpPr txBox="1"/>
            <p:nvPr/>
          </p:nvSpPr>
          <p:spPr>
            <a:xfrm>
              <a:off x="732821" y="5498914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Hapy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stomach.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4226" y="7873047"/>
              <a:ext cx="892616" cy="770100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95997" y="3213261"/>
            <a:ext cx="25447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No, </a:t>
            </a:r>
            <a:r>
              <a:rPr lang="en-GB" sz="2800" b="1" dirty="0" err="1" smtClean="0">
                <a:solidFill>
                  <a:srgbClr val="F36917"/>
                </a:solidFill>
                <a:latin typeface="Century Gothic" panose="020B0502020202020204" pitchFamily="34" charset="0"/>
              </a:rPr>
              <a:t>Hapy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 did not protect the stomach. </a:t>
            </a:r>
          </a:p>
          <a:p>
            <a:endParaRPr lang="en-GB" sz="2800" b="1" dirty="0" smtClean="0">
              <a:solidFill>
                <a:srgbClr val="F36917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36917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ry again.</a:t>
            </a:r>
          </a:p>
        </p:txBody>
      </p:sp>
    </p:spTree>
    <p:extLst>
      <p:ext uri="{BB962C8B-B14F-4D97-AF65-F5344CB8AC3E}">
        <p14:creationId xmlns:p14="http://schemas.microsoft.com/office/powerpoint/2010/main" val="4504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996 C 0.10834 -0.1787 0.19514 -0.28842 0.33004 -0.4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33003 -0.43727 C 0.40365 -0.43727 0.50017 -0.43866 0.55399 -0.39884 C 0.60816 -0.35949 0.65399 -0.30532 0.65399 -0.20023 C 0.65399 -0.12245 0.65851 -0.04792 0.65851 0.0303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233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Imsety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stomach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835802" y="3999732"/>
            <a:ext cx="4215838" cy="3168409"/>
            <a:chOff x="788737" y="575007"/>
            <a:chExt cx="9265762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8737" y="1834248"/>
              <a:ext cx="607094" cy="523357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2158" y="2687222"/>
            <a:ext cx="2266944" cy="3559379"/>
            <a:chOff x="3686015" y="2279492"/>
            <a:chExt cx="2266944" cy="35593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015" y="2279492"/>
              <a:ext cx="2266944" cy="35593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050" y="3898884"/>
              <a:ext cx="1240280" cy="113605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243703" y="1172353"/>
            <a:ext cx="4628342" cy="5317919"/>
            <a:chOff x="4317645" y="3441871"/>
            <a:chExt cx="4628342" cy="5317919"/>
          </a:xfrm>
        </p:grpSpPr>
        <p:sp>
          <p:nvSpPr>
            <p:cNvPr id="37" name="TextBox 36"/>
            <p:cNvSpPr txBox="1"/>
            <p:nvPr/>
          </p:nvSpPr>
          <p:spPr>
            <a:xfrm>
              <a:off x="6401287" y="3441871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Imsety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stomach.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7645" y="7989690"/>
              <a:ext cx="892616" cy="7701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833 C -0.0967 -0.00301 -0.21389 -0.0088 -0.32569 -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11 0.47361 L -0.63611 0.22407 C -0.63611 0.11227 -0.55069 -0.02523 -0.48108 -0.02523 L -0.32604 -0.02523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249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Qebehsenuf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stomach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2158" y="2687222"/>
            <a:ext cx="2266944" cy="3559379"/>
            <a:chOff x="3686015" y="2279492"/>
            <a:chExt cx="2266944" cy="35593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015" y="2279492"/>
              <a:ext cx="2266944" cy="35593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050" y="3898884"/>
              <a:ext cx="1240280" cy="1136055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03" y="3929551"/>
            <a:ext cx="1965632" cy="196563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148453" y="1210403"/>
            <a:ext cx="4762180" cy="5279869"/>
            <a:chOff x="4317645" y="3479921"/>
            <a:chExt cx="4762180" cy="5279869"/>
          </a:xfrm>
        </p:grpSpPr>
        <p:sp>
          <p:nvSpPr>
            <p:cNvPr id="31" name="TextBox 30"/>
            <p:cNvSpPr txBox="1"/>
            <p:nvPr/>
          </p:nvSpPr>
          <p:spPr>
            <a:xfrm>
              <a:off x="6259887" y="3479921"/>
              <a:ext cx="2819938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Qebehsenuf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stomach.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2" name="Picture 3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7645" y="7989690"/>
              <a:ext cx="892616" cy="77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4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7037E-6 L 0.02431 -0.15949 C 0.03559 -0.22916 -0.05694 -0.34652 -0.14358 -0.37106 L -0.33663 -0.42569 " pathEditMode="relative" rAng="1692000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65208 0.00301 L -0.65208 -0.21481 C -0.65208 -0.31273 -0.57031 -0.43264 -0.50365 -0.43264 L -0.35521 -0.43264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17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559580" y="3999732"/>
            <a:ext cx="4492060" cy="3168409"/>
            <a:chOff x="181643" y="575007"/>
            <a:chExt cx="9872856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8" name="Hexagon 87"/>
            <p:cNvSpPr/>
            <p:nvPr/>
          </p:nvSpPr>
          <p:spPr>
            <a:xfrm>
              <a:off x="181643" y="5185641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82158" y="2687222"/>
            <a:ext cx="2266944" cy="3559379"/>
            <a:chOff x="3482158" y="2687222"/>
            <a:chExt cx="2266944" cy="35593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158" y="2687222"/>
              <a:ext cx="2266944" cy="35593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193" y="4306614"/>
              <a:ext cx="1240280" cy="113605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07662" y="634236"/>
            <a:ext cx="2241440" cy="5603601"/>
            <a:chOff x="1278979" y="559833"/>
            <a:chExt cx="2225387" cy="55634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979" y="559833"/>
              <a:ext cx="2225387" cy="556346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78" y="4163889"/>
              <a:ext cx="1240280" cy="1136055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360545" y="3736745"/>
            <a:ext cx="280697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Yes, well done. </a:t>
            </a:r>
            <a:r>
              <a:rPr lang="en-GB" sz="2800" b="1" dirty="0" err="1" smtClean="0">
                <a:solidFill>
                  <a:srgbClr val="A9BC0D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 protected the stomach.</a:t>
            </a: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41865" y="5629938"/>
            <a:ext cx="973034" cy="83948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stomach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74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0.11562 -0.01574 0.2368 -0.02384 0.3526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911</Words>
  <Application>Microsoft Office PowerPoint</Application>
  <PresentationFormat>On-screen Show (4:3)</PresentationFormat>
  <Paragraphs>391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Bivouac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Kate Pettitt</dc:creator>
  <cp:lastModifiedBy>Bartley, Izzy</cp:lastModifiedBy>
  <cp:revision>109</cp:revision>
  <dcterms:created xsi:type="dcterms:W3CDTF">2017-08-04T08:32:44Z</dcterms:created>
  <dcterms:modified xsi:type="dcterms:W3CDTF">2017-10-31T08:46:07Z</dcterms:modified>
</cp:coreProperties>
</file>