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6" r:id="rId11"/>
    <p:sldId id="268" r:id="rId12"/>
    <p:sldId id="267"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Hull History Center</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315512-E5F2-4E19-B3BD-67107B9B8E9E}" type="datetimeFigureOut">
              <a:rPr lang="en-GB" smtClean="0"/>
              <a:pPr/>
              <a:t>28/11/2011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KS2 Bridge Design Activity</a:t>
            </a: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B508EB-DFD4-4741-97F5-5045B94202E5}" type="slidenum">
              <a:rPr lang="en-GB" smtClean="0"/>
              <a:pPr/>
              <a:t>‹#›</a:t>
            </a:fld>
            <a:endParaRPr lang="en-GB"/>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Hull History Center</a:t>
            </a: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88803A-25E0-4C8E-B207-C4A36D49EA76}" type="datetimeFigureOut">
              <a:rPr lang="en-GB" smtClean="0"/>
              <a:pPr/>
              <a:t>28/11/2011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KS2 Bridge Design Activity</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D01CB8-518B-437E-91D5-3A461117A5AD}" type="slidenum">
              <a:rPr lang="en-GB" smtClean="0"/>
              <a:pPr/>
              <a:t>‹#›</a:t>
            </a:fld>
            <a:endParaRPr lang="en-GB"/>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82D01CB8-518B-437E-91D5-3A461117A5AD}" type="slidenum">
              <a:rPr lang="en-GB" smtClean="0"/>
              <a:pPr/>
              <a:t>1</a:t>
            </a:fld>
            <a:endParaRPr lang="en-GB"/>
          </a:p>
        </p:txBody>
      </p:sp>
      <p:sp>
        <p:nvSpPr>
          <p:cNvPr id="5" name="Footer Placeholder 4"/>
          <p:cNvSpPr>
            <a:spLocks noGrp="1"/>
          </p:cNvSpPr>
          <p:nvPr>
            <p:ph type="ftr" sz="quarter" idx="11"/>
          </p:nvPr>
        </p:nvSpPr>
        <p:spPr/>
        <p:txBody>
          <a:bodyPr/>
          <a:lstStyle/>
          <a:p>
            <a:r>
              <a:rPr lang="en-GB" smtClean="0"/>
              <a:t>KS2 Bridge Design Activity</a:t>
            </a:r>
            <a:endParaRPr lang="en-GB"/>
          </a:p>
        </p:txBody>
      </p:sp>
      <p:sp>
        <p:nvSpPr>
          <p:cNvPr id="6" name="Header Placeholder 5"/>
          <p:cNvSpPr>
            <a:spLocks noGrp="1"/>
          </p:cNvSpPr>
          <p:nvPr>
            <p:ph type="hdr" sz="quarter" idx="12"/>
          </p:nvPr>
        </p:nvSpPr>
        <p:spPr/>
        <p:txBody>
          <a:bodyPr/>
          <a:lstStyle/>
          <a:p>
            <a:r>
              <a:rPr lang="en-GB" smtClean="0"/>
              <a:t>Hull History Center</a:t>
            </a:r>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2F2DC4A-1AB8-4D5A-BE1F-E29D715F4584}" type="datetime1">
              <a:rPr lang="en-GB" smtClean="0"/>
              <a:t>28/11/2011</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
        <p:nvSpPr>
          <p:cNvPr id="6" name="Slide Number Placeholder 5"/>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524FF62-D808-413C-9756-50A8446FCAE2}" type="datetime1">
              <a:rPr lang="en-GB" smtClean="0"/>
              <a:t>28/11/2011</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
        <p:nvSpPr>
          <p:cNvPr id="6" name="Slide Number Placeholder 5"/>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08836-220E-463F-8A8A-F61B10DBC19E}" type="datetime1">
              <a:rPr lang="en-GB" smtClean="0"/>
              <a:t>28/11/2011</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
        <p:nvSpPr>
          <p:cNvPr id="6" name="Slide Number Placeholder 5"/>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5181EE4-9294-412F-8C03-C682648FE63D}" type="datetime1">
              <a:rPr lang="en-GB" smtClean="0"/>
              <a:t>28/11/2011</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
        <p:nvSpPr>
          <p:cNvPr id="6" name="Slide Number Placeholder 5"/>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88745-FA18-46BE-93CE-EB3D54BC82E3}" type="datetime1">
              <a:rPr lang="en-GB" smtClean="0"/>
              <a:t>28/11/2011</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
        <p:nvSpPr>
          <p:cNvPr id="6" name="Slide Number Placeholder 5"/>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6C421A0-AFFF-4780-A4C8-1ACAF9672C06}" type="datetime1">
              <a:rPr lang="en-GB" smtClean="0"/>
              <a:t>28/11/2011</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
        <p:nvSpPr>
          <p:cNvPr id="7" name="Slide Number Placeholder 6"/>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FCCB61D-1EDE-4B73-905F-B8BE3837E6AC}" type="datetime1">
              <a:rPr lang="en-GB" smtClean="0"/>
              <a:t>28/11/2011</a:t>
            </a:fld>
            <a:endParaRPr lang="en-GB"/>
          </a:p>
        </p:txBody>
      </p:sp>
      <p:sp>
        <p:nvSpPr>
          <p:cNvPr id="8" name="Footer Placeholder 7"/>
          <p:cNvSpPr>
            <a:spLocks noGrp="1"/>
          </p:cNvSpPr>
          <p:nvPr>
            <p:ph type="ftr" sz="quarter" idx="11"/>
          </p:nvPr>
        </p:nvSpPr>
        <p:spPr/>
        <p:txBody>
          <a:bodyPr/>
          <a:lstStyle/>
          <a:p>
            <a:r>
              <a:rPr lang="en-GB" smtClean="0"/>
              <a:t>Your Name:</a:t>
            </a:r>
            <a:endParaRPr lang="en-GB"/>
          </a:p>
        </p:txBody>
      </p:sp>
      <p:sp>
        <p:nvSpPr>
          <p:cNvPr id="9" name="Slide Number Placeholder 8"/>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3DD2AA-77DB-4031-B8F1-15C009007A90}" type="datetime1">
              <a:rPr lang="en-GB" smtClean="0"/>
              <a:t>28/11/2011</a:t>
            </a:fld>
            <a:endParaRPr lang="en-GB"/>
          </a:p>
        </p:txBody>
      </p:sp>
      <p:sp>
        <p:nvSpPr>
          <p:cNvPr id="4" name="Footer Placeholder 3"/>
          <p:cNvSpPr>
            <a:spLocks noGrp="1"/>
          </p:cNvSpPr>
          <p:nvPr>
            <p:ph type="ftr" sz="quarter" idx="11"/>
          </p:nvPr>
        </p:nvSpPr>
        <p:spPr/>
        <p:txBody>
          <a:bodyPr/>
          <a:lstStyle/>
          <a:p>
            <a:r>
              <a:rPr lang="en-GB" smtClean="0"/>
              <a:t>Your Name:</a:t>
            </a:r>
            <a:endParaRPr lang="en-GB"/>
          </a:p>
        </p:txBody>
      </p:sp>
      <p:sp>
        <p:nvSpPr>
          <p:cNvPr id="5" name="Slide Number Placeholder 4"/>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F6AD6-A848-4813-8C20-4B8687BF148E}" type="datetime1">
              <a:rPr lang="en-GB" smtClean="0"/>
              <a:t>28/11/2011</a:t>
            </a:fld>
            <a:endParaRPr lang="en-GB"/>
          </a:p>
        </p:txBody>
      </p:sp>
      <p:sp>
        <p:nvSpPr>
          <p:cNvPr id="3" name="Footer Placeholder 2"/>
          <p:cNvSpPr>
            <a:spLocks noGrp="1"/>
          </p:cNvSpPr>
          <p:nvPr>
            <p:ph type="ftr" sz="quarter" idx="11"/>
          </p:nvPr>
        </p:nvSpPr>
        <p:spPr/>
        <p:txBody>
          <a:bodyPr/>
          <a:lstStyle/>
          <a:p>
            <a:r>
              <a:rPr lang="en-GB" smtClean="0"/>
              <a:t>Your Name:</a:t>
            </a:r>
            <a:endParaRPr lang="en-GB"/>
          </a:p>
        </p:txBody>
      </p:sp>
      <p:sp>
        <p:nvSpPr>
          <p:cNvPr id="4" name="Slide Number Placeholder 3"/>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E8B62-010B-4826-A20E-DA653BAB1AEA}" type="datetime1">
              <a:rPr lang="en-GB" smtClean="0"/>
              <a:t>28/11/2011</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
        <p:nvSpPr>
          <p:cNvPr id="7" name="Slide Number Placeholder 6"/>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94341E-3718-47E3-9F88-D1C83C1B8273}" type="datetime1">
              <a:rPr lang="en-GB" smtClean="0"/>
              <a:t>28/11/2011</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
        <p:nvSpPr>
          <p:cNvPr id="7" name="Slide Number Placeholder 6"/>
          <p:cNvSpPr>
            <a:spLocks noGrp="1"/>
          </p:cNvSpPr>
          <p:nvPr>
            <p:ph type="sldNum" sz="quarter" idx="12"/>
          </p:nvPr>
        </p:nvSpPr>
        <p:spPr/>
        <p:txBody>
          <a:bodyPr/>
          <a:lstStyle/>
          <a:p>
            <a:fld id="{7B022DA2-D34C-4079-8533-E3DCCDA55C6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0E1AAB-2077-4710-912D-BDDD78A19E76}" type="datetime1">
              <a:rPr lang="en-GB" smtClean="0"/>
              <a:t>28/11/2011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Your Name:</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22DA2-D34C-4079-8533-E3DCCDA55C6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umber_bridge_shot2.jpg"/>
          <p:cNvPicPr>
            <a:picLocks noChangeAspect="1"/>
          </p:cNvPicPr>
          <p:nvPr/>
        </p:nvPicPr>
        <p:blipFill>
          <a:blip r:embed="rId3" cstate="print"/>
          <a:stretch>
            <a:fillRect/>
          </a:stretch>
        </p:blipFill>
        <p:spPr>
          <a:xfrm>
            <a:off x="2339752" y="1119026"/>
            <a:ext cx="4464496" cy="4398206"/>
          </a:xfrm>
          <a:prstGeom prst="rect">
            <a:avLst/>
          </a:prstGeom>
        </p:spPr>
      </p:pic>
      <p:sp>
        <p:nvSpPr>
          <p:cNvPr id="2" name="Title 1"/>
          <p:cNvSpPr>
            <a:spLocks noGrp="1"/>
          </p:cNvSpPr>
          <p:nvPr>
            <p:ph type="ctrTitle"/>
          </p:nvPr>
        </p:nvSpPr>
        <p:spPr>
          <a:noFill/>
        </p:spPr>
        <p:txBody>
          <a:bodyPr/>
          <a:lstStyle/>
          <a:p>
            <a:r>
              <a:rPr lang="en-GB" dirty="0" smtClean="0">
                <a:solidFill>
                  <a:srgbClr val="FF0000"/>
                </a:solidFill>
              </a:rPr>
              <a:t>THE</a:t>
            </a:r>
            <a:br>
              <a:rPr lang="en-GB" dirty="0" smtClean="0">
                <a:solidFill>
                  <a:srgbClr val="FF0000"/>
                </a:solidFill>
              </a:rPr>
            </a:br>
            <a:r>
              <a:rPr lang="en-GB" dirty="0" smtClean="0">
                <a:solidFill>
                  <a:srgbClr val="FF0000"/>
                </a:solidFill>
              </a:rPr>
              <a:t>HUMBER BRIDGE</a:t>
            </a:r>
            <a:endParaRPr lang="en-GB" dirty="0">
              <a:solidFill>
                <a:srgbClr val="FF0000"/>
              </a:solidFill>
            </a:endParaRPr>
          </a:p>
        </p:txBody>
      </p:sp>
      <p:sp>
        <p:nvSpPr>
          <p:cNvPr id="3" name="Subtitle 2"/>
          <p:cNvSpPr>
            <a:spLocks noGrp="1"/>
          </p:cNvSpPr>
          <p:nvPr>
            <p:ph type="subTitle" idx="1"/>
          </p:nvPr>
        </p:nvSpPr>
        <p:spPr>
          <a:xfrm>
            <a:off x="1331640" y="4509120"/>
            <a:ext cx="6400800" cy="1752600"/>
          </a:xfrm>
        </p:spPr>
        <p:txBody>
          <a:bodyPr/>
          <a:lstStyle/>
          <a:p>
            <a:r>
              <a:rPr lang="en-GB" dirty="0" smtClean="0">
                <a:solidFill>
                  <a:srgbClr val="FF0000"/>
                </a:solidFill>
              </a:rPr>
              <a:t>INFORMATION PACK</a:t>
            </a:r>
            <a:endParaRPr lang="en-GB" dirty="0">
              <a:solidFill>
                <a:srgbClr val="FF0000"/>
              </a:solidFill>
            </a:endParaRPr>
          </a:p>
        </p:txBody>
      </p:sp>
      <p:sp>
        <p:nvSpPr>
          <p:cNvPr id="5" name="Slide Number Placeholder 4"/>
          <p:cNvSpPr>
            <a:spLocks noGrp="1"/>
          </p:cNvSpPr>
          <p:nvPr>
            <p:ph type="sldNum" sz="quarter" idx="12"/>
          </p:nvPr>
        </p:nvSpPr>
        <p:spPr/>
        <p:txBody>
          <a:bodyPr/>
          <a:lstStyle/>
          <a:p>
            <a:fld id="{7B022DA2-D34C-4079-8533-E3DCCDA55C63}" type="slidenum">
              <a:rPr lang="en-GB" smtClean="0"/>
              <a:pPr/>
              <a:t>1</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40768" y="0"/>
            <a:ext cx="8229600" cy="1143000"/>
          </a:xfrm>
        </p:spPr>
        <p:txBody>
          <a:bodyPr/>
          <a:lstStyle/>
          <a:p>
            <a:r>
              <a:rPr lang="en-GB" dirty="0" smtClean="0"/>
              <a:t>Your Designs</a:t>
            </a:r>
            <a:endParaRPr lang="en-GB" dirty="0"/>
          </a:p>
        </p:txBody>
      </p:sp>
      <p:sp>
        <p:nvSpPr>
          <p:cNvPr id="2" name="Slide Number Placeholder 1"/>
          <p:cNvSpPr>
            <a:spLocks noGrp="1"/>
          </p:cNvSpPr>
          <p:nvPr>
            <p:ph type="sldNum" sz="quarter" idx="12"/>
          </p:nvPr>
        </p:nvSpPr>
        <p:spPr/>
        <p:txBody>
          <a:bodyPr/>
          <a:lstStyle/>
          <a:p>
            <a:fld id="{7B022DA2-D34C-4079-8533-E3DCCDA55C63}" type="slidenum">
              <a:rPr lang="en-GB" smtClean="0"/>
              <a:pPr/>
              <a:t>10</a:t>
            </a:fld>
            <a:endParaRPr lang="en-GB"/>
          </a:p>
        </p:txBody>
      </p:sp>
      <p:sp>
        <p:nvSpPr>
          <p:cNvPr id="4" name="TextBox 3"/>
          <p:cNvSpPr txBox="1"/>
          <p:nvPr/>
        </p:nvSpPr>
        <p:spPr>
          <a:xfrm>
            <a:off x="5580112" y="332656"/>
            <a:ext cx="3168352" cy="369332"/>
          </a:xfrm>
          <a:prstGeom prst="rect">
            <a:avLst/>
          </a:prstGeom>
          <a:noFill/>
        </p:spPr>
        <p:txBody>
          <a:bodyPr wrap="square" rtlCol="0">
            <a:spAutoFit/>
          </a:bodyPr>
          <a:lstStyle/>
          <a:p>
            <a:r>
              <a:rPr lang="en-GB" b="1" u="sng" dirty="0" smtClean="0"/>
              <a:t>Please include measurements.</a:t>
            </a:r>
            <a:endParaRPr lang="en-GB" b="1" u="sng" dirty="0"/>
          </a:p>
        </p:txBody>
      </p:sp>
      <p:sp>
        <p:nvSpPr>
          <p:cNvPr id="5" name="Footer Placeholder 4"/>
          <p:cNvSpPr>
            <a:spLocks noGrp="1"/>
          </p:cNvSpPr>
          <p:nvPr>
            <p:ph type="ftr" sz="quarter" idx="11"/>
          </p:nvPr>
        </p:nvSpPr>
        <p:spPr/>
        <p:txBody>
          <a:bodyPr/>
          <a:lstStyle/>
          <a:p>
            <a:r>
              <a:rPr lang="en-GB" smtClean="0"/>
              <a:t>Your Name:</a:t>
            </a: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40768" y="0"/>
            <a:ext cx="8229600" cy="1143000"/>
          </a:xfrm>
        </p:spPr>
        <p:txBody>
          <a:bodyPr/>
          <a:lstStyle/>
          <a:p>
            <a:r>
              <a:rPr lang="en-GB" dirty="0" smtClean="0"/>
              <a:t>Your Designs</a:t>
            </a:r>
            <a:endParaRPr lang="en-GB" dirty="0"/>
          </a:p>
        </p:txBody>
      </p:sp>
      <p:sp>
        <p:nvSpPr>
          <p:cNvPr id="2" name="Slide Number Placeholder 1"/>
          <p:cNvSpPr>
            <a:spLocks noGrp="1"/>
          </p:cNvSpPr>
          <p:nvPr>
            <p:ph type="sldNum" sz="quarter" idx="12"/>
          </p:nvPr>
        </p:nvSpPr>
        <p:spPr/>
        <p:txBody>
          <a:bodyPr/>
          <a:lstStyle/>
          <a:p>
            <a:fld id="{7B022DA2-D34C-4079-8533-E3DCCDA55C63}" type="slidenum">
              <a:rPr lang="en-GB" smtClean="0"/>
              <a:pPr/>
              <a:t>11</a:t>
            </a:fld>
            <a:endParaRPr lang="en-GB"/>
          </a:p>
        </p:txBody>
      </p:sp>
      <p:sp>
        <p:nvSpPr>
          <p:cNvPr id="4" name="TextBox 3"/>
          <p:cNvSpPr txBox="1"/>
          <p:nvPr/>
        </p:nvSpPr>
        <p:spPr>
          <a:xfrm>
            <a:off x="5580112" y="332656"/>
            <a:ext cx="3168352" cy="369332"/>
          </a:xfrm>
          <a:prstGeom prst="rect">
            <a:avLst/>
          </a:prstGeom>
          <a:noFill/>
        </p:spPr>
        <p:txBody>
          <a:bodyPr wrap="square" rtlCol="0">
            <a:spAutoFit/>
          </a:bodyPr>
          <a:lstStyle/>
          <a:p>
            <a:r>
              <a:rPr lang="en-GB" b="1" u="sng" dirty="0" smtClean="0"/>
              <a:t>Please include measurements.</a:t>
            </a:r>
            <a:endParaRPr lang="en-GB" b="1" u="sng" dirty="0"/>
          </a:p>
        </p:txBody>
      </p:sp>
      <p:sp>
        <p:nvSpPr>
          <p:cNvPr id="5" name="Footer Placeholder 4"/>
          <p:cNvSpPr>
            <a:spLocks noGrp="1"/>
          </p:cNvSpPr>
          <p:nvPr>
            <p:ph type="ftr" sz="quarter" idx="11"/>
          </p:nvPr>
        </p:nvSpPr>
        <p:spPr/>
        <p:txBody>
          <a:bodyPr/>
          <a:lstStyle/>
          <a:p>
            <a:r>
              <a:rPr lang="en-GB" smtClean="0"/>
              <a:t>Your Name:</a:t>
            </a: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40768" y="0"/>
            <a:ext cx="8229600" cy="1143000"/>
          </a:xfrm>
        </p:spPr>
        <p:txBody>
          <a:bodyPr/>
          <a:lstStyle/>
          <a:p>
            <a:r>
              <a:rPr lang="en-GB" dirty="0" smtClean="0"/>
              <a:t>Your Designs</a:t>
            </a:r>
            <a:endParaRPr lang="en-GB" dirty="0"/>
          </a:p>
        </p:txBody>
      </p:sp>
      <p:sp>
        <p:nvSpPr>
          <p:cNvPr id="2" name="Slide Number Placeholder 1"/>
          <p:cNvSpPr>
            <a:spLocks noGrp="1"/>
          </p:cNvSpPr>
          <p:nvPr>
            <p:ph type="sldNum" sz="quarter" idx="12"/>
          </p:nvPr>
        </p:nvSpPr>
        <p:spPr/>
        <p:txBody>
          <a:bodyPr/>
          <a:lstStyle/>
          <a:p>
            <a:fld id="{7B022DA2-D34C-4079-8533-E3DCCDA55C63}" type="slidenum">
              <a:rPr lang="en-GB" smtClean="0"/>
              <a:pPr/>
              <a:t>12</a:t>
            </a:fld>
            <a:endParaRPr lang="en-GB"/>
          </a:p>
        </p:txBody>
      </p:sp>
      <p:sp>
        <p:nvSpPr>
          <p:cNvPr id="4" name="TextBox 3"/>
          <p:cNvSpPr txBox="1"/>
          <p:nvPr/>
        </p:nvSpPr>
        <p:spPr>
          <a:xfrm>
            <a:off x="5580112" y="332656"/>
            <a:ext cx="3168352" cy="369332"/>
          </a:xfrm>
          <a:prstGeom prst="rect">
            <a:avLst/>
          </a:prstGeom>
          <a:noFill/>
        </p:spPr>
        <p:txBody>
          <a:bodyPr wrap="square" rtlCol="0">
            <a:spAutoFit/>
          </a:bodyPr>
          <a:lstStyle/>
          <a:p>
            <a:r>
              <a:rPr lang="en-GB" b="1" u="sng" dirty="0" smtClean="0"/>
              <a:t>Please include measurements.</a:t>
            </a:r>
            <a:endParaRPr lang="en-GB" b="1" u="sng" dirty="0"/>
          </a:p>
        </p:txBody>
      </p:sp>
      <p:sp>
        <p:nvSpPr>
          <p:cNvPr id="5" name="Footer Placeholder 4"/>
          <p:cNvSpPr>
            <a:spLocks noGrp="1"/>
          </p:cNvSpPr>
          <p:nvPr>
            <p:ph type="ftr" sz="quarter" idx="11"/>
          </p:nvPr>
        </p:nvSpPr>
        <p:spPr/>
        <p:txBody>
          <a:bodyPr/>
          <a:lstStyle/>
          <a:p>
            <a:r>
              <a:rPr lang="en-GB" smtClean="0"/>
              <a:t>Your Name:</a:t>
            </a: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a:t>
            </a:r>
            <a:endParaRPr lang="en-GB" dirty="0"/>
          </a:p>
        </p:txBody>
      </p:sp>
      <p:sp>
        <p:nvSpPr>
          <p:cNvPr id="3" name="Slide Number Placeholder 2"/>
          <p:cNvSpPr>
            <a:spLocks noGrp="1"/>
          </p:cNvSpPr>
          <p:nvPr>
            <p:ph type="sldNum" sz="quarter" idx="12"/>
          </p:nvPr>
        </p:nvSpPr>
        <p:spPr/>
        <p:txBody>
          <a:bodyPr/>
          <a:lstStyle/>
          <a:p>
            <a:fld id="{7B022DA2-D34C-4079-8533-E3DCCDA55C63}" type="slidenum">
              <a:rPr lang="en-GB" smtClean="0"/>
              <a:pPr/>
              <a:t>13</a:t>
            </a:fld>
            <a:endParaRPr lang="en-GB"/>
          </a:p>
        </p:txBody>
      </p:sp>
      <p:sp>
        <p:nvSpPr>
          <p:cNvPr id="4" name="TextBox 3"/>
          <p:cNvSpPr txBox="1"/>
          <p:nvPr/>
        </p:nvSpPr>
        <p:spPr>
          <a:xfrm>
            <a:off x="395536" y="1844824"/>
            <a:ext cx="8280920" cy="1754326"/>
          </a:xfrm>
          <a:prstGeom prst="rect">
            <a:avLst/>
          </a:prstGeom>
          <a:noFill/>
        </p:spPr>
        <p:txBody>
          <a:bodyPr wrap="square" rtlCol="0">
            <a:spAutoFit/>
          </a:bodyPr>
          <a:lstStyle/>
          <a:p>
            <a:r>
              <a:rPr lang="en-GB" dirty="0" smtClean="0"/>
              <a:t>How did your bridge design go?  Is there anything you could have done better?</a:t>
            </a:r>
          </a:p>
          <a:p>
            <a:endParaRPr lang="en-GB" dirty="0" smtClean="0"/>
          </a:p>
          <a:p>
            <a:r>
              <a:rPr lang="en-GB" dirty="0" smtClean="0"/>
              <a:t>Write a short paragraph stating;</a:t>
            </a:r>
          </a:p>
          <a:p>
            <a:pPr marL="342900" indent="-342900">
              <a:buFont typeface="+mj-lt"/>
              <a:buAutoNum type="arabicPeriod"/>
            </a:pPr>
            <a:r>
              <a:rPr lang="en-GB" dirty="0" smtClean="0"/>
              <a:t>Why you choose the bridge you did?</a:t>
            </a:r>
          </a:p>
          <a:p>
            <a:pPr marL="342900" indent="-342900">
              <a:buFont typeface="+mj-lt"/>
              <a:buAutoNum type="arabicPeriod"/>
            </a:pPr>
            <a:r>
              <a:rPr lang="en-GB" dirty="0" smtClean="0"/>
              <a:t>Did it work?  If it didn't do you know why?</a:t>
            </a:r>
          </a:p>
          <a:p>
            <a:pPr marL="342900" indent="-342900">
              <a:buFont typeface="+mj-lt"/>
              <a:buAutoNum type="arabicPeriod"/>
            </a:pPr>
            <a:r>
              <a:rPr lang="en-GB" dirty="0" smtClean="0"/>
              <a:t>What have you learnt?</a:t>
            </a:r>
            <a:endParaRPr lang="en-GB" dirty="0"/>
          </a:p>
        </p:txBody>
      </p:sp>
      <p:sp>
        <p:nvSpPr>
          <p:cNvPr id="5" name="Footer Placeholder 4"/>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TO KNOW ABOUT THE BRIDGE?</a:t>
            </a:r>
            <a:endParaRPr lang="en-GB" dirty="0"/>
          </a:p>
        </p:txBody>
      </p:sp>
      <p:sp>
        <p:nvSpPr>
          <p:cNvPr id="3" name="Content Placeholder 2"/>
          <p:cNvSpPr>
            <a:spLocks noGrp="1"/>
          </p:cNvSpPr>
          <p:nvPr>
            <p:ph idx="1"/>
          </p:nvPr>
        </p:nvSpPr>
        <p:spPr/>
        <p:txBody>
          <a:bodyPr>
            <a:normAutofit fontScale="47500" lnSpcReduction="20000"/>
          </a:bodyPr>
          <a:lstStyle/>
          <a:p>
            <a:pPr lvl="0"/>
            <a:r>
              <a:rPr lang="en-GB" dirty="0">
                <a:latin typeface="Comic Sans MS" pitchFamily="66" charset="0"/>
              </a:rPr>
              <a:t>The Humber estuary has five important rivers following into it - The Trent, Ouse, Don, </a:t>
            </a:r>
            <a:r>
              <a:rPr lang="en-GB" dirty="0" err="1">
                <a:latin typeface="Comic Sans MS" pitchFamily="66" charset="0"/>
              </a:rPr>
              <a:t>Aire</a:t>
            </a:r>
            <a:r>
              <a:rPr lang="en-GB" dirty="0">
                <a:latin typeface="Comic Sans MS" pitchFamily="66" charset="0"/>
              </a:rPr>
              <a:t> and </a:t>
            </a:r>
            <a:r>
              <a:rPr lang="en-GB" dirty="0" err="1">
                <a:latin typeface="Comic Sans MS" pitchFamily="66" charset="0"/>
              </a:rPr>
              <a:t>Derwent</a:t>
            </a:r>
            <a:r>
              <a:rPr lang="en-GB" dirty="0">
                <a:latin typeface="Comic Sans MS" pitchFamily="66" charset="0"/>
              </a:rPr>
              <a:t> and makes up one-fifth of the country's river water.  The Humber has been used for trade since the Bronze Age (1500 B.C.) and even crossed using plank boats, recently discovered in </a:t>
            </a:r>
            <a:r>
              <a:rPr lang="en-GB" dirty="0" err="1">
                <a:latin typeface="Comic Sans MS" pitchFamily="66" charset="0"/>
              </a:rPr>
              <a:t>Ferriby</a:t>
            </a:r>
            <a:r>
              <a:rPr lang="en-GB" dirty="0">
                <a:latin typeface="Comic Sans MS" pitchFamily="66" charset="0"/>
              </a:rPr>
              <a:t> which are the oldest discoveries in Europe!</a:t>
            </a:r>
          </a:p>
          <a:p>
            <a:pPr>
              <a:buNone/>
            </a:pPr>
            <a:r>
              <a:rPr lang="en-GB" dirty="0">
                <a:latin typeface="Comic Sans MS" pitchFamily="66" charset="0"/>
              </a:rPr>
              <a:t> </a:t>
            </a:r>
          </a:p>
          <a:p>
            <a:pPr lvl="0"/>
            <a:r>
              <a:rPr lang="en-GB" dirty="0">
                <a:latin typeface="Comic Sans MS" pitchFamily="66" charset="0"/>
              </a:rPr>
              <a:t>The Humber has always provided a barrier between the North and the South, especially when it came to trade which is important for an areas growth.  Ferries were introduced by 1315 but this was slow.  The Industrial Revolution and the importance of the railways meant a faster crossing was needed.  Talks about a crossing were taking place from 1860 but it was not until May 1971 that a bridge was given the green light with work beginning in on 27th July 1972.</a:t>
            </a:r>
          </a:p>
          <a:p>
            <a:pPr lvl="0"/>
            <a:endParaRPr lang="en-GB" dirty="0" smtClean="0">
              <a:latin typeface="Comic Sans MS" pitchFamily="66" charset="0"/>
            </a:endParaRPr>
          </a:p>
          <a:p>
            <a:pPr lvl="0"/>
            <a:r>
              <a:rPr lang="en-GB" dirty="0" smtClean="0">
                <a:latin typeface="Comic Sans MS" pitchFamily="66" charset="0"/>
              </a:rPr>
              <a:t>As </a:t>
            </a:r>
            <a:r>
              <a:rPr lang="en-GB" dirty="0">
                <a:latin typeface="Comic Sans MS" pitchFamily="66" charset="0"/>
              </a:rPr>
              <a:t>cities expanded due to the Industrial Revolution so also did traffic and people movement.  Hull's port was becoming involved in world wide trade and its traffic expansion grew by 130% between 1862-1882.  Ferry crossing where slowing down the speed of transporting goods to the south of the country meaning Hull could be losing out on possible trade.</a:t>
            </a:r>
          </a:p>
          <a:p>
            <a:pPr>
              <a:buNone/>
            </a:pPr>
            <a:r>
              <a:rPr lang="en-GB" dirty="0">
                <a:latin typeface="Comic Sans MS" pitchFamily="66" charset="0"/>
              </a:rPr>
              <a:t> </a:t>
            </a:r>
          </a:p>
          <a:p>
            <a:pPr lvl="0"/>
            <a:r>
              <a:rPr lang="en-GB" dirty="0">
                <a:latin typeface="Comic Sans MS" pitchFamily="66" charset="0"/>
              </a:rPr>
              <a:t>The Humber had provided a </a:t>
            </a:r>
            <a:r>
              <a:rPr lang="en-GB" dirty="0" smtClean="0">
                <a:latin typeface="Comic Sans MS" pitchFamily="66" charset="0"/>
              </a:rPr>
              <a:t>defence </a:t>
            </a:r>
            <a:r>
              <a:rPr lang="en-GB" dirty="0">
                <a:latin typeface="Comic Sans MS" pitchFamily="66" charset="0"/>
              </a:rPr>
              <a:t>to the area throughout history, mainly during the Anglo-Saxon period amongst the warring tribes.  Now however the river was working against those on its north banks.</a:t>
            </a:r>
          </a:p>
          <a:p>
            <a:endParaRPr lang="en-GB" dirty="0"/>
          </a:p>
        </p:txBody>
      </p:sp>
      <p:sp>
        <p:nvSpPr>
          <p:cNvPr id="4" name="Slide Number Placeholder 3"/>
          <p:cNvSpPr>
            <a:spLocks noGrp="1"/>
          </p:cNvSpPr>
          <p:nvPr>
            <p:ph type="sldNum" sz="quarter" idx="12"/>
          </p:nvPr>
        </p:nvSpPr>
        <p:spPr/>
        <p:txBody>
          <a:bodyPr/>
          <a:lstStyle/>
          <a:p>
            <a:fld id="{7B022DA2-D34C-4079-8533-E3DCCDA55C63}" type="slidenum">
              <a:rPr lang="en-GB" smtClean="0"/>
              <a:pPr/>
              <a:t>2</a:t>
            </a:fld>
            <a:endParaRPr lang="en-GB"/>
          </a:p>
        </p:txBody>
      </p:sp>
      <p:sp>
        <p:nvSpPr>
          <p:cNvPr id="5" name="Footer Placeholder 4"/>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DESIGN</a:t>
            </a:r>
            <a:endParaRPr lang="en-GB" dirty="0"/>
          </a:p>
        </p:txBody>
      </p:sp>
      <p:sp>
        <p:nvSpPr>
          <p:cNvPr id="6" name="Content Placeholder 5"/>
          <p:cNvSpPr>
            <a:spLocks noGrp="1"/>
          </p:cNvSpPr>
          <p:nvPr>
            <p:ph sz="half" idx="1"/>
          </p:nvPr>
        </p:nvSpPr>
        <p:spPr/>
        <p:txBody>
          <a:bodyPr/>
          <a:lstStyle/>
          <a:p>
            <a:r>
              <a:rPr lang="en-GB" dirty="0" smtClean="0">
                <a:latin typeface="Comic Sans MS" pitchFamily="66" charset="0"/>
              </a:rPr>
              <a:t>WHY THIS....</a:t>
            </a:r>
            <a:endParaRPr lang="en-GB" dirty="0">
              <a:latin typeface="Comic Sans MS" pitchFamily="66" charset="0"/>
            </a:endParaRPr>
          </a:p>
        </p:txBody>
      </p:sp>
      <p:sp>
        <p:nvSpPr>
          <p:cNvPr id="7" name="Content Placeholder 6"/>
          <p:cNvSpPr>
            <a:spLocks noGrp="1"/>
          </p:cNvSpPr>
          <p:nvPr>
            <p:ph sz="half" idx="2"/>
          </p:nvPr>
        </p:nvSpPr>
        <p:spPr/>
        <p:txBody>
          <a:bodyPr/>
          <a:lstStyle/>
          <a:p>
            <a:r>
              <a:rPr lang="en-GB" dirty="0" smtClean="0">
                <a:latin typeface="Comic Sans MS" pitchFamily="66" charset="0"/>
              </a:rPr>
              <a:t>AND NOT THIS</a:t>
            </a:r>
            <a:endParaRPr lang="en-GB" dirty="0">
              <a:latin typeface="Comic Sans MS" pitchFamily="66" charset="0"/>
            </a:endParaRPr>
          </a:p>
        </p:txBody>
      </p:sp>
      <p:sp>
        <p:nvSpPr>
          <p:cNvPr id="4" name="Slide Number Placeholder 3"/>
          <p:cNvSpPr>
            <a:spLocks noGrp="1"/>
          </p:cNvSpPr>
          <p:nvPr>
            <p:ph type="sldNum" sz="quarter" idx="12"/>
          </p:nvPr>
        </p:nvSpPr>
        <p:spPr/>
        <p:txBody>
          <a:bodyPr/>
          <a:lstStyle/>
          <a:p>
            <a:fld id="{7B022DA2-D34C-4079-8533-E3DCCDA55C63}" type="slidenum">
              <a:rPr lang="en-GB" smtClean="0"/>
              <a:pPr/>
              <a:t>3</a:t>
            </a:fld>
            <a:endParaRPr lang="en-GB"/>
          </a:p>
        </p:txBody>
      </p:sp>
      <p:pic>
        <p:nvPicPr>
          <p:cNvPr id="8" name="Picture 7" descr="Humber_Bridge_South_Bank2.jpg"/>
          <p:cNvPicPr>
            <a:picLocks noChangeAspect="1"/>
          </p:cNvPicPr>
          <p:nvPr/>
        </p:nvPicPr>
        <p:blipFill>
          <a:blip r:embed="rId2" cstate="print"/>
          <a:stretch>
            <a:fillRect/>
          </a:stretch>
        </p:blipFill>
        <p:spPr>
          <a:xfrm>
            <a:off x="395536" y="2204864"/>
            <a:ext cx="3240360" cy="3528392"/>
          </a:xfrm>
          <a:prstGeom prst="rect">
            <a:avLst/>
          </a:prstGeom>
        </p:spPr>
      </p:pic>
      <p:pic>
        <p:nvPicPr>
          <p:cNvPr id="1026" name="Picture 2" descr="firthofforth2_bridge"/>
          <p:cNvPicPr>
            <a:picLocks noChangeAspect="1" noChangeArrowheads="1"/>
          </p:cNvPicPr>
          <p:nvPr/>
        </p:nvPicPr>
        <p:blipFill>
          <a:blip r:embed="rId3" cstate="print"/>
          <a:srcRect/>
          <a:stretch>
            <a:fillRect/>
          </a:stretch>
        </p:blipFill>
        <p:spPr bwMode="auto">
          <a:xfrm>
            <a:off x="4788024" y="2276872"/>
            <a:ext cx="3312368" cy="3528392"/>
          </a:xfrm>
          <a:prstGeom prst="rect">
            <a:avLst/>
          </a:prstGeom>
          <a:noFill/>
          <a:ln w="9525">
            <a:noFill/>
            <a:miter lim="800000"/>
            <a:headEnd/>
            <a:tailEnd/>
          </a:ln>
        </p:spPr>
      </p:pic>
      <p:sp>
        <p:nvSpPr>
          <p:cNvPr id="9" name="Footer Placeholder 8"/>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DESIGN FACTS</a:t>
            </a:r>
            <a:endParaRPr lang="en-GB" dirty="0"/>
          </a:p>
        </p:txBody>
      </p:sp>
      <p:sp>
        <p:nvSpPr>
          <p:cNvPr id="5" name="Content Placeholder 4"/>
          <p:cNvSpPr>
            <a:spLocks noGrp="1"/>
          </p:cNvSpPr>
          <p:nvPr>
            <p:ph idx="1"/>
          </p:nvPr>
        </p:nvSpPr>
        <p:spPr/>
        <p:txBody>
          <a:bodyPr>
            <a:normAutofit fontScale="47500" lnSpcReduction="20000"/>
          </a:bodyPr>
          <a:lstStyle/>
          <a:p>
            <a:pPr lvl="0"/>
            <a:r>
              <a:rPr lang="en-GB" dirty="0">
                <a:latin typeface="Comic Sans MS" pitchFamily="66" charset="0"/>
              </a:rPr>
              <a:t>The reasons why a suspension bridge was chosen over other designs were due to two key reasons. First the Humber River has a shifting bed and is deep enough and wide enough to afford passage to ships, but what is always changing. A suspension bridge with no support piers within the river would not obstruct the estuary. Secondly, because of the local landscape a construction of a tunnel under the bridge would have been far more costly.</a:t>
            </a:r>
          </a:p>
          <a:p>
            <a:pPr>
              <a:buNone/>
            </a:pPr>
            <a:r>
              <a:rPr lang="en-GB" dirty="0">
                <a:latin typeface="Comic Sans MS" pitchFamily="66" charset="0"/>
              </a:rPr>
              <a:t> </a:t>
            </a:r>
          </a:p>
          <a:p>
            <a:pPr lvl="0"/>
            <a:r>
              <a:rPr lang="en-GB" dirty="0">
                <a:latin typeface="Comic Sans MS" pitchFamily="66" charset="0"/>
              </a:rPr>
              <a:t>Many different ideas were put forward however over the years, mainly before the knowledge of the Humber had been gained.</a:t>
            </a:r>
          </a:p>
          <a:p>
            <a:pPr>
              <a:buNone/>
            </a:pPr>
            <a:r>
              <a:rPr lang="en-GB" dirty="0">
                <a:latin typeface="Comic Sans MS" pitchFamily="66" charset="0"/>
              </a:rPr>
              <a:t> </a:t>
            </a:r>
          </a:p>
          <a:p>
            <a:pPr lvl="0"/>
            <a:r>
              <a:rPr lang="en-GB" dirty="0">
                <a:latin typeface="Comic Sans MS" pitchFamily="66" charset="0"/>
              </a:rPr>
              <a:t>The Humber Bridge when first constructed was the largest single span suspended roadway in the world!  It spans some 1,410 meters, that’s 13 and a half lengths of Wembley Stadium!  </a:t>
            </a:r>
          </a:p>
          <a:p>
            <a:pPr>
              <a:buNone/>
            </a:pPr>
            <a:r>
              <a:rPr lang="en-GB" dirty="0">
                <a:latin typeface="Comic Sans MS" pitchFamily="66" charset="0"/>
              </a:rPr>
              <a:t> </a:t>
            </a:r>
          </a:p>
          <a:p>
            <a:pPr lvl="0"/>
            <a:r>
              <a:rPr lang="en-GB" dirty="0">
                <a:latin typeface="Comic Sans MS" pitchFamily="66" charset="0"/>
              </a:rPr>
              <a:t>The bridge sits 30 meters above the river to allow shipping to safely pass under.</a:t>
            </a:r>
          </a:p>
          <a:p>
            <a:pPr>
              <a:buNone/>
            </a:pPr>
            <a:r>
              <a:rPr lang="en-GB" dirty="0">
                <a:latin typeface="Comic Sans MS" pitchFamily="66" charset="0"/>
              </a:rPr>
              <a:t> </a:t>
            </a:r>
          </a:p>
          <a:p>
            <a:pPr lvl="0"/>
            <a:r>
              <a:rPr lang="en-GB" dirty="0">
                <a:latin typeface="Comic Sans MS" pitchFamily="66" charset="0"/>
              </a:rPr>
              <a:t>The two towers that support the Bridge are 510 ft high, just over half the size of the Eiffel Tower.  The roadway is made up of 124 sections all weighing 140 tons, roughly the weight of a Blue Whale.  The cables that suspend the bridge are 14,948 parallel galvanized drawn wires of 5mm in diameter spun together to make one steel wire cable of 62m in diameter. </a:t>
            </a:r>
          </a:p>
          <a:p>
            <a:endParaRPr lang="en-GB" dirty="0"/>
          </a:p>
        </p:txBody>
      </p:sp>
      <p:sp>
        <p:nvSpPr>
          <p:cNvPr id="3" name="Slide Number Placeholder 2"/>
          <p:cNvSpPr>
            <a:spLocks noGrp="1"/>
          </p:cNvSpPr>
          <p:nvPr>
            <p:ph type="sldNum" sz="quarter" idx="12"/>
          </p:nvPr>
        </p:nvSpPr>
        <p:spPr/>
        <p:txBody>
          <a:bodyPr/>
          <a:lstStyle/>
          <a:p>
            <a:fld id="{7B022DA2-D34C-4079-8533-E3DCCDA55C63}" type="slidenum">
              <a:rPr lang="en-GB" smtClean="0"/>
              <a:pPr/>
              <a:t>4</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BRIDGE OF CHOICE</a:t>
            </a:r>
            <a:endParaRPr lang="en-GB" dirty="0"/>
          </a:p>
        </p:txBody>
      </p:sp>
      <p:sp>
        <p:nvSpPr>
          <p:cNvPr id="3" name="Text Placeholder 2"/>
          <p:cNvSpPr>
            <a:spLocks noGrp="1"/>
          </p:cNvSpPr>
          <p:nvPr>
            <p:ph type="body" idx="1"/>
          </p:nvPr>
        </p:nvSpPr>
        <p:spPr>
          <a:xfrm>
            <a:off x="457200" y="1535112"/>
            <a:ext cx="4040188" cy="3046015"/>
          </a:xfrm>
        </p:spPr>
        <p:txBody>
          <a:bodyPr>
            <a:normAutofit fontScale="55000" lnSpcReduction="20000"/>
          </a:bodyPr>
          <a:lstStyle/>
          <a:p>
            <a:r>
              <a:rPr lang="en-GB" u="sng" dirty="0">
                <a:solidFill>
                  <a:srgbClr val="FF0000"/>
                </a:solidFill>
                <a:latin typeface="Comic Sans MS" pitchFamily="66" charset="0"/>
              </a:rPr>
              <a:t>The Beam Bridge;</a:t>
            </a:r>
            <a:endParaRPr lang="en-GB" dirty="0">
              <a:solidFill>
                <a:srgbClr val="FF0000"/>
              </a:solidFill>
              <a:latin typeface="Comic Sans MS" pitchFamily="66" charset="0"/>
            </a:endParaRPr>
          </a:p>
          <a:p>
            <a:r>
              <a:rPr lang="en-GB" dirty="0">
                <a:solidFill>
                  <a:srgbClr val="FF0000"/>
                </a:solidFill>
                <a:latin typeface="Comic Sans MS" pitchFamily="66" charset="0"/>
              </a:rPr>
              <a:t> </a:t>
            </a:r>
          </a:p>
          <a:p>
            <a:r>
              <a:rPr lang="en-GB" dirty="0">
                <a:solidFill>
                  <a:srgbClr val="FF0000"/>
                </a:solidFill>
                <a:latin typeface="Comic Sans MS" pitchFamily="66" charset="0"/>
              </a:rPr>
              <a:t>This is the most simple bridge design.</a:t>
            </a:r>
          </a:p>
          <a:p>
            <a:r>
              <a:rPr lang="en-GB" dirty="0">
                <a:solidFill>
                  <a:srgbClr val="FF0000"/>
                </a:solidFill>
                <a:latin typeface="Comic Sans MS" pitchFamily="66" charset="0"/>
              </a:rPr>
              <a:t> </a:t>
            </a:r>
          </a:p>
          <a:p>
            <a:r>
              <a:rPr lang="en-GB" dirty="0">
                <a:solidFill>
                  <a:srgbClr val="FF0000"/>
                </a:solidFill>
                <a:latin typeface="Comic Sans MS" pitchFamily="66" charset="0"/>
              </a:rPr>
              <a:t>Made up of a horizontal beam, which is supported at each end by pillars. The weight of the beam pushes straight down on the piers. The farther apart its piers, the weaker the beam becomes. This is why beam bridges rarely span more than 250 feet.  Can be made for larger distances but more beams have to be placed together meaning more pillars.</a:t>
            </a:r>
          </a:p>
          <a:p>
            <a:r>
              <a:rPr lang="en-GB" dirty="0">
                <a:solidFill>
                  <a:srgbClr val="FF0000"/>
                </a:solidFill>
                <a:latin typeface="Comic Sans MS" pitchFamily="66" charset="0"/>
              </a:rPr>
              <a:t> </a:t>
            </a:r>
          </a:p>
          <a:p>
            <a:r>
              <a:rPr lang="en-GB" dirty="0">
                <a:solidFill>
                  <a:srgbClr val="FF0000"/>
                </a:solidFill>
                <a:latin typeface="Comic Sans MS" pitchFamily="66" charset="0"/>
              </a:rPr>
              <a:t>Very often seen in parks and for pedestrian crossings.</a:t>
            </a:r>
          </a:p>
          <a:p>
            <a:endParaRPr lang="en-GB" dirty="0"/>
          </a:p>
        </p:txBody>
      </p:sp>
      <p:pic>
        <p:nvPicPr>
          <p:cNvPr id="8" name="Content Placeholder 7" descr="22073-004-F63FED3C.gif"/>
          <p:cNvPicPr>
            <a:picLocks noGrp="1" noChangeAspect="1"/>
          </p:cNvPicPr>
          <p:nvPr>
            <p:ph sz="half" idx="2"/>
          </p:nvPr>
        </p:nvPicPr>
        <p:blipFill>
          <a:blip r:embed="rId2" cstate="print"/>
          <a:stretch>
            <a:fillRect/>
          </a:stretch>
        </p:blipFill>
        <p:spPr>
          <a:xfrm>
            <a:off x="467544" y="4725144"/>
            <a:ext cx="4040188" cy="1380724"/>
          </a:xfrm>
        </p:spPr>
      </p:pic>
      <p:sp>
        <p:nvSpPr>
          <p:cNvPr id="5" name="Text Placeholder 4"/>
          <p:cNvSpPr>
            <a:spLocks noGrp="1"/>
          </p:cNvSpPr>
          <p:nvPr>
            <p:ph type="body" sz="quarter" idx="3"/>
          </p:nvPr>
        </p:nvSpPr>
        <p:spPr>
          <a:xfrm>
            <a:off x="4644008" y="1196752"/>
            <a:ext cx="4041775" cy="3190031"/>
          </a:xfrm>
        </p:spPr>
        <p:txBody>
          <a:bodyPr>
            <a:normAutofit fontScale="55000" lnSpcReduction="20000"/>
          </a:bodyPr>
          <a:lstStyle/>
          <a:p>
            <a:r>
              <a:rPr lang="en-GB" u="sng" dirty="0">
                <a:solidFill>
                  <a:srgbClr val="0070C0"/>
                </a:solidFill>
                <a:latin typeface="Comic Sans MS" pitchFamily="66" charset="0"/>
              </a:rPr>
              <a:t>The Arch Bridge;</a:t>
            </a:r>
            <a:endParaRPr lang="en-GB" dirty="0">
              <a:solidFill>
                <a:srgbClr val="0070C0"/>
              </a:solidFill>
              <a:latin typeface="Comic Sans MS" pitchFamily="66" charset="0"/>
            </a:endParaRPr>
          </a:p>
          <a:p>
            <a:r>
              <a:rPr lang="en-GB" dirty="0">
                <a:solidFill>
                  <a:srgbClr val="0070C0"/>
                </a:solidFill>
                <a:latin typeface="Comic Sans MS" pitchFamily="66" charset="0"/>
              </a:rPr>
              <a:t> </a:t>
            </a:r>
          </a:p>
          <a:p>
            <a:r>
              <a:rPr lang="en-GB" dirty="0">
                <a:solidFill>
                  <a:srgbClr val="0070C0"/>
                </a:solidFill>
                <a:latin typeface="Comic Sans MS" pitchFamily="66" charset="0"/>
              </a:rPr>
              <a:t>Has great natural strength. Thousands of years ago, Romans built arches out of stone. Today, most arch bridges are made of steel or concrete, and they can span up to 800 feet.</a:t>
            </a:r>
          </a:p>
          <a:p>
            <a:r>
              <a:rPr lang="en-GB" dirty="0">
                <a:solidFill>
                  <a:srgbClr val="0070C0"/>
                </a:solidFill>
                <a:latin typeface="Comic Sans MS" pitchFamily="66" charset="0"/>
              </a:rPr>
              <a:t> </a:t>
            </a:r>
          </a:p>
          <a:p>
            <a:r>
              <a:rPr lang="en-GB" dirty="0">
                <a:solidFill>
                  <a:srgbClr val="0070C0"/>
                </a:solidFill>
                <a:latin typeface="Comic Sans MS" pitchFamily="66" charset="0"/>
              </a:rPr>
              <a:t>No cables or extra supports are needed and shift the weight from on top to down in its foundations.  An arch bridge has a semicircular design with abutments on each end. An arch is known as a compression structure.</a:t>
            </a:r>
          </a:p>
          <a:p>
            <a:r>
              <a:rPr lang="en-GB" dirty="0">
                <a:solidFill>
                  <a:srgbClr val="0070C0"/>
                </a:solidFill>
                <a:latin typeface="Comic Sans MS" pitchFamily="66" charset="0"/>
              </a:rPr>
              <a:t> </a:t>
            </a:r>
          </a:p>
          <a:p>
            <a:r>
              <a:rPr lang="en-GB" dirty="0">
                <a:solidFill>
                  <a:srgbClr val="0070C0"/>
                </a:solidFill>
                <a:latin typeface="Comic Sans MS" pitchFamily="66" charset="0"/>
              </a:rPr>
              <a:t>Romans used these </a:t>
            </a:r>
            <a:r>
              <a:rPr lang="en-GB" dirty="0" smtClean="0">
                <a:solidFill>
                  <a:srgbClr val="0070C0"/>
                </a:solidFill>
                <a:latin typeface="Comic Sans MS" pitchFamily="66" charset="0"/>
              </a:rPr>
              <a:t>bridges to carry water to towns. </a:t>
            </a:r>
            <a:endParaRPr lang="en-GB" dirty="0">
              <a:solidFill>
                <a:srgbClr val="0070C0"/>
              </a:solidFill>
              <a:latin typeface="Comic Sans MS" pitchFamily="66" charset="0"/>
            </a:endParaRPr>
          </a:p>
        </p:txBody>
      </p:sp>
      <p:pic>
        <p:nvPicPr>
          <p:cNvPr id="9" name="Content Placeholder 8" descr="22075-004-0AF4C81A.gif"/>
          <p:cNvPicPr>
            <a:picLocks noGrp="1" noChangeAspect="1"/>
          </p:cNvPicPr>
          <p:nvPr>
            <p:ph sz="quarter" idx="4"/>
          </p:nvPr>
        </p:nvPicPr>
        <p:blipFill>
          <a:blip r:embed="rId3" cstate="print"/>
          <a:stretch>
            <a:fillRect/>
          </a:stretch>
        </p:blipFill>
        <p:spPr>
          <a:xfrm>
            <a:off x="4644008" y="4725144"/>
            <a:ext cx="4041775" cy="1390780"/>
          </a:xfrm>
        </p:spPr>
      </p:pic>
      <p:sp>
        <p:nvSpPr>
          <p:cNvPr id="7" name="Slide Number Placeholder 6"/>
          <p:cNvSpPr>
            <a:spLocks noGrp="1"/>
          </p:cNvSpPr>
          <p:nvPr>
            <p:ph type="sldNum" sz="quarter" idx="12"/>
          </p:nvPr>
        </p:nvSpPr>
        <p:spPr/>
        <p:txBody>
          <a:bodyPr/>
          <a:lstStyle/>
          <a:p>
            <a:fld id="{7B022DA2-D34C-4079-8533-E3DCCDA55C63}" type="slidenum">
              <a:rPr lang="en-GB" smtClean="0"/>
              <a:pPr/>
              <a:t>5</a:t>
            </a:fld>
            <a:endParaRPr lang="en-GB"/>
          </a:p>
        </p:txBody>
      </p:sp>
      <p:sp>
        <p:nvSpPr>
          <p:cNvPr id="10" name="Footer Placeholder 9"/>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a:xfrm>
            <a:off x="457200" y="1535112"/>
            <a:ext cx="4040188" cy="2901999"/>
          </a:xfrm>
        </p:spPr>
        <p:txBody>
          <a:bodyPr>
            <a:normAutofit fontScale="62500" lnSpcReduction="20000"/>
          </a:bodyPr>
          <a:lstStyle/>
          <a:p>
            <a:r>
              <a:rPr lang="en-GB" u="sng" dirty="0">
                <a:solidFill>
                  <a:srgbClr val="00B050"/>
                </a:solidFill>
                <a:latin typeface="Comic Sans MS" pitchFamily="66" charset="0"/>
              </a:rPr>
              <a:t>The Suspension Bridge;</a:t>
            </a:r>
            <a:endParaRPr lang="en-GB" dirty="0">
              <a:solidFill>
                <a:srgbClr val="00B050"/>
              </a:solidFill>
              <a:latin typeface="Comic Sans MS" pitchFamily="66" charset="0"/>
            </a:endParaRPr>
          </a:p>
          <a:p>
            <a:r>
              <a:rPr lang="en-GB" dirty="0">
                <a:solidFill>
                  <a:srgbClr val="00B050"/>
                </a:solidFill>
                <a:latin typeface="Comic Sans MS" pitchFamily="66" charset="0"/>
              </a:rPr>
              <a:t> </a:t>
            </a:r>
          </a:p>
          <a:p>
            <a:r>
              <a:rPr lang="en-GB" dirty="0">
                <a:solidFill>
                  <a:srgbClr val="00B050"/>
                </a:solidFill>
                <a:latin typeface="Comic Sans MS" pitchFamily="66" charset="0"/>
              </a:rPr>
              <a:t>Can span 2,000 to 7,000 feet -- a lot farther than any other type of bridge!</a:t>
            </a:r>
          </a:p>
          <a:p>
            <a:r>
              <a:rPr lang="en-GB" dirty="0">
                <a:solidFill>
                  <a:srgbClr val="00B050"/>
                </a:solidFill>
                <a:latin typeface="Comic Sans MS" pitchFamily="66" charset="0"/>
              </a:rPr>
              <a:t> </a:t>
            </a:r>
          </a:p>
          <a:p>
            <a:r>
              <a:rPr lang="en-GB" dirty="0">
                <a:solidFill>
                  <a:srgbClr val="00B050"/>
                </a:solidFill>
                <a:latin typeface="Comic Sans MS" pitchFamily="66" charset="0"/>
              </a:rPr>
              <a:t>Supported by two pillars at each end, the bridge is held up and weight supported using tension in cables.  Can support large numbers of cars, lorries, pedestrians and even trains! </a:t>
            </a:r>
          </a:p>
          <a:p>
            <a:r>
              <a:rPr lang="en-GB" dirty="0">
                <a:solidFill>
                  <a:srgbClr val="00B050"/>
                </a:solidFill>
                <a:latin typeface="Comic Sans MS" pitchFamily="66" charset="0"/>
              </a:rPr>
              <a:t> </a:t>
            </a:r>
          </a:p>
          <a:p>
            <a:r>
              <a:rPr lang="en-GB" dirty="0">
                <a:solidFill>
                  <a:srgbClr val="00B050"/>
                </a:solidFill>
                <a:latin typeface="Comic Sans MS" pitchFamily="66" charset="0"/>
              </a:rPr>
              <a:t>Ideal also for allowing movement pass under below due to lack of pillars.</a:t>
            </a:r>
          </a:p>
          <a:p>
            <a:endParaRPr lang="en-GB" dirty="0"/>
          </a:p>
        </p:txBody>
      </p:sp>
      <p:pic>
        <p:nvPicPr>
          <p:cNvPr id="8" name="Content Placeholder 7" descr="22076-004-1633869C.gif"/>
          <p:cNvPicPr>
            <a:picLocks noGrp="1" noChangeAspect="1"/>
          </p:cNvPicPr>
          <p:nvPr>
            <p:ph sz="half" idx="2"/>
          </p:nvPr>
        </p:nvPicPr>
        <p:blipFill>
          <a:blip r:embed="rId2" cstate="print"/>
          <a:stretch>
            <a:fillRect/>
          </a:stretch>
        </p:blipFill>
        <p:spPr>
          <a:xfrm>
            <a:off x="467544" y="4509120"/>
            <a:ext cx="4040188" cy="1603121"/>
          </a:xfrm>
        </p:spPr>
      </p:pic>
      <p:sp>
        <p:nvSpPr>
          <p:cNvPr id="5" name="Text Placeholder 4"/>
          <p:cNvSpPr>
            <a:spLocks noGrp="1"/>
          </p:cNvSpPr>
          <p:nvPr>
            <p:ph type="body" sz="quarter" idx="3"/>
          </p:nvPr>
        </p:nvSpPr>
        <p:spPr>
          <a:xfrm>
            <a:off x="4644008" y="1268760"/>
            <a:ext cx="4041775" cy="2974007"/>
          </a:xfrm>
        </p:spPr>
        <p:txBody>
          <a:bodyPr>
            <a:normAutofit/>
          </a:bodyPr>
          <a:lstStyle/>
          <a:p>
            <a:r>
              <a:rPr lang="en-GB" sz="1500" u="sng" dirty="0">
                <a:solidFill>
                  <a:srgbClr val="7030A0"/>
                </a:solidFill>
                <a:latin typeface="Comic Sans MS" pitchFamily="66" charset="0"/>
              </a:rPr>
              <a:t>The Cantilevered Bridge;</a:t>
            </a:r>
            <a:endParaRPr lang="en-GB" sz="1500" dirty="0">
              <a:solidFill>
                <a:srgbClr val="7030A0"/>
              </a:solidFill>
              <a:latin typeface="Comic Sans MS" pitchFamily="66" charset="0"/>
            </a:endParaRPr>
          </a:p>
          <a:p>
            <a:r>
              <a:rPr lang="en-GB" sz="1500" dirty="0">
                <a:solidFill>
                  <a:srgbClr val="7030A0"/>
                </a:solidFill>
                <a:latin typeface="Comic Sans MS" pitchFamily="66" charset="0"/>
              </a:rPr>
              <a:t> </a:t>
            </a:r>
          </a:p>
          <a:p>
            <a:r>
              <a:rPr lang="en-GB" sz="1500" dirty="0">
                <a:solidFill>
                  <a:srgbClr val="7030A0"/>
                </a:solidFill>
                <a:latin typeface="Comic Sans MS" pitchFamily="66" charset="0"/>
              </a:rPr>
              <a:t>A cantilever bridge is used for crossing large distances with heavy loads. </a:t>
            </a:r>
          </a:p>
          <a:p>
            <a:r>
              <a:rPr lang="en-GB" sz="1500" dirty="0">
                <a:solidFill>
                  <a:srgbClr val="7030A0"/>
                </a:solidFill>
                <a:latin typeface="Comic Sans MS" pitchFamily="66" charset="0"/>
              </a:rPr>
              <a:t> </a:t>
            </a:r>
          </a:p>
          <a:p>
            <a:r>
              <a:rPr lang="en-GB" sz="1500" dirty="0">
                <a:solidFill>
                  <a:srgbClr val="7030A0"/>
                </a:solidFill>
                <a:latin typeface="Comic Sans MS" pitchFamily="66" charset="0"/>
              </a:rPr>
              <a:t>A cantilever is supported only on one end. In a typical cantilever bridge, two cantilever arms are joined in the centre by a light suspended span. </a:t>
            </a:r>
          </a:p>
          <a:p>
            <a:endParaRPr lang="en-GB" dirty="0"/>
          </a:p>
        </p:txBody>
      </p:sp>
      <p:pic>
        <p:nvPicPr>
          <p:cNvPr id="9" name="Content Placeholder 8" descr="22077-004-694353CF.gif"/>
          <p:cNvPicPr>
            <a:picLocks noGrp="1" noChangeAspect="1"/>
          </p:cNvPicPr>
          <p:nvPr>
            <p:ph sz="quarter" idx="4"/>
          </p:nvPr>
        </p:nvPicPr>
        <p:blipFill>
          <a:blip r:embed="rId3" cstate="print"/>
          <a:stretch>
            <a:fillRect/>
          </a:stretch>
        </p:blipFill>
        <p:spPr>
          <a:xfrm>
            <a:off x="4644008" y="4509120"/>
            <a:ext cx="4041775" cy="1627160"/>
          </a:xfrm>
        </p:spPr>
      </p:pic>
      <p:sp>
        <p:nvSpPr>
          <p:cNvPr id="7" name="Slide Number Placeholder 6"/>
          <p:cNvSpPr>
            <a:spLocks noGrp="1"/>
          </p:cNvSpPr>
          <p:nvPr>
            <p:ph type="sldNum" sz="quarter" idx="12"/>
          </p:nvPr>
        </p:nvSpPr>
        <p:spPr/>
        <p:txBody>
          <a:bodyPr/>
          <a:lstStyle/>
          <a:p>
            <a:fld id="{7B022DA2-D34C-4079-8533-E3DCCDA55C63}" type="slidenum">
              <a:rPr lang="en-GB" smtClean="0"/>
              <a:pPr/>
              <a:t>6</a:t>
            </a:fld>
            <a:endParaRPr lang="en-GB"/>
          </a:p>
        </p:txBody>
      </p:sp>
      <p:sp>
        <p:nvSpPr>
          <p:cNvPr id="10" name="Footer Placeholder 9"/>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772400" cy="1470025"/>
          </a:xfrm>
        </p:spPr>
        <p:txBody>
          <a:bodyPr/>
          <a:lstStyle/>
          <a:p>
            <a:endParaRPr lang="en-GB" dirty="0"/>
          </a:p>
        </p:txBody>
      </p:sp>
      <p:sp>
        <p:nvSpPr>
          <p:cNvPr id="3" name="Subtitle 2"/>
          <p:cNvSpPr>
            <a:spLocks noGrp="1"/>
          </p:cNvSpPr>
          <p:nvPr>
            <p:ph type="subTitle" idx="1"/>
          </p:nvPr>
        </p:nvSpPr>
        <p:spPr/>
        <p:txBody>
          <a:bodyPr>
            <a:normAutofit fontScale="77500" lnSpcReduction="20000"/>
          </a:bodyPr>
          <a:lstStyle/>
          <a:p>
            <a:r>
              <a:rPr lang="en-GB" dirty="0" smtClean="0">
                <a:solidFill>
                  <a:schemeClr val="tx1"/>
                </a:solidFill>
                <a:latin typeface="Comic Sans MS" pitchFamily="66" charset="0"/>
              </a:rPr>
              <a:t>Now you know a little bit about bridge design it’s time to put it to the test.  In four groups you will each be given a task in which you will have to design and make your own bridge.  Good Luck....</a:t>
            </a:r>
            <a:endParaRPr lang="en-GB" dirty="0">
              <a:solidFill>
                <a:schemeClr val="tx1"/>
              </a:solidFill>
              <a:latin typeface="Comic Sans MS" pitchFamily="66" charset="0"/>
            </a:endParaRPr>
          </a:p>
        </p:txBody>
      </p:sp>
      <p:sp>
        <p:nvSpPr>
          <p:cNvPr id="4" name="Slide Number Placeholder 3"/>
          <p:cNvSpPr>
            <a:spLocks noGrp="1"/>
          </p:cNvSpPr>
          <p:nvPr>
            <p:ph type="sldNum" sz="quarter" idx="12"/>
          </p:nvPr>
        </p:nvSpPr>
        <p:spPr/>
        <p:txBody>
          <a:bodyPr/>
          <a:lstStyle/>
          <a:p>
            <a:fld id="{7B022DA2-D34C-4079-8533-E3DCCDA55C63}" type="slidenum">
              <a:rPr lang="en-GB" smtClean="0"/>
              <a:pPr/>
              <a:t>7</a:t>
            </a:fld>
            <a:endParaRPr lang="en-GB"/>
          </a:p>
        </p:txBody>
      </p:sp>
      <p:sp>
        <p:nvSpPr>
          <p:cNvPr id="5" name="Rectangle 4"/>
          <p:cNvSpPr/>
          <p:nvPr/>
        </p:nvSpPr>
        <p:spPr>
          <a:xfrm>
            <a:off x="3134715" y="2967335"/>
            <a:ext cx="2874569"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GB"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THE TASK</a:t>
            </a:r>
            <a:endParaRPr lang="en-GB"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6" name="Footer Placeholder 5"/>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task, should you choose to accept....</a:t>
            </a:r>
            <a:endParaRPr lang="en-GB" dirty="0"/>
          </a:p>
        </p:txBody>
      </p:sp>
      <p:sp>
        <p:nvSpPr>
          <p:cNvPr id="4" name="Text Placeholder 3"/>
          <p:cNvSpPr>
            <a:spLocks noGrp="1"/>
          </p:cNvSpPr>
          <p:nvPr>
            <p:ph type="body" sz="half" idx="2"/>
          </p:nvPr>
        </p:nvSpPr>
        <p:spPr>
          <a:xfrm>
            <a:off x="457200" y="1435100"/>
            <a:ext cx="3008313" cy="5234260"/>
          </a:xfrm>
        </p:spPr>
        <p:txBody>
          <a:bodyPr>
            <a:normAutofit lnSpcReduction="10000"/>
          </a:bodyPr>
          <a:lstStyle/>
          <a:p>
            <a:r>
              <a:rPr lang="en-GB" dirty="0" smtClean="0"/>
              <a:t>Using the material and equipment provided, design and build your own bridge to span a </a:t>
            </a:r>
            <a:r>
              <a:rPr lang="en-GB" b="1" u="sng" dirty="0" smtClean="0"/>
              <a:t>75 cm</a:t>
            </a:r>
            <a:r>
              <a:rPr lang="en-GB" dirty="0" smtClean="0"/>
              <a:t> gap.</a:t>
            </a:r>
          </a:p>
          <a:p>
            <a:endParaRPr lang="en-GB" dirty="0" smtClean="0"/>
          </a:p>
          <a:p>
            <a:r>
              <a:rPr lang="en-GB" dirty="0" smtClean="0"/>
              <a:t>The bridge once completed most hold  </a:t>
            </a:r>
            <a:r>
              <a:rPr lang="en-GB" b="1" u="sng" dirty="0" smtClean="0"/>
              <a:t>at least</a:t>
            </a:r>
            <a:r>
              <a:rPr lang="en-GB" dirty="0" smtClean="0"/>
              <a:t> the weight of three texts books upon testing.</a:t>
            </a:r>
          </a:p>
          <a:p>
            <a:endParaRPr lang="en-GB" dirty="0" smtClean="0"/>
          </a:p>
          <a:p>
            <a:r>
              <a:rPr lang="en-GB" dirty="0" smtClean="0"/>
              <a:t>In your groups </a:t>
            </a:r>
            <a:r>
              <a:rPr lang="en-GB" b="1" u="sng" dirty="0" smtClean="0"/>
              <a:t>discuss</a:t>
            </a:r>
            <a:r>
              <a:rPr lang="en-GB" dirty="0" smtClean="0"/>
              <a:t> and </a:t>
            </a:r>
            <a:r>
              <a:rPr lang="en-GB" b="1" u="sng" dirty="0" smtClean="0"/>
              <a:t>plan</a:t>
            </a:r>
            <a:r>
              <a:rPr lang="en-GB" dirty="0" smtClean="0"/>
              <a:t> a bridge design from the previous list that you think could achieve holding the weight.</a:t>
            </a:r>
          </a:p>
          <a:p>
            <a:endParaRPr lang="en-GB" dirty="0" smtClean="0"/>
          </a:p>
          <a:p>
            <a:r>
              <a:rPr lang="en-GB" dirty="0" smtClean="0"/>
              <a:t>Other design instructions include:</a:t>
            </a:r>
          </a:p>
          <a:p>
            <a:pPr marL="342900" indent="-342900">
              <a:buFont typeface="+mj-lt"/>
              <a:buAutoNum type="arabicPeriod"/>
            </a:pPr>
            <a:r>
              <a:rPr lang="en-GB" dirty="0" smtClean="0"/>
              <a:t>A</a:t>
            </a:r>
            <a:r>
              <a:rPr lang="en-GB" dirty="0" smtClean="0"/>
              <a:t> </a:t>
            </a:r>
            <a:r>
              <a:rPr lang="en-GB" b="1" u="sng" dirty="0" smtClean="0"/>
              <a:t>smooth ramp </a:t>
            </a:r>
            <a:r>
              <a:rPr lang="en-GB" dirty="0" smtClean="0"/>
              <a:t>for a car to drive onto the bridge.</a:t>
            </a:r>
          </a:p>
          <a:p>
            <a:pPr marL="342900" indent="-342900">
              <a:buFont typeface="+mj-lt"/>
              <a:buAutoNum type="arabicPeriod"/>
            </a:pPr>
            <a:r>
              <a:rPr lang="en-GB" dirty="0" smtClean="0"/>
              <a:t>Must have enough room for </a:t>
            </a:r>
            <a:r>
              <a:rPr lang="en-GB" b="1" u="sng" dirty="0" smtClean="0"/>
              <a:t>two cars</a:t>
            </a:r>
            <a:r>
              <a:rPr lang="en-GB" dirty="0" smtClean="0"/>
              <a:t> to pass each other.</a:t>
            </a:r>
          </a:p>
          <a:p>
            <a:pPr marL="342900"/>
            <a:endParaRPr lang="en-GB" dirty="0" smtClean="0"/>
          </a:p>
          <a:p>
            <a:pPr marL="342900" algn="ctr"/>
            <a:r>
              <a:rPr lang="en-GB" dirty="0" smtClean="0"/>
              <a:t>To achieve the task </a:t>
            </a:r>
            <a:r>
              <a:rPr lang="en-GB" b="1" u="sng" dirty="0" smtClean="0"/>
              <a:t>all instructions must be followed</a:t>
            </a:r>
            <a:r>
              <a:rPr lang="en-GB" dirty="0" smtClean="0"/>
              <a:t>.</a:t>
            </a:r>
          </a:p>
          <a:p>
            <a:pPr marL="342900" indent="-342900" algn="ctr"/>
            <a:endParaRPr lang="en-GB" dirty="0" smtClean="0"/>
          </a:p>
          <a:p>
            <a:pPr marL="342900" indent="-342900" algn="ctr"/>
            <a:r>
              <a:rPr lang="en-GB" dirty="0" smtClean="0"/>
              <a:t>	Good Luck</a:t>
            </a:r>
          </a:p>
          <a:p>
            <a:pPr marL="342900" indent="-342900">
              <a:buFont typeface="+mj-lt"/>
              <a:buAutoNum type="arabicPeriod"/>
            </a:pPr>
            <a:endParaRPr lang="en-GB" dirty="0"/>
          </a:p>
          <a:p>
            <a:pPr marL="342900" indent="-342900"/>
            <a:endParaRPr lang="en-GB" dirty="0" smtClean="0"/>
          </a:p>
        </p:txBody>
      </p:sp>
      <p:sp>
        <p:nvSpPr>
          <p:cNvPr id="5" name="Slide Number Placeholder 4"/>
          <p:cNvSpPr>
            <a:spLocks noGrp="1"/>
          </p:cNvSpPr>
          <p:nvPr>
            <p:ph type="sldNum" sz="quarter" idx="12"/>
          </p:nvPr>
        </p:nvSpPr>
        <p:spPr/>
        <p:txBody>
          <a:bodyPr/>
          <a:lstStyle/>
          <a:p>
            <a:fld id="{7B022DA2-D34C-4079-8533-E3DCCDA55C63}" type="slidenum">
              <a:rPr lang="en-GB" smtClean="0"/>
              <a:pPr/>
              <a:t>8</a:t>
            </a:fld>
            <a:endParaRPr lang="en-GB"/>
          </a:p>
        </p:txBody>
      </p:sp>
      <p:pic>
        <p:nvPicPr>
          <p:cNvPr id="8" name="Content Placeholder 7" descr="Untitled.jpg"/>
          <p:cNvPicPr>
            <a:picLocks noGrp="1" noChangeAspect="1"/>
          </p:cNvPicPr>
          <p:nvPr>
            <p:ph idx="1"/>
          </p:nvPr>
        </p:nvPicPr>
        <p:blipFill>
          <a:blip r:embed="rId2" cstate="print"/>
          <a:stretch>
            <a:fillRect/>
          </a:stretch>
        </p:blipFill>
        <p:spPr>
          <a:xfrm>
            <a:off x="4102100" y="2385219"/>
            <a:ext cx="4057650" cy="1628775"/>
          </a:xfrm>
        </p:spPr>
      </p:pic>
      <p:sp>
        <p:nvSpPr>
          <p:cNvPr id="6" name="Footer Placeholder 5"/>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MATERIALS AND EQUIPTMENT....</a:t>
            </a:r>
            <a:endParaRPr lang="en-GB" dirty="0"/>
          </a:p>
        </p:txBody>
      </p:sp>
      <p:sp>
        <p:nvSpPr>
          <p:cNvPr id="3" name="Content Placeholder 2"/>
          <p:cNvSpPr>
            <a:spLocks noGrp="1"/>
          </p:cNvSpPr>
          <p:nvPr>
            <p:ph idx="1"/>
          </p:nvPr>
        </p:nvSpPr>
        <p:spPr/>
        <p:txBody>
          <a:bodyPr/>
          <a:lstStyle/>
          <a:p>
            <a:endParaRPr lang="en-GB"/>
          </a:p>
        </p:txBody>
      </p:sp>
      <p:sp>
        <p:nvSpPr>
          <p:cNvPr id="4" name="Text Placeholder 3"/>
          <p:cNvSpPr>
            <a:spLocks noGrp="1"/>
          </p:cNvSpPr>
          <p:nvPr>
            <p:ph type="body" sz="half" idx="2"/>
          </p:nvPr>
        </p:nvSpPr>
        <p:spPr/>
        <p:txBody>
          <a:bodyPr/>
          <a:lstStyle/>
          <a:p>
            <a:endParaRPr lang="en-GB" dirty="0" smtClean="0"/>
          </a:p>
          <a:p>
            <a:pPr>
              <a:buFont typeface="Arial" pitchFamily="34" charset="0"/>
              <a:buChar char="•"/>
            </a:pPr>
            <a:r>
              <a:rPr lang="en-GB" b="1" dirty="0" smtClean="0">
                <a:latin typeface="Comic Sans MS" pitchFamily="66" charset="0"/>
              </a:rPr>
              <a:t> </a:t>
            </a:r>
            <a:r>
              <a:rPr lang="en-GB" b="1" dirty="0" smtClean="0">
                <a:latin typeface="Comic Sans MS" pitchFamily="66" charset="0"/>
              </a:rPr>
              <a:t>SCISSORS</a:t>
            </a:r>
          </a:p>
          <a:p>
            <a:pPr>
              <a:buFont typeface="Arial" pitchFamily="34" charset="0"/>
              <a:buChar char="•"/>
            </a:pPr>
            <a:r>
              <a:rPr lang="en-GB" b="1" dirty="0" smtClean="0">
                <a:latin typeface="Comic Sans MS" pitchFamily="66" charset="0"/>
              </a:rPr>
              <a:t> RULER</a:t>
            </a:r>
          </a:p>
          <a:p>
            <a:pPr>
              <a:buFont typeface="Arial" pitchFamily="34" charset="0"/>
              <a:buChar char="•"/>
            </a:pPr>
            <a:r>
              <a:rPr lang="en-GB" b="1" dirty="0" smtClean="0">
                <a:latin typeface="Comic Sans MS" pitchFamily="66" charset="0"/>
              </a:rPr>
              <a:t> CARDBOARD</a:t>
            </a:r>
          </a:p>
          <a:p>
            <a:pPr>
              <a:buFont typeface="Arial" pitchFamily="34" charset="0"/>
              <a:buChar char="•"/>
            </a:pPr>
            <a:r>
              <a:rPr lang="en-GB" b="1" dirty="0" smtClean="0">
                <a:latin typeface="Comic Sans MS" pitchFamily="66" charset="0"/>
              </a:rPr>
              <a:t> STRING</a:t>
            </a:r>
          </a:p>
          <a:p>
            <a:pPr>
              <a:buFont typeface="Arial" pitchFamily="34" charset="0"/>
              <a:buChar char="•"/>
            </a:pPr>
            <a:r>
              <a:rPr lang="en-GB" b="1" dirty="0" smtClean="0">
                <a:latin typeface="Comic Sans MS" pitchFamily="66" charset="0"/>
              </a:rPr>
              <a:t> STRAWS</a:t>
            </a:r>
          </a:p>
          <a:p>
            <a:pPr>
              <a:buFont typeface="Arial" pitchFamily="34" charset="0"/>
              <a:buChar char="•"/>
            </a:pPr>
            <a:r>
              <a:rPr lang="en-GB" b="1" dirty="0" smtClean="0">
                <a:latin typeface="Comic Sans MS" pitchFamily="66" charset="0"/>
              </a:rPr>
              <a:t> TUBE</a:t>
            </a:r>
          </a:p>
          <a:p>
            <a:pPr>
              <a:buFont typeface="Arial" pitchFamily="34" charset="0"/>
              <a:buChar char="•"/>
            </a:pPr>
            <a:r>
              <a:rPr lang="en-GB" b="1" dirty="0" smtClean="0">
                <a:latin typeface="Comic Sans MS" pitchFamily="66" charset="0"/>
              </a:rPr>
              <a:t> PAPER</a:t>
            </a:r>
          </a:p>
          <a:p>
            <a:pPr>
              <a:buFont typeface="Arial" pitchFamily="34" charset="0"/>
              <a:buChar char="•"/>
            </a:pPr>
            <a:r>
              <a:rPr lang="en-GB" b="1" dirty="0" smtClean="0">
                <a:latin typeface="Comic Sans MS" pitchFamily="66" charset="0"/>
              </a:rPr>
              <a:t> PENCIL</a:t>
            </a:r>
          </a:p>
          <a:p>
            <a:pPr>
              <a:buFont typeface="Arial" pitchFamily="34" charset="0"/>
              <a:buChar char="•"/>
            </a:pPr>
            <a:endParaRPr lang="en-GB" b="1" dirty="0" smtClean="0">
              <a:latin typeface="Comic Sans MS" pitchFamily="66" charset="0"/>
            </a:endParaRPr>
          </a:p>
          <a:p>
            <a:r>
              <a:rPr lang="en-GB" sz="2000" b="1" dirty="0" smtClean="0">
                <a:latin typeface="+mj-lt"/>
              </a:rPr>
              <a:t>TO TEST THE BRIDGE</a:t>
            </a:r>
          </a:p>
          <a:p>
            <a:endParaRPr lang="en-GB" b="1" dirty="0" smtClean="0"/>
          </a:p>
          <a:p>
            <a:pPr marL="342900" indent="-342900">
              <a:buFont typeface="+mj-lt"/>
              <a:buAutoNum type="arabicPeriod"/>
            </a:pPr>
            <a:r>
              <a:rPr lang="en-GB" b="1" dirty="0" smtClean="0">
                <a:latin typeface="Comic Sans MS" pitchFamily="66" charset="0"/>
              </a:rPr>
              <a:t>3 X TEXT BOOKS</a:t>
            </a:r>
          </a:p>
          <a:p>
            <a:pPr marL="342900" indent="-342900">
              <a:buFont typeface="+mj-lt"/>
              <a:buAutoNum type="arabicPeriod"/>
            </a:pPr>
            <a:r>
              <a:rPr lang="en-GB" b="1" dirty="0" smtClean="0">
                <a:latin typeface="Comic Sans MS" pitchFamily="66" charset="0"/>
              </a:rPr>
              <a:t>TOY CAR</a:t>
            </a:r>
            <a:endParaRPr lang="en-GB" b="1" dirty="0">
              <a:latin typeface="Comic Sans MS" pitchFamily="66" charset="0"/>
            </a:endParaRPr>
          </a:p>
        </p:txBody>
      </p:sp>
      <p:sp>
        <p:nvSpPr>
          <p:cNvPr id="5" name="Slide Number Placeholder 4"/>
          <p:cNvSpPr>
            <a:spLocks noGrp="1"/>
          </p:cNvSpPr>
          <p:nvPr>
            <p:ph type="sldNum" sz="quarter" idx="12"/>
          </p:nvPr>
        </p:nvSpPr>
        <p:spPr/>
        <p:txBody>
          <a:bodyPr/>
          <a:lstStyle/>
          <a:p>
            <a:fld id="{7B022DA2-D34C-4079-8533-E3DCCDA55C63}" type="slidenum">
              <a:rPr lang="en-GB" smtClean="0"/>
              <a:pPr/>
              <a:t>9</a:t>
            </a:fld>
            <a:endParaRPr lang="en-GB"/>
          </a:p>
        </p:txBody>
      </p:sp>
      <p:sp>
        <p:nvSpPr>
          <p:cNvPr id="6" name="Footer Placeholder 5"/>
          <p:cNvSpPr>
            <a:spLocks noGrp="1"/>
          </p:cNvSpPr>
          <p:nvPr>
            <p:ph type="ftr" sz="quarter" idx="11"/>
          </p:nvPr>
        </p:nvSpPr>
        <p:spPr/>
        <p:txBody>
          <a:bodyPr/>
          <a:lstStyle/>
          <a:p>
            <a:r>
              <a:rPr lang="en-GB" smtClean="0"/>
              <a:t>Your Name:</a:t>
            </a:r>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461</Words>
  <Application>Microsoft Office PowerPoint</Application>
  <PresentationFormat>On-screen Show (4:3)</PresentationFormat>
  <Paragraphs>123</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THE HUMBER BRIDGE</vt:lpstr>
      <vt:lpstr>WHAT TO KNOW ABOUT THE BRIDGE?</vt:lpstr>
      <vt:lpstr>DESIGN</vt:lpstr>
      <vt:lpstr>DESIGN FACTS</vt:lpstr>
      <vt:lpstr>BRIDGE OF CHOICE</vt:lpstr>
      <vt:lpstr>Slide 6</vt:lpstr>
      <vt:lpstr>Slide 7</vt:lpstr>
      <vt:lpstr>Your task, should you choose to accept....</vt:lpstr>
      <vt:lpstr>MATERIALS AND EQUIPTMENT....</vt:lpstr>
      <vt:lpstr>Your Designs</vt:lpstr>
      <vt:lpstr>Your Designs</vt:lpstr>
      <vt:lpstr>Your Designs</vt:lpstr>
      <vt:lpstr>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HUMBER BRIDGE</dc:title>
  <dc:creator>Matthew Dadd</dc:creator>
  <cp:lastModifiedBy>Matthew Dadd</cp:lastModifiedBy>
  <cp:revision>14</cp:revision>
  <dcterms:created xsi:type="dcterms:W3CDTF">2011-11-25T17:01:11Z</dcterms:created>
  <dcterms:modified xsi:type="dcterms:W3CDTF">2011-11-28T17:05:30Z</dcterms:modified>
</cp:coreProperties>
</file>