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52" autoAdjust="0"/>
  </p:normalViewPr>
  <p:slideViewPr>
    <p:cSldViewPr snapToGrid="0" showGuides="1">
      <p:cViewPr varScale="1">
        <p:scale>
          <a:sx n="41" d="100"/>
          <a:sy n="41" d="100"/>
        </p:scale>
        <p:origin x="96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EBF9C-AC22-4D91-8678-A3C2EE9C5578}" type="datetimeFigureOut">
              <a:rPr lang="en-GB" smtClean="0"/>
              <a:t>22/10/2019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92990-D620-46A2-9A3B-5CF9DB339294}" type="slidenum">
              <a:rPr lang="en-GB" smtClean="0"/>
              <a:t>‹#›</a:t>
            </a:fld>
            <a:endParaRPr lang="en-GB"/>
          </a:p>
        </p:txBody>
      </p:sp>
    </p:spTree>
    <p:extLst>
      <p:ext uri="{BB962C8B-B14F-4D97-AF65-F5344CB8AC3E}">
        <p14:creationId xmlns:p14="http://schemas.microsoft.com/office/powerpoint/2010/main" val="322198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 HAG01</a:t>
            </a:r>
          </a:p>
          <a:p>
            <a:r>
              <a:rPr lang="en-GB" dirty="0" smtClean="0"/>
              <a:t>Haworth Art Gallery, formerly Hollins Hill, designed by  Yorkshire architect Walter Brierley and built for William Haworth, Accrington textile manufacturer, and his sister Anne.  William died in 1913 and Anne managed the house alone until her death in 1920. William and Anne had been great collectors of paintings and artefacts and wanted to bequeath the house to Accrington as an art gallery.  The house was re-opened as the Haworth Art Gallery in 1921.  </a:t>
            </a:r>
          </a:p>
          <a:p>
            <a:endParaRPr lang="en-GB" sz="1100" dirty="0" smtClean="0"/>
          </a:p>
          <a:p>
            <a:r>
              <a:rPr lang="en-GB" dirty="0" smtClean="0"/>
              <a:t>HAG03,04 and 05 are other examples of Brierley’s work. HAG05 was built in 1926 for Noel Terry, of Terry’s chocolates and was Brierley’s last design. </a:t>
            </a:r>
          </a:p>
          <a:p>
            <a:endParaRPr lang="en-GB" dirty="0"/>
          </a:p>
        </p:txBody>
      </p:sp>
      <p:sp>
        <p:nvSpPr>
          <p:cNvPr id="4" name="Slide Number Placeholder 3"/>
          <p:cNvSpPr>
            <a:spLocks noGrp="1"/>
          </p:cNvSpPr>
          <p:nvPr>
            <p:ph type="sldNum" sz="quarter" idx="10"/>
          </p:nvPr>
        </p:nvSpPr>
        <p:spPr/>
        <p:txBody>
          <a:bodyPr/>
          <a:lstStyle/>
          <a:p>
            <a:fld id="{6B692990-D620-46A2-9A3B-5CF9DB339294}" type="slidenum">
              <a:rPr lang="en-GB" smtClean="0"/>
              <a:t>2</a:t>
            </a:fld>
            <a:endParaRPr lang="en-GB"/>
          </a:p>
        </p:txBody>
      </p:sp>
    </p:spTree>
    <p:extLst>
      <p:ext uri="{BB962C8B-B14F-4D97-AF65-F5344CB8AC3E}">
        <p14:creationId xmlns:p14="http://schemas.microsoft.com/office/powerpoint/2010/main" val="3919712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 HAG18b</a:t>
            </a:r>
          </a:p>
          <a:p>
            <a:r>
              <a:rPr lang="en-GB" dirty="0" smtClean="0"/>
              <a:t>The spinning jenny and other inventions meant more cloth could be produced more quickly. But the machines would not fit into the cottages and people had to go to work in mills and factories.  They had to work when they were told, and for a set wage. They had less time to themselves. Many people did not like this change in their way of life and smashed up the new machines. Robert Peel closed his factory and moved to another town where carried on printing cloth and became even more wealthy. </a:t>
            </a:r>
          </a:p>
          <a:p>
            <a:endParaRPr lang="en-GB" dirty="0"/>
          </a:p>
        </p:txBody>
      </p:sp>
      <p:sp>
        <p:nvSpPr>
          <p:cNvPr id="4" name="Slide Number Placeholder 3"/>
          <p:cNvSpPr>
            <a:spLocks noGrp="1"/>
          </p:cNvSpPr>
          <p:nvPr>
            <p:ph type="sldNum" sz="quarter" idx="10"/>
          </p:nvPr>
        </p:nvSpPr>
        <p:spPr/>
        <p:txBody>
          <a:bodyPr/>
          <a:lstStyle/>
          <a:p>
            <a:fld id="{6B692990-D620-46A2-9A3B-5CF9DB339294}" type="slidenum">
              <a:rPr lang="en-GB" smtClean="0"/>
              <a:t>11</a:t>
            </a:fld>
            <a:endParaRPr lang="en-GB"/>
          </a:p>
        </p:txBody>
      </p:sp>
    </p:spTree>
    <p:extLst>
      <p:ext uri="{BB962C8B-B14F-4D97-AF65-F5344CB8AC3E}">
        <p14:creationId xmlns:p14="http://schemas.microsoft.com/office/powerpoint/2010/main" val="3978061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 HAG19</a:t>
            </a:r>
          </a:p>
          <a:p>
            <a:r>
              <a:rPr lang="en-GB" dirty="0" smtClean="0"/>
              <a:t>James Hargreaves worked for Robert Peel and invented a loom with multiple spindles.   Legend says it was named after his daughter, Jenny.</a:t>
            </a:r>
          </a:p>
          <a:p>
            <a:endParaRPr lang="en-GB" dirty="0"/>
          </a:p>
        </p:txBody>
      </p:sp>
      <p:sp>
        <p:nvSpPr>
          <p:cNvPr id="4" name="Slide Number Placeholder 3"/>
          <p:cNvSpPr>
            <a:spLocks noGrp="1"/>
          </p:cNvSpPr>
          <p:nvPr>
            <p:ph type="sldNum" sz="quarter" idx="10"/>
          </p:nvPr>
        </p:nvSpPr>
        <p:spPr/>
        <p:txBody>
          <a:bodyPr/>
          <a:lstStyle/>
          <a:p>
            <a:fld id="{6B692990-D620-46A2-9A3B-5CF9DB339294}" type="slidenum">
              <a:rPr lang="en-GB" smtClean="0"/>
              <a:t>12</a:t>
            </a:fld>
            <a:endParaRPr lang="en-GB"/>
          </a:p>
        </p:txBody>
      </p:sp>
    </p:spTree>
    <p:extLst>
      <p:ext uri="{BB962C8B-B14F-4D97-AF65-F5344CB8AC3E}">
        <p14:creationId xmlns:p14="http://schemas.microsoft.com/office/powerpoint/2010/main" val="3081742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 HAG21</a:t>
            </a:r>
          </a:p>
          <a:p>
            <a:r>
              <a:rPr lang="en-GB" dirty="0" smtClean="0"/>
              <a:t>Frederick </a:t>
            </a:r>
            <a:r>
              <a:rPr lang="en-GB" dirty="0" err="1" smtClean="0"/>
              <a:t>Gatty</a:t>
            </a:r>
            <a:r>
              <a:rPr lang="en-GB" dirty="0" smtClean="0"/>
              <a:t> was invited to come and live and work in Accrington by a man called Frederick Steiner who worked in the dye department of Accrington’s biggest factory, Broad Oak Print Works. Frederick </a:t>
            </a:r>
            <a:r>
              <a:rPr lang="en-GB" dirty="0" err="1" smtClean="0"/>
              <a:t>Gatty</a:t>
            </a:r>
            <a:r>
              <a:rPr lang="en-GB" dirty="0" smtClean="0"/>
              <a:t> was an expert in dyeing and printing cloth. He invented ways of fixing two dyes – khaki and a deep red which became known as </a:t>
            </a:r>
            <a:r>
              <a:rPr lang="en-GB" dirty="0" err="1" smtClean="0"/>
              <a:t>Gatty</a:t>
            </a:r>
            <a:r>
              <a:rPr lang="en-GB" dirty="0" smtClean="0"/>
              <a:t> red or Turkey red. Both Fredericks had streets named after them in Accrington. </a:t>
            </a:r>
            <a:endParaRPr lang="en-GB" dirty="0"/>
          </a:p>
        </p:txBody>
      </p:sp>
      <p:sp>
        <p:nvSpPr>
          <p:cNvPr id="4" name="Slide Number Placeholder 3"/>
          <p:cNvSpPr>
            <a:spLocks noGrp="1"/>
          </p:cNvSpPr>
          <p:nvPr>
            <p:ph type="sldNum" sz="quarter" idx="10"/>
          </p:nvPr>
        </p:nvSpPr>
        <p:spPr/>
        <p:txBody>
          <a:bodyPr/>
          <a:lstStyle/>
          <a:p>
            <a:fld id="{6B692990-D620-46A2-9A3B-5CF9DB339294}" type="slidenum">
              <a:rPr lang="en-GB" smtClean="0"/>
              <a:t>13</a:t>
            </a:fld>
            <a:endParaRPr lang="en-GB"/>
          </a:p>
        </p:txBody>
      </p:sp>
    </p:spTree>
    <p:extLst>
      <p:ext uri="{BB962C8B-B14F-4D97-AF65-F5344CB8AC3E}">
        <p14:creationId xmlns:p14="http://schemas.microsoft.com/office/powerpoint/2010/main" val="2949748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 HAG22</a:t>
            </a:r>
          </a:p>
          <a:p>
            <a:r>
              <a:rPr lang="en-GB" dirty="0" smtClean="0"/>
              <a:t>John Mercer invented dyes for fabric including indigo and shades of organs. His most important invention was mercerised cotton, which is stronger and easier to dye.</a:t>
            </a:r>
          </a:p>
          <a:p>
            <a:endParaRPr lang="en-GB" dirty="0"/>
          </a:p>
        </p:txBody>
      </p:sp>
      <p:sp>
        <p:nvSpPr>
          <p:cNvPr id="4" name="Slide Number Placeholder 3"/>
          <p:cNvSpPr>
            <a:spLocks noGrp="1"/>
          </p:cNvSpPr>
          <p:nvPr>
            <p:ph type="sldNum" sz="quarter" idx="10"/>
          </p:nvPr>
        </p:nvSpPr>
        <p:spPr/>
        <p:txBody>
          <a:bodyPr/>
          <a:lstStyle/>
          <a:p>
            <a:fld id="{6B692990-D620-46A2-9A3B-5CF9DB339294}" type="slidenum">
              <a:rPr lang="en-GB" smtClean="0"/>
              <a:t>14</a:t>
            </a:fld>
            <a:endParaRPr lang="en-GB"/>
          </a:p>
        </p:txBody>
      </p:sp>
    </p:spTree>
    <p:extLst>
      <p:ext uri="{BB962C8B-B14F-4D97-AF65-F5344CB8AC3E}">
        <p14:creationId xmlns:p14="http://schemas.microsoft.com/office/powerpoint/2010/main" val="382787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 HAG23a</a:t>
            </a:r>
          </a:p>
          <a:p>
            <a:r>
              <a:rPr lang="en-GB" dirty="0" smtClean="0"/>
              <a:t>Accrington NORI bricks. NORI is IRON spelt backwards. The clay which these bricks are made from contain a high quantity of iron ore. Accrington is one of only two places in the UK where this clay can be found. This clay makes the bricks very hard wearing. Accrington NORI bricks were used in the Empire State Building and Blackpool Tower.</a:t>
            </a:r>
          </a:p>
          <a:p>
            <a:endParaRPr lang="en-GB" dirty="0"/>
          </a:p>
        </p:txBody>
      </p:sp>
      <p:sp>
        <p:nvSpPr>
          <p:cNvPr id="4" name="Slide Number Placeholder 3"/>
          <p:cNvSpPr>
            <a:spLocks noGrp="1"/>
          </p:cNvSpPr>
          <p:nvPr>
            <p:ph type="sldNum" sz="quarter" idx="10"/>
          </p:nvPr>
        </p:nvSpPr>
        <p:spPr/>
        <p:txBody>
          <a:bodyPr/>
          <a:lstStyle/>
          <a:p>
            <a:fld id="{6B692990-D620-46A2-9A3B-5CF9DB339294}" type="slidenum">
              <a:rPr lang="en-GB" smtClean="0"/>
              <a:t>15</a:t>
            </a:fld>
            <a:endParaRPr lang="en-GB"/>
          </a:p>
        </p:txBody>
      </p:sp>
    </p:spTree>
    <p:extLst>
      <p:ext uri="{BB962C8B-B14F-4D97-AF65-F5344CB8AC3E}">
        <p14:creationId xmlns:p14="http://schemas.microsoft.com/office/powerpoint/2010/main" val="1096903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 HAG24</a:t>
            </a:r>
          </a:p>
          <a:p>
            <a:r>
              <a:rPr lang="en-GB" dirty="0" smtClean="0"/>
              <a:t>E.J. Riley had two failed sports shops before he decided to manufacture sports equipment. At one time </a:t>
            </a:r>
            <a:r>
              <a:rPr lang="en-GB" dirty="0" err="1" smtClean="0"/>
              <a:t>Rileys</a:t>
            </a:r>
            <a:r>
              <a:rPr lang="en-GB" dirty="0" smtClean="0"/>
              <a:t> were the biggest manufacturer of cricket bats in the world. They made golf equipment and bowling balls but are best known for their billiard and snooker tables. They also ran billiards halls. </a:t>
            </a:r>
          </a:p>
          <a:p>
            <a:endParaRPr lang="en-GB" dirty="0"/>
          </a:p>
        </p:txBody>
      </p:sp>
      <p:sp>
        <p:nvSpPr>
          <p:cNvPr id="4" name="Slide Number Placeholder 3"/>
          <p:cNvSpPr>
            <a:spLocks noGrp="1"/>
          </p:cNvSpPr>
          <p:nvPr>
            <p:ph type="sldNum" sz="quarter" idx="10"/>
          </p:nvPr>
        </p:nvSpPr>
        <p:spPr/>
        <p:txBody>
          <a:bodyPr/>
          <a:lstStyle/>
          <a:p>
            <a:fld id="{6B692990-D620-46A2-9A3B-5CF9DB339294}" type="slidenum">
              <a:rPr lang="en-GB" smtClean="0"/>
              <a:t>16</a:t>
            </a:fld>
            <a:endParaRPr lang="en-GB"/>
          </a:p>
        </p:txBody>
      </p:sp>
    </p:spTree>
    <p:extLst>
      <p:ext uri="{BB962C8B-B14F-4D97-AF65-F5344CB8AC3E}">
        <p14:creationId xmlns:p14="http://schemas.microsoft.com/office/powerpoint/2010/main" val="2226396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 HAG26</a:t>
            </a:r>
          </a:p>
          <a:p>
            <a:r>
              <a:rPr lang="en-GB" dirty="0" smtClean="0"/>
              <a:t>The first </a:t>
            </a:r>
            <a:r>
              <a:rPr lang="en-GB" dirty="0" err="1" smtClean="0"/>
              <a:t>Ewbank</a:t>
            </a:r>
            <a:r>
              <a:rPr lang="en-GB" dirty="0" smtClean="0"/>
              <a:t> carpet sweeper went on sale in 1889. It was so successful that this household chore became known as “</a:t>
            </a:r>
            <a:r>
              <a:rPr lang="en-GB" dirty="0" err="1" smtClean="0"/>
              <a:t>ewbanking</a:t>
            </a:r>
            <a:r>
              <a:rPr lang="en-GB" dirty="0" smtClean="0"/>
              <a:t>.”  </a:t>
            </a:r>
            <a:r>
              <a:rPr lang="en-GB" dirty="0" err="1" smtClean="0"/>
              <a:t>Ewbank</a:t>
            </a:r>
            <a:r>
              <a:rPr lang="en-GB" dirty="0" smtClean="0"/>
              <a:t> is still making carpet sweepers, vacuums and cleaning products, although not in Accrington.</a:t>
            </a:r>
          </a:p>
          <a:p>
            <a:endParaRPr lang="en-GB" dirty="0"/>
          </a:p>
        </p:txBody>
      </p:sp>
      <p:sp>
        <p:nvSpPr>
          <p:cNvPr id="4" name="Slide Number Placeholder 3"/>
          <p:cNvSpPr>
            <a:spLocks noGrp="1"/>
          </p:cNvSpPr>
          <p:nvPr>
            <p:ph type="sldNum" sz="quarter" idx="10"/>
          </p:nvPr>
        </p:nvSpPr>
        <p:spPr/>
        <p:txBody>
          <a:bodyPr/>
          <a:lstStyle/>
          <a:p>
            <a:fld id="{6B692990-D620-46A2-9A3B-5CF9DB339294}" type="slidenum">
              <a:rPr lang="en-GB" smtClean="0"/>
              <a:t>17</a:t>
            </a:fld>
            <a:endParaRPr lang="en-GB"/>
          </a:p>
        </p:txBody>
      </p:sp>
    </p:spTree>
    <p:extLst>
      <p:ext uri="{BB962C8B-B14F-4D97-AF65-F5344CB8AC3E}">
        <p14:creationId xmlns:p14="http://schemas.microsoft.com/office/powerpoint/2010/main" val="238389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 HAG27</a:t>
            </a:r>
          </a:p>
          <a:p>
            <a:r>
              <a:rPr lang="en-GB" dirty="0" smtClean="0"/>
              <a:t>John Rex </a:t>
            </a:r>
            <a:r>
              <a:rPr lang="en-GB" dirty="0" err="1" smtClean="0"/>
              <a:t>Whinfield</a:t>
            </a:r>
            <a:r>
              <a:rPr lang="en-GB" dirty="0" smtClean="0"/>
              <a:t> was born in Accrington. He was living in Hollins Lane and working as a textile chemist when he invented </a:t>
            </a:r>
            <a:r>
              <a:rPr lang="en-GB" dirty="0" err="1" smtClean="0"/>
              <a:t>Terylene</a:t>
            </a:r>
            <a:r>
              <a:rPr lang="en-GB" dirty="0" smtClean="0"/>
              <a:t> in 1941 with colleague James Tennant Dixon. It was the world’s first synthetic fibre. Because of the war, it was kept secret and not used commercially until 1948, when it was used in net curtains. </a:t>
            </a:r>
          </a:p>
          <a:p>
            <a:endParaRPr lang="en-GB" dirty="0"/>
          </a:p>
        </p:txBody>
      </p:sp>
      <p:sp>
        <p:nvSpPr>
          <p:cNvPr id="4" name="Slide Number Placeholder 3"/>
          <p:cNvSpPr>
            <a:spLocks noGrp="1"/>
          </p:cNvSpPr>
          <p:nvPr>
            <p:ph type="sldNum" sz="quarter" idx="10"/>
          </p:nvPr>
        </p:nvSpPr>
        <p:spPr/>
        <p:txBody>
          <a:bodyPr/>
          <a:lstStyle/>
          <a:p>
            <a:fld id="{6B692990-D620-46A2-9A3B-5CF9DB339294}" type="slidenum">
              <a:rPr lang="en-GB" smtClean="0"/>
              <a:t>18</a:t>
            </a:fld>
            <a:endParaRPr lang="en-GB"/>
          </a:p>
        </p:txBody>
      </p:sp>
    </p:spTree>
    <p:extLst>
      <p:ext uri="{BB962C8B-B14F-4D97-AF65-F5344CB8AC3E}">
        <p14:creationId xmlns:p14="http://schemas.microsoft.com/office/powerpoint/2010/main" val="33249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 HAG06</a:t>
            </a:r>
          </a:p>
          <a:p>
            <a:r>
              <a:rPr lang="en-GB" dirty="0" smtClean="0"/>
              <a:t>Joseph Briggs was born in the shadow of the town’s viaduct, at no. 3 </a:t>
            </a:r>
            <a:r>
              <a:rPr lang="en-GB" dirty="0" err="1" smtClean="0"/>
              <a:t>Milnshaw</a:t>
            </a:r>
            <a:r>
              <a:rPr lang="en-GB" dirty="0" smtClean="0"/>
              <a:t> Lane, where the roundabout is now.  After an apprenticeship at Steiner’s Calico Printing works, he went to America in search of adventure. After a couple of years, he joined Tiffany Glass and Decorating company, and rose to become head of the mosaic department and personal assistant to the head of the company, Louis Comfort Tiffany. Joseph stayed with Tiffany Glass until the company closed in 1932. Although Tiffany Glass was now unfashionable, Joseph recognized its fine workmanship and saved many pieces from destruction by sending them back to Accrington.  However it was to be 30 years before their beauty and value was recognized and they were unpacked and put on display. The pieces Joseph rescued now form the largest public collection of Tiffany Glass in Europe. </a:t>
            </a:r>
          </a:p>
          <a:p>
            <a:endParaRPr lang="en-GB" dirty="0"/>
          </a:p>
        </p:txBody>
      </p:sp>
      <p:sp>
        <p:nvSpPr>
          <p:cNvPr id="4" name="Slide Number Placeholder 3"/>
          <p:cNvSpPr>
            <a:spLocks noGrp="1"/>
          </p:cNvSpPr>
          <p:nvPr>
            <p:ph type="sldNum" sz="quarter" idx="10"/>
          </p:nvPr>
        </p:nvSpPr>
        <p:spPr/>
        <p:txBody>
          <a:bodyPr/>
          <a:lstStyle/>
          <a:p>
            <a:fld id="{6B692990-D620-46A2-9A3B-5CF9DB339294}" type="slidenum">
              <a:rPr lang="en-GB" smtClean="0"/>
              <a:t>3</a:t>
            </a:fld>
            <a:endParaRPr lang="en-GB"/>
          </a:p>
        </p:txBody>
      </p:sp>
    </p:spTree>
    <p:extLst>
      <p:ext uri="{BB962C8B-B14F-4D97-AF65-F5344CB8AC3E}">
        <p14:creationId xmlns:p14="http://schemas.microsoft.com/office/powerpoint/2010/main" val="507575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Joseph aged 28 years with wife Elizabeth, children Joseph and Viola on a visit to Accrington  </a:t>
            </a:r>
          </a:p>
          <a:p>
            <a:endParaRPr lang="en-GB" dirty="0"/>
          </a:p>
        </p:txBody>
      </p:sp>
      <p:sp>
        <p:nvSpPr>
          <p:cNvPr id="4" name="Slide Number Placeholder 3"/>
          <p:cNvSpPr>
            <a:spLocks noGrp="1"/>
          </p:cNvSpPr>
          <p:nvPr>
            <p:ph type="sldNum" sz="quarter" idx="10"/>
          </p:nvPr>
        </p:nvSpPr>
        <p:spPr/>
        <p:txBody>
          <a:bodyPr/>
          <a:lstStyle/>
          <a:p>
            <a:fld id="{6B692990-D620-46A2-9A3B-5CF9DB339294}" type="slidenum">
              <a:rPr lang="en-GB" smtClean="0"/>
              <a:t>4</a:t>
            </a:fld>
            <a:endParaRPr lang="en-GB"/>
          </a:p>
        </p:txBody>
      </p:sp>
    </p:spTree>
    <p:extLst>
      <p:ext uri="{BB962C8B-B14F-4D97-AF65-F5344CB8AC3E}">
        <p14:creationId xmlns:p14="http://schemas.microsoft.com/office/powerpoint/2010/main" val="207793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 HAG07 </a:t>
            </a:r>
            <a:r>
              <a:rPr lang="en-GB" dirty="0" err="1" smtClean="0"/>
              <a:t>Millefiore</a:t>
            </a:r>
            <a:r>
              <a:rPr lang="en-GB" dirty="0" smtClean="0"/>
              <a:t> paperweight and vase collection </a:t>
            </a:r>
          </a:p>
          <a:p>
            <a:r>
              <a:rPr lang="en-GB" dirty="0" smtClean="0"/>
              <a:t>These items can be seen along with many others at the Haworth Art Gallery. </a:t>
            </a:r>
          </a:p>
          <a:p>
            <a:endParaRPr lang="en-GB" dirty="0"/>
          </a:p>
        </p:txBody>
      </p:sp>
      <p:sp>
        <p:nvSpPr>
          <p:cNvPr id="4" name="Slide Number Placeholder 3"/>
          <p:cNvSpPr>
            <a:spLocks noGrp="1"/>
          </p:cNvSpPr>
          <p:nvPr>
            <p:ph type="sldNum" sz="quarter" idx="10"/>
          </p:nvPr>
        </p:nvSpPr>
        <p:spPr/>
        <p:txBody>
          <a:bodyPr/>
          <a:lstStyle/>
          <a:p>
            <a:fld id="{6B692990-D620-46A2-9A3B-5CF9DB339294}" type="slidenum">
              <a:rPr lang="en-GB" smtClean="0"/>
              <a:t>5</a:t>
            </a:fld>
            <a:endParaRPr lang="en-GB"/>
          </a:p>
        </p:txBody>
      </p:sp>
    </p:spTree>
    <p:extLst>
      <p:ext uri="{BB962C8B-B14F-4D97-AF65-F5344CB8AC3E}">
        <p14:creationId xmlns:p14="http://schemas.microsoft.com/office/powerpoint/2010/main" val="147644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Ref. HAG08 Peacock vase – peacocks were one of Tiffany’s favourite motifs.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item can be seen along with many others at the Haworth Art Gallery.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6B692990-D620-46A2-9A3B-5CF9DB339294}" type="slidenum">
              <a:rPr lang="en-GB" smtClean="0"/>
              <a:t>6</a:t>
            </a:fld>
            <a:endParaRPr lang="en-GB"/>
          </a:p>
        </p:txBody>
      </p:sp>
    </p:spTree>
    <p:extLst>
      <p:ext uri="{BB962C8B-B14F-4D97-AF65-F5344CB8AC3E}">
        <p14:creationId xmlns:p14="http://schemas.microsoft.com/office/powerpoint/2010/main" val="122238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 HAG09 </a:t>
            </a:r>
          </a:p>
          <a:p>
            <a:r>
              <a:rPr lang="en-GB" dirty="0" smtClean="0"/>
              <a:t>Acorns are the symbol of Accrington. There are lots of acorn symbols in and around the town. </a:t>
            </a:r>
          </a:p>
          <a:p>
            <a:endParaRPr lang="en-GB" dirty="0"/>
          </a:p>
        </p:txBody>
      </p:sp>
      <p:sp>
        <p:nvSpPr>
          <p:cNvPr id="4" name="Slide Number Placeholder 3"/>
          <p:cNvSpPr>
            <a:spLocks noGrp="1"/>
          </p:cNvSpPr>
          <p:nvPr>
            <p:ph type="sldNum" sz="quarter" idx="10"/>
          </p:nvPr>
        </p:nvSpPr>
        <p:spPr/>
        <p:txBody>
          <a:bodyPr/>
          <a:lstStyle/>
          <a:p>
            <a:fld id="{6B692990-D620-46A2-9A3B-5CF9DB339294}" type="slidenum">
              <a:rPr lang="en-GB" smtClean="0"/>
              <a:t>7</a:t>
            </a:fld>
            <a:endParaRPr lang="en-GB"/>
          </a:p>
        </p:txBody>
      </p:sp>
    </p:spTree>
    <p:extLst>
      <p:ext uri="{BB962C8B-B14F-4D97-AF65-F5344CB8AC3E}">
        <p14:creationId xmlns:p14="http://schemas.microsoft.com/office/powerpoint/2010/main" val="3710940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 HAG10</a:t>
            </a:r>
          </a:p>
          <a:p>
            <a:r>
              <a:rPr lang="en-GB" dirty="0" smtClean="0"/>
              <a:t>This photograph can be seen by request in the local history section of Accrington library. It was taken from the Coppice. In the foreground can be seen The Avenue leading down to the centre of the town and the railway arches on the right. </a:t>
            </a:r>
          </a:p>
          <a:p>
            <a:endParaRPr lang="en-GB" dirty="0"/>
          </a:p>
        </p:txBody>
      </p:sp>
      <p:sp>
        <p:nvSpPr>
          <p:cNvPr id="4" name="Slide Number Placeholder 3"/>
          <p:cNvSpPr>
            <a:spLocks noGrp="1"/>
          </p:cNvSpPr>
          <p:nvPr>
            <p:ph type="sldNum" sz="quarter" idx="10"/>
          </p:nvPr>
        </p:nvSpPr>
        <p:spPr/>
        <p:txBody>
          <a:bodyPr/>
          <a:lstStyle/>
          <a:p>
            <a:fld id="{6B692990-D620-46A2-9A3B-5CF9DB339294}" type="slidenum">
              <a:rPr lang="en-GB" smtClean="0"/>
              <a:t>8</a:t>
            </a:fld>
            <a:endParaRPr lang="en-GB"/>
          </a:p>
        </p:txBody>
      </p:sp>
    </p:spTree>
    <p:extLst>
      <p:ext uri="{BB962C8B-B14F-4D97-AF65-F5344CB8AC3E}">
        <p14:creationId xmlns:p14="http://schemas.microsoft.com/office/powerpoint/2010/main" val="78321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 HAG14b</a:t>
            </a:r>
          </a:p>
          <a:p>
            <a:r>
              <a:rPr lang="en-GB" dirty="0" smtClean="0"/>
              <a:t>Before the mills were built,  weaving was done at home and the whole family helped. </a:t>
            </a:r>
          </a:p>
          <a:p>
            <a:endParaRPr lang="en-GB" dirty="0"/>
          </a:p>
        </p:txBody>
      </p:sp>
      <p:sp>
        <p:nvSpPr>
          <p:cNvPr id="4" name="Slide Number Placeholder 3"/>
          <p:cNvSpPr>
            <a:spLocks noGrp="1"/>
          </p:cNvSpPr>
          <p:nvPr>
            <p:ph type="sldNum" sz="quarter" idx="10"/>
          </p:nvPr>
        </p:nvSpPr>
        <p:spPr/>
        <p:txBody>
          <a:bodyPr/>
          <a:lstStyle/>
          <a:p>
            <a:fld id="{6B692990-D620-46A2-9A3B-5CF9DB339294}" type="slidenum">
              <a:rPr lang="en-GB" smtClean="0"/>
              <a:t>9</a:t>
            </a:fld>
            <a:endParaRPr lang="en-GB"/>
          </a:p>
        </p:txBody>
      </p:sp>
    </p:spTree>
    <p:extLst>
      <p:ext uri="{BB962C8B-B14F-4D97-AF65-F5344CB8AC3E}">
        <p14:creationId xmlns:p14="http://schemas.microsoft.com/office/powerpoint/2010/main" val="3371281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 HAG15</a:t>
            </a:r>
          </a:p>
          <a:p>
            <a:r>
              <a:rPr lang="en-GB" dirty="0" smtClean="0"/>
              <a:t>Robert Peel supplemented his farming income with weaving. He invented ways to print patterns onto the finished cloth. His first design was a parsley leaf and this gave him his nickname of “Parsley Peel.” He opened a calico printing factory and became very wealthy.</a:t>
            </a:r>
          </a:p>
          <a:p>
            <a:endParaRPr lang="en-GB" dirty="0"/>
          </a:p>
        </p:txBody>
      </p:sp>
      <p:sp>
        <p:nvSpPr>
          <p:cNvPr id="4" name="Slide Number Placeholder 3"/>
          <p:cNvSpPr>
            <a:spLocks noGrp="1"/>
          </p:cNvSpPr>
          <p:nvPr>
            <p:ph type="sldNum" sz="quarter" idx="10"/>
          </p:nvPr>
        </p:nvSpPr>
        <p:spPr/>
        <p:txBody>
          <a:bodyPr/>
          <a:lstStyle/>
          <a:p>
            <a:fld id="{6B692990-D620-46A2-9A3B-5CF9DB339294}" type="slidenum">
              <a:rPr lang="en-GB" smtClean="0"/>
              <a:t>10</a:t>
            </a:fld>
            <a:endParaRPr lang="en-GB"/>
          </a:p>
        </p:txBody>
      </p:sp>
    </p:spTree>
    <p:extLst>
      <p:ext uri="{BB962C8B-B14F-4D97-AF65-F5344CB8AC3E}">
        <p14:creationId xmlns:p14="http://schemas.microsoft.com/office/powerpoint/2010/main" val="141383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770548-B584-4E0A-A507-852B5EF09056}"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709F5-76DA-4CED-A76B-39160890C9E4}" type="slidenum">
              <a:rPr lang="en-GB" smtClean="0"/>
              <a:t>‹#›</a:t>
            </a:fld>
            <a:endParaRPr lang="en-GB"/>
          </a:p>
        </p:txBody>
      </p:sp>
    </p:spTree>
    <p:extLst>
      <p:ext uri="{BB962C8B-B14F-4D97-AF65-F5344CB8AC3E}">
        <p14:creationId xmlns:p14="http://schemas.microsoft.com/office/powerpoint/2010/main" val="340424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770548-B584-4E0A-A507-852B5EF09056}"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709F5-76DA-4CED-A76B-39160890C9E4}" type="slidenum">
              <a:rPr lang="en-GB" smtClean="0"/>
              <a:t>‹#›</a:t>
            </a:fld>
            <a:endParaRPr lang="en-GB"/>
          </a:p>
        </p:txBody>
      </p:sp>
    </p:spTree>
    <p:extLst>
      <p:ext uri="{BB962C8B-B14F-4D97-AF65-F5344CB8AC3E}">
        <p14:creationId xmlns:p14="http://schemas.microsoft.com/office/powerpoint/2010/main" val="3035750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770548-B584-4E0A-A507-852B5EF09056}"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709F5-76DA-4CED-A76B-39160890C9E4}" type="slidenum">
              <a:rPr lang="en-GB" smtClean="0"/>
              <a:t>‹#›</a:t>
            </a:fld>
            <a:endParaRPr lang="en-GB"/>
          </a:p>
        </p:txBody>
      </p:sp>
    </p:spTree>
    <p:extLst>
      <p:ext uri="{BB962C8B-B14F-4D97-AF65-F5344CB8AC3E}">
        <p14:creationId xmlns:p14="http://schemas.microsoft.com/office/powerpoint/2010/main" val="1178092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770548-B584-4E0A-A507-852B5EF09056}"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709F5-76DA-4CED-A76B-39160890C9E4}" type="slidenum">
              <a:rPr lang="en-GB" smtClean="0"/>
              <a:t>‹#›</a:t>
            </a:fld>
            <a:endParaRPr lang="en-GB"/>
          </a:p>
        </p:txBody>
      </p:sp>
    </p:spTree>
    <p:extLst>
      <p:ext uri="{BB962C8B-B14F-4D97-AF65-F5344CB8AC3E}">
        <p14:creationId xmlns:p14="http://schemas.microsoft.com/office/powerpoint/2010/main" val="169642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770548-B584-4E0A-A507-852B5EF09056}"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709F5-76DA-4CED-A76B-39160890C9E4}" type="slidenum">
              <a:rPr lang="en-GB" smtClean="0"/>
              <a:t>‹#›</a:t>
            </a:fld>
            <a:endParaRPr lang="en-GB"/>
          </a:p>
        </p:txBody>
      </p:sp>
    </p:spTree>
    <p:extLst>
      <p:ext uri="{BB962C8B-B14F-4D97-AF65-F5344CB8AC3E}">
        <p14:creationId xmlns:p14="http://schemas.microsoft.com/office/powerpoint/2010/main" val="147848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770548-B584-4E0A-A507-852B5EF09056}" type="datetimeFigureOut">
              <a:rPr lang="en-GB" smtClean="0"/>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8709F5-76DA-4CED-A76B-39160890C9E4}" type="slidenum">
              <a:rPr lang="en-GB" smtClean="0"/>
              <a:t>‹#›</a:t>
            </a:fld>
            <a:endParaRPr lang="en-GB"/>
          </a:p>
        </p:txBody>
      </p:sp>
    </p:spTree>
    <p:extLst>
      <p:ext uri="{BB962C8B-B14F-4D97-AF65-F5344CB8AC3E}">
        <p14:creationId xmlns:p14="http://schemas.microsoft.com/office/powerpoint/2010/main" val="278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770548-B584-4E0A-A507-852B5EF09056}" type="datetimeFigureOut">
              <a:rPr lang="en-GB" smtClean="0"/>
              <a:t>22/10/2019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8709F5-76DA-4CED-A76B-39160890C9E4}" type="slidenum">
              <a:rPr lang="en-GB" smtClean="0"/>
              <a:t>‹#›</a:t>
            </a:fld>
            <a:endParaRPr lang="en-GB"/>
          </a:p>
        </p:txBody>
      </p:sp>
    </p:spTree>
    <p:extLst>
      <p:ext uri="{BB962C8B-B14F-4D97-AF65-F5344CB8AC3E}">
        <p14:creationId xmlns:p14="http://schemas.microsoft.com/office/powerpoint/2010/main" val="161921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770548-B584-4E0A-A507-852B5EF09056}" type="datetimeFigureOut">
              <a:rPr lang="en-GB" smtClean="0"/>
              <a:t>22/10/2019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8709F5-76DA-4CED-A76B-39160890C9E4}" type="slidenum">
              <a:rPr lang="en-GB" smtClean="0"/>
              <a:t>‹#›</a:t>
            </a:fld>
            <a:endParaRPr lang="en-GB"/>
          </a:p>
        </p:txBody>
      </p:sp>
    </p:spTree>
    <p:extLst>
      <p:ext uri="{BB962C8B-B14F-4D97-AF65-F5344CB8AC3E}">
        <p14:creationId xmlns:p14="http://schemas.microsoft.com/office/powerpoint/2010/main" val="377459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0548-B584-4E0A-A507-852B5EF09056}" type="datetimeFigureOut">
              <a:rPr lang="en-GB" smtClean="0"/>
              <a:t>22/10/2019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8709F5-76DA-4CED-A76B-39160890C9E4}" type="slidenum">
              <a:rPr lang="en-GB" smtClean="0"/>
              <a:t>‹#›</a:t>
            </a:fld>
            <a:endParaRPr lang="en-GB"/>
          </a:p>
        </p:txBody>
      </p:sp>
    </p:spTree>
    <p:extLst>
      <p:ext uri="{BB962C8B-B14F-4D97-AF65-F5344CB8AC3E}">
        <p14:creationId xmlns:p14="http://schemas.microsoft.com/office/powerpoint/2010/main" val="128483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70548-B584-4E0A-A507-852B5EF09056}" type="datetimeFigureOut">
              <a:rPr lang="en-GB" smtClean="0"/>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8709F5-76DA-4CED-A76B-39160890C9E4}" type="slidenum">
              <a:rPr lang="en-GB" smtClean="0"/>
              <a:t>‹#›</a:t>
            </a:fld>
            <a:endParaRPr lang="en-GB"/>
          </a:p>
        </p:txBody>
      </p:sp>
    </p:spTree>
    <p:extLst>
      <p:ext uri="{BB962C8B-B14F-4D97-AF65-F5344CB8AC3E}">
        <p14:creationId xmlns:p14="http://schemas.microsoft.com/office/powerpoint/2010/main" val="86848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70548-B584-4E0A-A507-852B5EF09056}" type="datetimeFigureOut">
              <a:rPr lang="en-GB" smtClean="0"/>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8709F5-76DA-4CED-A76B-39160890C9E4}" type="slidenum">
              <a:rPr lang="en-GB" smtClean="0"/>
              <a:t>‹#›</a:t>
            </a:fld>
            <a:endParaRPr lang="en-GB"/>
          </a:p>
        </p:txBody>
      </p:sp>
    </p:spTree>
    <p:extLst>
      <p:ext uri="{BB962C8B-B14F-4D97-AF65-F5344CB8AC3E}">
        <p14:creationId xmlns:p14="http://schemas.microsoft.com/office/powerpoint/2010/main" val="201575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70548-B584-4E0A-A507-852B5EF09056}" type="datetimeFigureOut">
              <a:rPr lang="en-GB" smtClean="0"/>
              <a:t>22/10/2019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709F5-76DA-4CED-A76B-39160890C9E4}" type="slidenum">
              <a:rPr lang="en-GB" smtClean="0"/>
              <a:t>‹#›</a:t>
            </a:fld>
            <a:endParaRPr lang="en-GB"/>
          </a:p>
        </p:txBody>
      </p:sp>
    </p:spTree>
    <p:extLst>
      <p:ext uri="{BB962C8B-B14F-4D97-AF65-F5344CB8AC3E}">
        <p14:creationId xmlns:p14="http://schemas.microsoft.com/office/powerpoint/2010/main" val="193759776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theheritageconnection.co.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5227" y="2598237"/>
            <a:ext cx="9897979" cy="2387600"/>
          </a:xfrm>
        </p:spPr>
        <p:txBody>
          <a:bodyPr>
            <a:normAutofit fontScale="90000"/>
          </a:bodyPr>
          <a:lstStyle/>
          <a:p>
            <a:r>
              <a:rPr lang="en-GB" b="1" dirty="0" smtClean="0">
                <a:solidFill>
                  <a:schemeClr val="bg1"/>
                </a:solidFill>
                <a:latin typeface="Century Gothic" panose="020B0502020202020204" pitchFamily="34" charset="0"/>
              </a:rPr>
              <a:t>Amazing Accrington:</a:t>
            </a:r>
            <a:br>
              <a:rPr lang="en-GB" b="1" dirty="0" smtClean="0">
                <a:solidFill>
                  <a:schemeClr val="bg1"/>
                </a:solidFill>
                <a:latin typeface="Century Gothic" panose="020B0502020202020204" pitchFamily="34" charset="0"/>
              </a:rPr>
            </a:br>
            <a:r>
              <a:rPr lang="en-GB" b="1" dirty="0" smtClean="0">
                <a:solidFill>
                  <a:schemeClr val="bg1"/>
                </a:solidFill>
                <a:latin typeface="Century Gothic" panose="020B0502020202020204" pitchFamily="34" charset="0"/>
              </a:rPr>
              <a:t>Industry and Art</a:t>
            </a:r>
            <a:r>
              <a:rPr lang="en-GB" dirty="0" smtClean="0">
                <a:solidFill>
                  <a:schemeClr val="bg1"/>
                </a:solidFill>
                <a:latin typeface="Century Gothic" panose="020B0502020202020204" pitchFamily="34" charset="0"/>
              </a:rPr>
              <a:t/>
            </a:r>
            <a:br>
              <a:rPr lang="en-GB" dirty="0" smtClean="0">
                <a:solidFill>
                  <a:schemeClr val="bg1"/>
                </a:solidFill>
                <a:latin typeface="Century Gothic" panose="020B0502020202020204" pitchFamily="34" charset="0"/>
              </a:rPr>
            </a:br>
            <a:r>
              <a:rPr lang="en-GB" dirty="0" smtClean="0">
                <a:solidFill>
                  <a:schemeClr val="bg1"/>
                </a:solidFill>
                <a:latin typeface="Century Gothic" panose="020B0502020202020204" pitchFamily="34" charset="0"/>
              </a:rPr>
              <a:t/>
            </a:r>
            <a:br>
              <a:rPr lang="en-GB" dirty="0" smtClean="0">
                <a:solidFill>
                  <a:schemeClr val="bg1"/>
                </a:solidFill>
                <a:latin typeface="Century Gothic" panose="020B0502020202020204" pitchFamily="34" charset="0"/>
              </a:rPr>
            </a:br>
            <a:r>
              <a:rPr lang="en-GB" dirty="0" smtClean="0">
                <a:solidFill>
                  <a:schemeClr val="bg1"/>
                </a:solidFill>
                <a:latin typeface="Century Gothic" panose="020B0502020202020204" pitchFamily="34" charset="0"/>
              </a:rPr>
              <a:t>Supporting Resources for Teachers (Images)</a:t>
            </a:r>
            <a:br>
              <a:rPr lang="en-GB" dirty="0" smtClean="0">
                <a:solidFill>
                  <a:schemeClr val="bg1"/>
                </a:solidFill>
                <a:latin typeface="Century Gothic" panose="020B0502020202020204" pitchFamily="34" charset="0"/>
              </a:rPr>
            </a:br>
            <a:r>
              <a:rPr lang="en-GB" dirty="0">
                <a:solidFill>
                  <a:schemeClr val="bg1"/>
                </a:solidFill>
                <a:latin typeface="Century Gothic" panose="020B0502020202020204" pitchFamily="34" charset="0"/>
              </a:rPr>
              <a:t/>
            </a:r>
            <a:br>
              <a:rPr lang="en-GB" dirty="0">
                <a:solidFill>
                  <a:schemeClr val="bg1"/>
                </a:solidFill>
                <a:latin typeface="Century Gothic" panose="020B0502020202020204" pitchFamily="34" charset="0"/>
              </a:rPr>
            </a:br>
            <a:r>
              <a:rPr lang="en-GB" sz="1600" dirty="0" smtClean="0">
                <a:solidFill>
                  <a:schemeClr val="bg1"/>
                </a:solidFill>
                <a:latin typeface="Century Gothic" panose="020B0502020202020204" pitchFamily="34" charset="0"/>
              </a:rPr>
              <a:t>The use of images is restricted to educational purposes</a:t>
            </a:r>
            <a:endParaRPr lang="en-GB" sz="1600" dirty="0">
              <a:solidFill>
                <a:schemeClr val="bg1"/>
              </a:solidFill>
              <a:latin typeface="Century Gothic" panose="020B0502020202020204" pitchFamily="34" charset="0"/>
            </a:endParaRPr>
          </a:p>
        </p:txBody>
      </p:sp>
      <p:grpSp>
        <p:nvGrpSpPr>
          <p:cNvPr id="4" name="Group 3"/>
          <p:cNvGrpSpPr/>
          <p:nvPr/>
        </p:nvGrpSpPr>
        <p:grpSpPr>
          <a:xfrm>
            <a:off x="1058794" y="5349875"/>
            <a:ext cx="10074412" cy="1055551"/>
            <a:chOff x="-673904" y="5624009"/>
            <a:chExt cx="10074412" cy="1055551"/>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5010" y="5624009"/>
              <a:ext cx="2365498" cy="1055551"/>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904" y="5749159"/>
              <a:ext cx="2230321" cy="830961"/>
            </a:xfrm>
            <a:prstGeom prst="rect">
              <a:avLst/>
            </a:prstGeom>
          </p:spPr>
        </p:pic>
      </p:grpSp>
      <p:sp>
        <p:nvSpPr>
          <p:cNvPr id="8" name="Rectangle 7">
            <a:extLst>
              <a:ext uri="{FF2B5EF4-FFF2-40B4-BE49-F238E27FC236}">
                <a16:creationId xmlns="" xmlns:a16="http://schemas.microsoft.com/office/drawing/2014/main" id="{470CB11F-3E51-43DD-A1DC-0F97F2ADF6B4}"/>
              </a:ext>
            </a:extLst>
          </p:cNvPr>
          <p:cNvSpPr/>
          <p:nvPr/>
        </p:nvSpPr>
        <p:spPr>
          <a:xfrm>
            <a:off x="8927454" y="6372623"/>
            <a:ext cx="3761852" cy="487569"/>
          </a:xfrm>
          <a:prstGeom prst="rect">
            <a:avLst/>
          </a:prstGeom>
        </p:spPr>
        <p:txBody>
          <a:bodyPr wrap="square">
            <a:spAutoFit/>
          </a:bodyPr>
          <a:lstStyle/>
          <a:p>
            <a:pPr>
              <a:lnSpc>
                <a:spcPct val="107000"/>
              </a:lnSpc>
              <a:spcAft>
                <a:spcPts val="800"/>
              </a:spcAft>
            </a:pPr>
            <a:r>
              <a:rPr lang="en-GB" sz="1100" dirty="0">
                <a:solidFill>
                  <a:schemeClr val="bg1"/>
                </a:solidFill>
                <a:latin typeface="Century Gothic" panose="020B0502020202020204" pitchFamily="34" charset="0"/>
                <a:ea typeface="Times New Roman" panose="02020603050405020304" pitchFamily="18" charset="0"/>
              </a:rPr>
              <a:t>R</a:t>
            </a:r>
            <a:r>
              <a:rPr lang="en-GB" sz="1200" dirty="0">
                <a:solidFill>
                  <a:schemeClr val="bg1"/>
                </a:solidFill>
                <a:latin typeface="Century Gothic" panose="020B0502020202020204" pitchFamily="34" charset="0"/>
                <a:ea typeface="Times New Roman" panose="02020603050405020304" pitchFamily="18" charset="0"/>
              </a:rPr>
              <a:t>esources created by </a:t>
            </a:r>
            <a:r>
              <a:rPr lang="en-GB" sz="1200" u="sng" dirty="0" smtClean="0">
                <a:solidFill>
                  <a:srgbClr val="0563C1"/>
                </a:solidFill>
                <a:latin typeface="Century Gothic" panose="020B0502020202020204" pitchFamily="34" charset="0"/>
                <a:ea typeface="Times New Roman" panose="02020603050405020304" pitchFamily="18" charset="0"/>
                <a:hlinkClick r:id="rId4"/>
              </a:rPr>
              <a:t>www.theheritageconnection.co.uk</a:t>
            </a:r>
            <a:endParaRPr lang="en-GB" sz="900" dirty="0">
              <a:effectLst/>
              <a:latin typeface="Century Gothic" panose="020B0502020202020204" pitchFamily="34" charset="0"/>
              <a:ea typeface="Times New Roman" panose="02020603050405020304" pitchFamily="18"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7651" y="5449313"/>
            <a:ext cx="2241521" cy="856673"/>
          </a:xfrm>
          <a:prstGeom prst="rect">
            <a:avLst/>
          </a:prstGeom>
        </p:spPr>
      </p:pic>
    </p:spTree>
    <p:extLst>
      <p:ext uri="{BB962C8B-B14F-4D97-AF65-F5344CB8AC3E}">
        <p14:creationId xmlns:p14="http://schemas.microsoft.com/office/powerpoint/2010/main" val="1659487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G15 Peel Fold Farm home of Robert Parsley Peel"/>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2159279" y="336884"/>
            <a:ext cx="9774209" cy="6256421"/>
          </a:xfrm>
          <a:prstGeom prst="rect">
            <a:avLst/>
          </a:prstGeom>
          <a:noFill/>
          <a:ln>
            <a:noFill/>
          </a:ln>
        </p:spPr>
      </p:pic>
      <p:sp>
        <p:nvSpPr>
          <p:cNvPr id="3" name="TextBox 2"/>
          <p:cNvSpPr txBox="1"/>
          <p:nvPr/>
        </p:nvSpPr>
        <p:spPr>
          <a:xfrm>
            <a:off x="128338" y="336884"/>
            <a:ext cx="1957136" cy="923330"/>
          </a:xfrm>
          <a:prstGeom prst="rect">
            <a:avLst/>
          </a:prstGeom>
          <a:noFill/>
        </p:spPr>
        <p:txBody>
          <a:bodyPr wrap="square" rtlCol="0">
            <a:spAutoFit/>
          </a:bodyPr>
          <a:lstStyle/>
          <a:p>
            <a:r>
              <a:rPr lang="en-GB" b="1" dirty="0" smtClean="0">
                <a:solidFill>
                  <a:schemeClr val="bg1"/>
                </a:solidFill>
                <a:latin typeface="Century Gothic" panose="020B0502020202020204" pitchFamily="34" charset="0"/>
              </a:rPr>
              <a:t>Peel Fold Farm, home of </a:t>
            </a:r>
          </a:p>
          <a:p>
            <a:r>
              <a:rPr lang="en-GB" b="1" dirty="0" smtClean="0">
                <a:solidFill>
                  <a:schemeClr val="bg1"/>
                </a:solidFill>
                <a:latin typeface="Century Gothic" panose="020B0502020202020204" pitchFamily="34" charset="0"/>
              </a:rPr>
              <a:t>Parsley Peel</a:t>
            </a:r>
            <a:endParaRPr lang="en-GB" b="1" dirty="0">
              <a:solidFill>
                <a:schemeClr val="bg1"/>
              </a:solidFill>
              <a:latin typeface="Century Gothic" panose="020B0502020202020204" pitchFamily="34" charset="0"/>
            </a:endParaRPr>
          </a:p>
        </p:txBody>
      </p:sp>
      <p:sp>
        <p:nvSpPr>
          <p:cNvPr id="4" name="TextBox 3"/>
          <p:cNvSpPr txBox="1"/>
          <p:nvPr/>
        </p:nvSpPr>
        <p:spPr>
          <a:xfrm>
            <a:off x="2470485" y="6031056"/>
            <a:ext cx="5149516" cy="369332"/>
          </a:xfrm>
          <a:prstGeom prst="rect">
            <a:avLst/>
          </a:prstGeom>
          <a:noFill/>
        </p:spPr>
        <p:txBody>
          <a:bodyPr wrap="square" rtlCol="0">
            <a:spAutoFit/>
          </a:bodyPr>
          <a:lstStyle/>
          <a:p>
            <a:pPr marL="285750" indent="-285750">
              <a:buFont typeface="Symbol" panose="05050102010706020507" pitchFamily="18" charset="2"/>
              <a:buChar char="Ó"/>
            </a:pPr>
            <a:r>
              <a:rPr lang="en-GB" dirty="0" smtClean="0">
                <a:latin typeface="Century Gothic" panose="020B0502020202020204" pitchFamily="34" charset="0"/>
              </a:rPr>
              <a:t>Accrington Local Studies Library</a:t>
            </a:r>
            <a:endParaRPr lang="en-GB" dirty="0">
              <a:latin typeface="Century Gothic" panose="020B0502020202020204" pitchFamily="34" charset="0"/>
            </a:endParaRPr>
          </a:p>
        </p:txBody>
      </p:sp>
    </p:spTree>
    <p:extLst>
      <p:ext uri="{BB962C8B-B14F-4D97-AF65-F5344CB8AC3E}">
        <p14:creationId xmlns:p14="http://schemas.microsoft.com/office/powerpoint/2010/main" val="2660735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G18b protests against the new machinery"/>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2312987" y="0"/>
            <a:ext cx="9879013" cy="6858000"/>
          </a:xfrm>
          <a:prstGeom prst="rect">
            <a:avLst/>
          </a:prstGeom>
          <a:noFill/>
          <a:ln>
            <a:noFill/>
          </a:ln>
        </p:spPr>
      </p:pic>
      <p:sp>
        <p:nvSpPr>
          <p:cNvPr id="3" name="TextBox 2"/>
          <p:cNvSpPr txBox="1"/>
          <p:nvPr/>
        </p:nvSpPr>
        <p:spPr>
          <a:xfrm>
            <a:off x="128338" y="336884"/>
            <a:ext cx="1957136" cy="646331"/>
          </a:xfrm>
          <a:prstGeom prst="rect">
            <a:avLst/>
          </a:prstGeom>
          <a:noFill/>
        </p:spPr>
        <p:txBody>
          <a:bodyPr wrap="square" rtlCol="0">
            <a:spAutoFit/>
          </a:bodyPr>
          <a:lstStyle/>
          <a:p>
            <a:r>
              <a:rPr lang="en-GB" b="1" dirty="0" smtClean="0">
                <a:solidFill>
                  <a:schemeClr val="bg1"/>
                </a:solidFill>
                <a:latin typeface="Century Gothic" panose="020B0502020202020204" pitchFamily="34" charset="0"/>
              </a:rPr>
              <a:t>Protests against new machinery</a:t>
            </a:r>
            <a:endParaRPr lang="en-GB" b="1" dirty="0">
              <a:solidFill>
                <a:schemeClr val="bg1"/>
              </a:solidFill>
              <a:latin typeface="Century Gothic" panose="020B0502020202020204" pitchFamily="34" charset="0"/>
            </a:endParaRPr>
          </a:p>
        </p:txBody>
      </p:sp>
      <p:sp>
        <p:nvSpPr>
          <p:cNvPr id="4" name="TextBox 3"/>
          <p:cNvSpPr txBox="1"/>
          <p:nvPr/>
        </p:nvSpPr>
        <p:spPr>
          <a:xfrm>
            <a:off x="7988969" y="6335856"/>
            <a:ext cx="5149516" cy="369332"/>
          </a:xfrm>
          <a:prstGeom prst="rect">
            <a:avLst/>
          </a:prstGeom>
          <a:noFill/>
        </p:spPr>
        <p:txBody>
          <a:bodyPr wrap="square" rtlCol="0">
            <a:spAutoFit/>
          </a:bodyPr>
          <a:lstStyle/>
          <a:p>
            <a:pPr marL="285750" indent="-285750">
              <a:buFont typeface="Symbol" panose="05050102010706020507" pitchFamily="18" charset="2"/>
              <a:buChar char="Ó"/>
            </a:pPr>
            <a:r>
              <a:rPr lang="en-GB" dirty="0" smtClean="0">
                <a:latin typeface="Century Gothic" panose="020B0502020202020204" pitchFamily="34" charset="0"/>
              </a:rPr>
              <a:t>Creative Commons via </a:t>
            </a:r>
            <a:r>
              <a:rPr lang="en-GB" dirty="0" err="1" smtClean="0">
                <a:latin typeface="Century Gothic" panose="020B0502020202020204" pitchFamily="34" charset="0"/>
              </a:rPr>
              <a:t>wikipedia</a:t>
            </a:r>
            <a:endParaRPr lang="en-GB" dirty="0">
              <a:latin typeface="Century Gothic" panose="020B0502020202020204" pitchFamily="34" charset="0"/>
            </a:endParaRPr>
          </a:p>
        </p:txBody>
      </p:sp>
    </p:spTree>
    <p:extLst>
      <p:ext uri="{BB962C8B-B14F-4D97-AF65-F5344CB8AC3E}">
        <p14:creationId xmlns:p14="http://schemas.microsoft.com/office/powerpoint/2010/main" val="2206486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G19 James Hargreaves inventor of the spinning jenny"/>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3367088" y="0"/>
            <a:ext cx="5456237" cy="6858000"/>
          </a:xfrm>
          <a:prstGeom prst="rect">
            <a:avLst/>
          </a:prstGeom>
          <a:noFill/>
          <a:ln>
            <a:noFill/>
          </a:ln>
        </p:spPr>
      </p:pic>
      <p:sp>
        <p:nvSpPr>
          <p:cNvPr id="3" name="TextBox 2"/>
          <p:cNvSpPr txBox="1"/>
          <p:nvPr/>
        </p:nvSpPr>
        <p:spPr>
          <a:xfrm>
            <a:off x="128337" y="336884"/>
            <a:ext cx="2406315" cy="923330"/>
          </a:xfrm>
          <a:prstGeom prst="rect">
            <a:avLst/>
          </a:prstGeom>
          <a:noFill/>
        </p:spPr>
        <p:txBody>
          <a:bodyPr wrap="square" rtlCol="0">
            <a:spAutoFit/>
          </a:bodyPr>
          <a:lstStyle/>
          <a:p>
            <a:r>
              <a:rPr lang="en-GB" b="1" dirty="0" smtClean="0">
                <a:solidFill>
                  <a:schemeClr val="bg1"/>
                </a:solidFill>
                <a:latin typeface="Century Gothic" panose="020B0502020202020204" pitchFamily="34" charset="0"/>
              </a:rPr>
              <a:t>James Hargreaves, inventor of the spinning jenny</a:t>
            </a:r>
            <a:endParaRPr lang="en-GB" b="1" dirty="0">
              <a:solidFill>
                <a:schemeClr val="bg1"/>
              </a:solidFill>
              <a:latin typeface="Century Gothic" panose="020B0502020202020204" pitchFamily="34" charset="0"/>
            </a:endParaRPr>
          </a:p>
        </p:txBody>
      </p:sp>
      <p:sp>
        <p:nvSpPr>
          <p:cNvPr id="4" name="TextBox 3"/>
          <p:cNvSpPr txBox="1"/>
          <p:nvPr/>
        </p:nvSpPr>
        <p:spPr>
          <a:xfrm>
            <a:off x="9272337" y="6083332"/>
            <a:ext cx="3369008" cy="646331"/>
          </a:xfrm>
          <a:prstGeom prst="rect">
            <a:avLst/>
          </a:prstGeom>
          <a:noFill/>
        </p:spPr>
        <p:txBody>
          <a:bodyPr wrap="square" rtlCol="0">
            <a:spAutoFit/>
          </a:bodyPr>
          <a:lstStyle/>
          <a:p>
            <a:pPr marL="285750" indent="-285750">
              <a:buFont typeface="Symbol" panose="05050102010706020507" pitchFamily="18" charset="2"/>
              <a:buChar char="Ó"/>
            </a:pPr>
            <a:r>
              <a:rPr lang="en-GB" dirty="0" smtClean="0">
                <a:solidFill>
                  <a:schemeClr val="bg1"/>
                </a:solidFill>
                <a:latin typeface="Century Gothic" panose="020B0502020202020204" pitchFamily="34" charset="0"/>
              </a:rPr>
              <a:t>Tracy </a:t>
            </a:r>
            <a:r>
              <a:rPr lang="en-GB" dirty="0" err="1" smtClean="0">
                <a:solidFill>
                  <a:schemeClr val="bg1"/>
                </a:solidFill>
                <a:latin typeface="Century Gothic" panose="020B0502020202020204" pitchFamily="34" charset="0"/>
              </a:rPr>
              <a:t>Leeming</a:t>
            </a:r>
            <a:r>
              <a:rPr lang="en-GB" dirty="0" smtClean="0">
                <a:solidFill>
                  <a:schemeClr val="bg1"/>
                </a:solidFill>
                <a:latin typeface="Century Gothic" panose="020B0502020202020204" pitchFamily="34" charset="0"/>
              </a:rPr>
              <a:t> | </a:t>
            </a:r>
            <a:r>
              <a:rPr lang="en-GB" dirty="0" err="1" smtClean="0">
                <a:solidFill>
                  <a:schemeClr val="bg1"/>
                </a:solidFill>
                <a:latin typeface="Century Gothic" panose="020B0502020202020204" pitchFamily="34" charset="0"/>
              </a:rPr>
              <a:t>Oswaldtwistle</a:t>
            </a:r>
            <a:r>
              <a:rPr lang="en-GB" dirty="0" smtClean="0">
                <a:solidFill>
                  <a:schemeClr val="bg1"/>
                </a:solidFill>
                <a:latin typeface="Century Gothic" panose="020B0502020202020204" pitchFamily="34" charset="0"/>
              </a:rPr>
              <a:t> Mills</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564070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G21 Frederick Gatty, inventor of Turkey Red and Khaki Dyes"/>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rot="5400000">
            <a:off x="2743199" y="1143000"/>
            <a:ext cx="6857999" cy="4571999"/>
          </a:xfrm>
          <a:prstGeom prst="rect">
            <a:avLst/>
          </a:prstGeom>
          <a:noFill/>
          <a:ln>
            <a:noFill/>
          </a:ln>
        </p:spPr>
      </p:pic>
      <p:sp>
        <p:nvSpPr>
          <p:cNvPr id="3" name="TextBox 2"/>
          <p:cNvSpPr txBox="1"/>
          <p:nvPr/>
        </p:nvSpPr>
        <p:spPr>
          <a:xfrm>
            <a:off x="128337" y="336884"/>
            <a:ext cx="2839451" cy="923330"/>
          </a:xfrm>
          <a:prstGeom prst="rect">
            <a:avLst/>
          </a:prstGeom>
          <a:noFill/>
        </p:spPr>
        <p:txBody>
          <a:bodyPr wrap="square" rtlCol="0">
            <a:spAutoFit/>
          </a:bodyPr>
          <a:lstStyle/>
          <a:p>
            <a:r>
              <a:rPr lang="en-GB" b="1" dirty="0" smtClean="0">
                <a:solidFill>
                  <a:schemeClr val="bg1"/>
                </a:solidFill>
                <a:latin typeface="Century Gothic" panose="020B0502020202020204" pitchFamily="34" charset="0"/>
              </a:rPr>
              <a:t>Frederick </a:t>
            </a:r>
            <a:r>
              <a:rPr lang="en-GB" b="1" dirty="0" err="1" smtClean="0">
                <a:solidFill>
                  <a:schemeClr val="bg1"/>
                </a:solidFill>
                <a:latin typeface="Century Gothic" panose="020B0502020202020204" pitchFamily="34" charset="0"/>
              </a:rPr>
              <a:t>Gatty</a:t>
            </a:r>
            <a:r>
              <a:rPr lang="en-GB" b="1" dirty="0" smtClean="0">
                <a:solidFill>
                  <a:schemeClr val="bg1"/>
                </a:solidFill>
                <a:latin typeface="Century Gothic" panose="020B0502020202020204" pitchFamily="34" charset="0"/>
              </a:rPr>
              <a:t>, inventor of Turkey Red and Khaki dyes</a:t>
            </a:r>
            <a:endParaRPr lang="en-GB" b="1" dirty="0">
              <a:solidFill>
                <a:schemeClr val="bg1"/>
              </a:solidFill>
              <a:latin typeface="Century Gothic" panose="020B0502020202020204" pitchFamily="34" charset="0"/>
            </a:endParaRPr>
          </a:p>
        </p:txBody>
      </p:sp>
      <p:sp>
        <p:nvSpPr>
          <p:cNvPr id="4" name="TextBox 3"/>
          <p:cNvSpPr txBox="1"/>
          <p:nvPr/>
        </p:nvSpPr>
        <p:spPr>
          <a:xfrm>
            <a:off x="8698831" y="6063140"/>
            <a:ext cx="3043990" cy="646331"/>
          </a:xfrm>
          <a:prstGeom prst="rect">
            <a:avLst/>
          </a:prstGeom>
          <a:noFill/>
        </p:spPr>
        <p:txBody>
          <a:bodyPr wrap="square" rtlCol="0">
            <a:spAutoFit/>
          </a:bodyPr>
          <a:lstStyle/>
          <a:p>
            <a:pPr marL="285750" indent="-285750">
              <a:buFont typeface="Symbol" panose="05050102010706020507" pitchFamily="18" charset="2"/>
              <a:buChar char="Ó"/>
            </a:pPr>
            <a:r>
              <a:rPr lang="en-GB" dirty="0" smtClean="0">
                <a:solidFill>
                  <a:schemeClr val="bg1"/>
                </a:solidFill>
                <a:latin typeface="Century Gothic" panose="020B0502020202020204" pitchFamily="34" charset="0"/>
              </a:rPr>
              <a:t>Accrington Local Studies Library</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8683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G22 John Mercer inventor of mercerised cotton"/>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3505200" y="0"/>
            <a:ext cx="5181600" cy="6858000"/>
          </a:xfrm>
          <a:prstGeom prst="rect">
            <a:avLst/>
          </a:prstGeom>
          <a:noFill/>
          <a:ln>
            <a:noFill/>
          </a:ln>
        </p:spPr>
      </p:pic>
      <p:sp>
        <p:nvSpPr>
          <p:cNvPr id="3" name="TextBox 2"/>
          <p:cNvSpPr txBox="1"/>
          <p:nvPr/>
        </p:nvSpPr>
        <p:spPr>
          <a:xfrm>
            <a:off x="128338" y="336884"/>
            <a:ext cx="1957136" cy="1200329"/>
          </a:xfrm>
          <a:prstGeom prst="rect">
            <a:avLst/>
          </a:prstGeom>
          <a:noFill/>
        </p:spPr>
        <p:txBody>
          <a:bodyPr wrap="square" rtlCol="0">
            <a:spAutoFit/>
          </a:bodyPr>
          <a:lstStyle/>
          <a:p>
            <a:r>
              <a:rPr lang="en-GB" b="1" dirty="0" smtClean="0">
                <a:solidFill>
                  <a:schemeClr val="bg1"/>
                </a:solidFill>
                <a:latin typeface="Century Gothic" panose="020B0502020202020204" pitchFamily="34" charset="0"/>
              </a:rPr>
              <a:t>John Mercer, inventor of mercerised cotton</a:t>
            </a:r>
            <a:endParaRPr lang="en-GB" b="1" dirty="0">
              <a:solidFill>
                <a:schemeClr val="bg1"/>
              </a:solidFill>
              <a:latin typeface="Century Gothic" panose="020B0502020202020204" pitchFamily="34" charset="0"/>
            </a:endParaRPr>
          </a:p>
        </p:txBody>
      </p:sp>
      <p:sp>
        <p:nvSpPr>
          <p:cNvPr id="4" name="TextBox 3"/>
          <p:cNvSpPr txBox="1"/>
          <p:nvPr/>
        </p:nvSpPr>
        <p:spPr>
          <a:xfrm>
            <a:off x="9272337" y="6083332"/>
            <a:ext cx="3369008" cy="646331"/>
          </a:xfrm>
          <a:prstGeom prst="rect">
            <a:avLst/>
          </a:prstGeom>
          <a:noFill/>
        </p:spPr>
        <p:txBody>
          <a:bodyPr wrap="square" rtlCol="0">
            <a:spAutoFit/>
          </a:bodyPr>
          <a:lstStyle/>
          <a:p>
            <a:pPr marL="285750" indent="-285750">
              <a:buFont typeface="Symbol" panose="05050102010706020507" pitchFamily="18" charset="2"/>
              <a:buChar char="Ó"/>
            </a:pPr>
            <a:r>
              <a:rPr lang="en-GB" dirty="0" smtClean="0">
                <a:solidFill>
                  <a:schemeClr val="bg1"/>
                </a:solidFill>
                <a:latin typeface="Century Gothic" panose="020B0502020202020204" pitchFamily="34" charset="0"/>
              </a:rPr>
              <a:t>Haworth Art Gallery, </a:t>
            </a:r>
          </a:p>
          <a:p>
            <a:r>
              <a:rPr lang="en-GB" dirty="0" smtClean="0">
                <a:solidFill>
                  <a:schemeClr val="bg1"/>
                </a:solidFill>
                <a:latin typeface="Century Gothic" panose="020B0502020202020204" pitchFamily="34" charset="0"/>
              </a:rPr>
              <a:t>by permission</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13184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G23a Nori bricks"/>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2466975" y="0"/>
            <a:ext cx="9725025" cy="6858000"/>
          </a:xfrm>
          <a:prstGeom prst="rect">
            <a:avLst/>
          </a:prstGeom>
          <a:noFill/>
          <a:ln>
            <a:noFill/>
          </a:ln>
        </p:spPr>
      </p:pic>
      <p:sp>
        <p:nvSpPr>
          <p:cNvPr id="3" name="TextBox 2"/>
          <p:cNvSpPr txBox="1"/>
          <p:nvPr/>
        </p:nvSpPr>
        <p:spPr>
          <a:xfrm>
            <a:off x="128338" y="336884"/>
            <a:ext cx="1957136" cy="646331"/>
          </a:xfrm>
          <a:prstGeom prst="rect">
            <a:avLst/>
          </a:prstGeom>
          <a:noFill/>
        </p:spPr>
        <p:txBody>
          <a:bodyPr wrap="square" rtlCol="0">
            <a:spAutoFit/>
          </a:bodyPr>
          <a:lstStyle/>
          <a:p>
            <a:r>
              <a:rPr lang="en-GB" b="1" dirty="0" smtClean="0">
                <a:solidFill>
                  <a:schemeClr val="bg1"/>
                </a:solidFill>
                <a:latin typeface="Century Gothic" panose="020B0502020202020204" pitchFamily="34" charset="0"/>
              </a:rPr>
              <a:t>Accrington </a:t>
            </a:r>
          </a:p>
          <a:p>
            <a:r>
              <a:rPr lang="en-GB" b="1" dirty="0" smtClean="0">
                <a:solidFill>
                  <a:schemeClr val="bg1"/>
                </a:solidFill>
                <a:latin typeface="Century Gothic" panose="020B0502020202020204" pitchFamily="34" charset="0"/>
              </a:rPr>
              <a:t>Nori Bricks</a:t>
            </a:r>
            <a:endParaRPr lang="en-GB" b="1" dirty="0">
              <a:solidFill>
                <a:schemeClr val="bg1"/>
              </a:solidFill>
              <a:latin typeface="Century Gothic" panose="020B0502020202020204" pitchFamily="34" charset="0"/>
            </a:endParaRPr>
          </a:p>
        </p:txBody>
      </p:sp>
      <p:sp>
        <p:nvSpPr>
          <p:cNvPr id="4" name="TextBox 3"/>
          <p:cNvSpPr txBox="1"/>
          <p:nvPr/>
        </p:nvSpPr>
        <p:spPr>
          <a:xfrm>
            <a:off x="8133348" y="6488668"/>
            <a:ext cx="5149516" cy="369332"/>
          </a:xfrm>
          <a:prstGeom prst="rect">
            <a:avLst/>
          </a:prstGeom>
          <a:noFill/>
        </p:spPr>
        <p:txBody>
          <a:bodyPr wrap="square" rtlCol="0">
            <a:spAutoFit/>
          </a:bodyPr>
          <a:lstStyle/>
          <a:p>
            <a:pPr marL="285750" indent="-285750">
              <a:buFont typeface="Symbol" panose="05050102010706020507" pitchFamily="18" charset="2"/>
              <a:buChar char="Ó"/>
            </a:pPr>
            <a:r>
              <a:rPr lang="en-GB" dirty="0" smtClean="0">
                <a:latin typeface="Century Gothic" panose="020B0502020202020204" pitchFamily="34" charset="0"/>
              </a:rPr>
              <a:t>Accrington Local Studies Library</a:t>
            </a:r>
            <a:endParaRPr lang="en-GB" dirty="0">
              <a:latin typeface="Century Gothic" panose="020B0502020202020204" pitchFamily="34" charset="0"/>
            </a:endParaRPr>
          </a:p>
        </p:txBody>
      </p:sp>
    </p:spTree>
    <p:extLst>
      <p:ext uri="{BB962C8B-B14F-4D97-AF65-F5344CB8AC3E}">
        <p14:creationId xmlns:p14="http://schemas.microsoft.com/office/powerpoint/2010/main" val="3389068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G24 Riley billiards table"/>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2303463" y="0"/>
            <a:ext cx="9888537" cy="6858000"/>
          </a:xfrm>
          <a:prstGeom prst="rect">
            <a:avLst/>
          </a:prstGeom>
          <a:noFill/>
          <a:ln>
            <a:noFill/>
          </a:ln>
        </p:spPr>
      </p:pic>
      <p:sp>
        <p:nvSpPr>
          <p:cNvPr id="3" name="TextBox 2"/>
          <p:cNvSpPr txBox="1"/>
          <p:nvPr/>
        </p:nvSpPr>
        <p:spPr>
          <a:xfrm>
            <a:off x="128338" y="336884"/>
            <a:ext cx="1957136" cy="646331"/>
          </a:xfrm>
          <a:prstGeom prst="rect">
            <a:avLst/>
          </a:prstGeom>
          <a:noFill/>
        </p:spPr>
        <p:txBody>
          <a:bodyPr wrap="square" rtlCol="0">
            <a:spAutoFit/>
          </a:bodyPr>
          <a:lstStyle/>
          <a:p>
            <a:r>
              <a:rPr lang="en-GB" b="1" dirty="0" smtClean="0">
                <a:solidFill>
                  <a:schemeClr val="bg1"/>
                </a:solidFill>
                <a:latin typeface="Century Gothic" panose="020B0502020202020204" pitchFamily="34" charset="0"/>
              </a:rPr>
              <a:t>Riley Sports Equipment</a:t>
            </a:r>
            <a:endParaRPr lang="en-GB" b="1" dirty="0">
              <a:solidFill>
                <a:schemeClr val="bg1"/>
              </a:solidFill>
              <a:latin typeface="Century Gothic" panose="020B0502020202020204" pitchFamily="34" charset="0"/>
            </a:endParaRPr>
          </a:p>
        </p:txBody>
      </p:sp>
      <p:sp>
        <p:nvSpPr>
          <p:cNvPr id="4" name="TextBox 3"/>
          <p:cNvSpPr txBox="1"/>
          <p:nvPr/>
        </p:nvSpPr>
        <p:spPr>
          <a:xfrm>
            <a:off x="0" y="5950845"/>
            <a:ext cx="3043990" cy="646331"/>
          </a:xfrm>
          <a:prstGeom prst="rect">
            <a:avLst/>
          </a:prstGeom>
          <a:noFill/>
        </p:spPr>
        <p:txBody>
          <a:bodyPr wrap="square" rtlCol="0">
            <a:spAutoFit/>
          </a:bodyPr>
          <a:lstStyle/>
          <a:p>
            <a:pPr marL="285750" indent="-285750">
              <a:buFont typeface="Symbol" panose="05050102010706020507" pitchFamily="18" charset="2"/>
              <a:buChar char="Ó"/>
            </a:pPr>
            <a:r>
              <a:rPr lang="en-GB" dirty="0" smtClean="0">
                <a:solidFill>
                  <a:schemeClr val="bg1"/>
                </a:solidFill>
                <a:latin typeface="Century Gothic" panose="020B0502020202020204" pitchFamily="34" charset="0"/>
              </a:rPr>
              <a:t>www.advertising</a:t>
            </a:r>
          </a:p>
          <a:p>
            <a:r>
              <a:rPr lang="en-GB" dirty="0" smtClean="0">
                <a:solidFill>
                  <a:schemeClr val="bg1"/>
                </a:solidFill>
                <a:latin typeface="Century Gothic" panose="020B0502020202020204" pitchFamily="34" charset="0"/>
              </a:rPr>
              <a:t>archives.co.uk</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59985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G26 Ewbank carpet sweeper"/>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3529013" y="0"/>
            <a:ext cx="5132387" cy="6858000"/>
          </a:xfrm>
          <a:prstGeom prst="rect">
            <a:avLst/>
          </a:prstGeom>
          <a:noFill/>
          <a:ln>
            <a:noFill/>
          </a:ln>
        </p:spPr>
      </p:pic>
      <p:sp>
        <p:nvSpPr>
          <p:cNvPr id="3" name="TextBox 2"/>
          <p:cNvSpPr txBox="1"/>
          <p:nvPr/>
        </p:nvSpPr>
        <p:spPr>
          <a:xfrm>
            <a:off x="176464" y="336884"/>
            <a:ext cx="1363578" cy="923330"/>
          </a:xfrm>
          <a:prstGeom prst="rect">
            <a:avLst/>
          </a:prstGeom>
          <a:noFill/>
        </p:spPr>
        <p:txBody>
          <a:bodyPr wrap="square" rtlCol="0">
            <a:spAutoFit/>
          </a:bodyPr>
          <a:lstStyle/>
          <a:p>
            <a:r>
              <a:rPr lang="en-GB" b="1" dirty="0" err="1" smtClean="0">
                <a:solidFill>
                  <a:schemeClr val="bg1"/>
                </a:solidFill>
                <a:latin typeface="Century Gothic" panose="020B0502020202020204" pitchFamily="34" charset="0"/>
              </a:rPr>
              <a:t>Ewbank</a:t>
            </a:r>
            <a:r>
              <a:rPr lang="en-GB" b="1" dirty="0" smtClean="0">
                <a:solidFill>
                  <a:schemeClr val="bg1"/>
                </a:solidFill>
                <a:latin typeface="Century Gothic" panose="020B0502020202020204" pitchFamily="34" charset="0"/>
              </a:rPr>
              <a:t> </a:t>
            </a:r>
            <a:r>
              <a:rPr lang="en-GB" b="1" smtClean="0">
                <a:solidFill>
                  <a:schemeClr val="bg1"/>
                </a:solidFill>
                <a:latin typeface="Century Gothic" panose="020B0502020202020204" pitchFamily="34" charset="0"/>
              </a:rPr>
              <a:t>Carpet Sweeper</a:t>
            </a:r>
            <a:endParaRPr lang="en-GB" b="1" dirty="0">
              <a:solidFill>
                <a:schemeClr val="bg1"/>
              </a:solidFill>
              <a:latin typeface="Century Gothic" panose="020B0502020202020204" pitchFamily="34" charset="0"/>
            </a:endParaRPr>
          </a:p>
        </p:txBody>
      </p:sp>
      <p:sp>
        <p:nvSpPr>
          <p:cNvPr id="4" name="TextBox 3"/>
          <p:cNvSpPr txBox="1"/>
          <p:nvPr/>
        </p:nvSpPr>
        <p:spPr>
          <a:xfrm>
            <a:off x="0" y="5950845"/>
            <a:ext cx="3043990" cy="646331"/>
          </a:xfrm>
          <a:prstGeom prst="rect">
            <a:avLst/>
          </a:prstGeom>
          <a:noFill/>
        </p:spPr>
        <p:txBody>
          <a:bodyPr wrap="square" rtlCol="0">
            <a:spAutoFit/>
          </a:bodyPr>
          <a:lstStyle/>
          <a:p>
            <a:pPr marL="285750" indent="-285750">
              <a:buFont typeface="Symbol" panose="05050102010706020507" pitchFamily="18" charset="2"/>
              <a:buChar char="Ó"/>
            </a:pPr>
            <a:r>
              <a:rPr lang="en-GB" dirty="0" smtClean="0">
                <a:solidFill>
                  <a:schemeClr val="bg1"/>
                </a:solidFill>
                <a:latin typeface="Century Gothic" panose="020B0502020202020204" pitchFamily="34" charset="0"/>
              </a:rPr>
              <a:t>www.advertising</a:t>
            </a:r>
          </a:p>
          <a:p>
            <a:r>
              <a:rPr lang="en-GB" dirty="0" smtClean="0">
                <a:solidFill>
                  <a:schemeClr val="bg1"/>
                </a:solidFill>
                <a:latin typeface="Century Gothic" panose="020B0502020202020204" pitchFamily="34" charset="0"/>
              </a:rPr>
              <a:t>archives.co.uk</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51188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32699D5-D67C-41CC-B580-1AAFBDA5C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5326" y="0"/>
            <a:ext cx="5261348" cy="6858000"/>
          </a:xfrm>
          <a:prstGeom prst="rect">
            <a:avLst/>
          </a:prstGeom>
        </p:spPr>
      </p:pic>
      <p:sp>
        <p:nvSpPr>
          <p:cNvPr id="3" name="TextBox 2"/>
          <p:cNvSpPr txBox="1"/>
          <p:nvPr/>
        </p:nvSpPr>
        <p:spPr>
          <a:xfrm>
            <a:off x="0" y="5950845"/>
            <a:ext cx="3043990" cy="646331"/>
          </a:xfrm>
          <a:prstGeom prst="rect">
            <a:avLst/>
          </a:prstGeom>
          <a:noFill/>
        </p:spPr>
        <p:txBody>
          <a:bodyPr wrap="square" rtlCol="0">
            <a:spAutoFit/>
          </a:bodyPr>
          <a:lstStyle/>
          <a:p>
            <a:pPr marL="285750" indent="-285750">
              <a:buFont typeface="Symbol" panose="05050102010706020507" pitchFamily="18" charset="2"/>
              <a:buChar char="Ó"/>
            </a:pPr>
            <a:r>
              <a:rPr lang="en-GB" dirty="0" smtClean="0">
                <a:solidFill>
                  <a:schemeClr val="bg1"/>
                </a:solidFill>
                <a:latin typeface="Century Gothic" panose="020B0502020202020204" pitchFamily="34" charset="0"/>
              </a:rPr>
              <a:t>www.advertising</a:t>
            </a:r>
          </a:p>
          <a:p>
            <a:r>
              <a:rPr lang="en-GB" dirty="0" smtClean="0">
                <a:solidFill>
                  <a:schemeClr val="bg1"/>
                </a:solidFill>
                <a:latin typeface="Century Gothic" panose="020B0502020202020204" pitchFamily="34" charset="0"/>
              </a:rPr>
              <a:t>archives.co.uk</a:t>
            </a:r>
            <a:endParaRPr lang="en-GB" dirty="0">
              <a:solidFill>
                <a:schemeClr val="bg1"/>
              </a:solidFill>
              <a:latin typeface="Century Gothic" panose="020B0502020202020204" pitchFamily="34" charset="0"/>
            </a:endParaRPr>
          </a:p>
        </p:txBody>
      </p:sp>
      <p:sp>
        <p:nvSpPr>
          <p:cNvPr id="4" name="TextBox 3"/>
          <p:cNvSpPr txBox="1"/>
          <p:nvPr/>
        </p:nvSpPr>
        <p:spPr>
          <a:xfrm>
            <a:off x="176464" y="336884"/>
            <a:ext cx="1363578" cy="369332"/>
          </a:xfrm>
          <a:prstGeom prst="rect">
            <a:avLst/>
          </a:prstGeom>
          <a:noFill/>
        </p:spPr>
        <p:txBody>
          <a:bodyPr wrap="square" rtlCol="0">
            <a:spAutoFit/>
          </a:bodyPr>
          <a:lstStyle/>
          <a:p>
            <a:r>
              <a:rPr lang="en-GB" b="1" dirty="0" err="1" smtClean="0">
                <a:solidFill>
                  <a:schemeClr val="bg1"/>
                </a:solidFill>
                <a:latin typeface="Century Gothic" panose="020B0502020202020204" pitchFamily="34" charset="0"/>
              </a:rPr>
              <a:t>Terylene</a:t>
            </a:r>
            <a:endParaRPr lang="en-GB"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005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G01Haworth Art Gallery ext."/>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2085474" y="192505"/>
            <a:ext cx="9785684" cy="6379078"/>
          </a:xfrm>
          <a:prstGeom prst="rect">
            <a:avLst/>
          </a:prstGeom>
          <a:noFill/>
          <a:ln>
            <a:noFill/>
          </a:ln>
        </p:spPr>
      </p:pic>
      <p:sp>
        <p:nvSpPr>
          <p:cNvPr id="3" name="TextBox 2"/>
          <p:cNvSpPr txBox="1"/>
          <p:nvPr/>
        </p:nvSpPr>
        <p:spPr>
          <a:xfrm>
            <a:off x="128338" y="336884"/>
            <a:ext cx="1957136" cy="923330"/>
          </a:xfrm>
          <a:prstGeom prst="rect">
            <a:avLst/>
          </a:prstGeom>
          <a:noFill/>
        </p:spPr>
        <p:txBody>
          <a:bodyPr wrap="square" rtlCol="0">
            <a:spAutoFit/>
          </a:bodyPr>
          <a:lstStyle/>
          <a:p>
            <a:r>
              <a:rPr lang="en-GB" b="1" dirty="0">
                <a:solidFill>
                  <a:schemeClr val="bg1"/>
                </a:solidFill>
                <a:latin typeface="Century Gothic" panose="020B0502020202020204" pitchFamily="34" charset="0"/>
              </a:rPr>
              <a:t>Exterior </a:t>
            </a:r>
            <a:r>
              <a:rPr lang="en-GB" b="1" dirty="0" smtClean="0">
                <a:solidFill>
                  <a:schemeClr val="bg1"/>
                </a:solidFill>
                <a:latin typeface="Century Gothic" panose="020B0502020202020204" pitchFamily="34" charset="0"/>
              </a:rPr>
              <a:t>of Haworth </a:t>
            </a:r>
            <a:r>
              <a:rPr lang="en-GB" b="1" dirty="0">
                <a:solidFill>
                  <a:schemeClr val="bg1"/>
                </a:solidFill>
                <a:latin typeface="Century Gothic" panose="020B0502020202020204" pitchFamily="34" charset="0"/>
              </a:rPr>
              <a:t>Art Gallery 2017</a:t>
            </a:r>
          </a:p>
        </p:txBody>
      </p:sp>
      <p:sp>
        <p:nvSpPr>
          <p:cNvPr id="4" name="TextBox 3"/>
          <p:cNvSpPr txBox="1"/>
          <p:nvPr/>
        </p:nvSpPr>
        <p:spPr>
          <a:xfrm>
            <a:off x="7186863" y="6202251"/>
            <a:ext cx="4844715" cy="369332"/>
          </a:xfrm>
          <a:prstGeom prst="rect">
            <a:avLst/>
          </a:prstGeom>
          <a:noFill/>
        </p:spPr>
        <p:txBody>
          <a:bodyPr wrap="square" rtlCol="0">
            <a:spAutoFit/>
          </a:bodyPr>
          <a:lstStyle/>
          <a:p>
            <a:r>
              <a:rPr lang="en-GB" dirty="0" smtClean="0">
                <a:latin typeface="Century Gothic" panose="020B0502020202020204" pitchFamily="34" charset="0"/>
              </a:rPr>
              <a:t>© The Heritage Connection | </a:t>
            </a:r>
            <a:r>
              <a:rPr lang="en-GB" dirty="0" err="1" smtClean="0">
                <a:latin typeface="Century Gothic" panose="020B0502020202020204" pitchFamily="34" charset="0"/>
              </a:rPr>
              <a:t>Trizia</a:t>
            </a:r>
            <a:r>
              <a:rPr lang="en-GB" dirty="0" smtClean="0">
                <a:latin typeface="Century Gothic" panose="020B0502020202020204" pitchFamily="34" charset="0"/>
              </a:rPr>
              <a:t> Wells</a:t>
            </a:r>
            <a:endParaRPr lang="en-GB" dirty="0">
              <a:latin typeface="Century Gothic" panose="020B0502020202020204" pitchFamily="34" charset="0"/>
            </a:endParaRPr>
          </a:p>
        </p:txBody>
      </p:sp>
    </p:spTree>
    <p:extLst>
      <p:ext uri="{BB962C8B-B14F-4D97-AF65-F5344CB8AC3E}">
        <p14:creationId xmlns:p14="http://schemas.microsoft.com/office/powerpoint/2010/main" val="702429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G06Joseph Briggs"/>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3978275" y="0"/>
            <a:ext cx="4235450" cy="6858000"/>
          </a:xfrm>
          <a:prstGeom prst="rect">
            <a:avLst/>
          </a:prstGeom>
          <a:noFill/>
          <a:ln>
            <a:noFill/>
          </a:ln>
        </p:spPr>
      </p:pic>
      <p:sp>
        <p:nvSpPr>
          <p:cNvPr id="3" name="TextBox 2"/>
          <p:cNvSpPr txBox="1"/>
          <p:nvPr/>
        </p:nvSpPr>
        <p:spPr>
          <a:xfrm>
            <a:off x="128337" y="336884"/>
            <a:ext cx="2470483" cy="369332"/>
          </a:xfrm>
          <a:prstGeom prst="rect">
            <a:avLst/>
          </a:prstGeom>
          <a:noFill/>
        </p:spPr>
        <p:txBody>
          <a:bodyPr wrap="square" rtlCol="0">
            <a:spAutoFit/>
          </a:bodyPr>
          <a:lstStyle/>
          <a:p>
            <a:r>
              <a:rPr lang="en-GB" b="1" dirty="0" smtClean="0">
                <a:solidFill>
                  <a:schemeClr val="bg1"/>
                </a:solidFill>
                <a:latin typeface="Century Gothic" panose="020B0502020202020204" pitchFamily="34" charset="0"/>
              </a:rPr>
              <a:t>Joseph Briggs, 1924</a:t>
            </a:r>
            <a:endParaRPr lang="en-GB" b="1" dirty="0">
              <a:solidFill>
                <a:schemeClr val="bg1"/>
              </a:solidFill>
              <a:latin typeface="Century Gothic" panose="020B0502020202020204" pitchFamily="34" charset="0"/>
            </a:endParaRPr>
          </a:p>
        </p:txBody>
      </p:sp>
      <p:sp>
        <p:nvSpPr>
          <p:cNvPr id="4" name="TextBox 3"/>
          <p:cNvSpPr txBox="1"/>
          <p:nvPr/>
        </p:nvSpPr>
        <p:spPr>
          <a:xfrm>
            <a:off x="9432758" y="6211669"/>
            <a:ext cx="3369008" cy="646331"/>
          </a:xfrm>
          <a:prstGeom prst="rect">
            <a:avLst/>
          </a:prstGeom>
          <a:noFill/>
        </p:spPr>
        <p:txBody>
          <a:bodyPr wrap="square" rtlCol="0">
            <a:spAutoFit/>
          </a:bodyPr>
          <a:lstStyle/>
          <a:p>
            <a:pPr marL="285750" indent="-285750">
              <a:buFont typeface="Symbol" panose="05050102010706020507" pitchFamily="18" charset="2"/>
              <a:buChar char="Ó"/>
            </a:pPr>
            <a:r>
              <a:rPr lang="en-GB" dirty="0" smtClean="0">
                <a:solidFill>
                  <a:schemeClr val="bg1"/>
                </a:solidFill>
                <a:latin typeface="Century Gothic" panose="020B0502020202020204" pitchFamily="34" charset="0"/>
              </a:rPr>
              <a:t>Haworth Art Gallery, </a:t>
            </a:r>
          </a:p>
          <a:p>
            <a:r>
              <a:rPr lang="en-GB" dirty="0" smtClean="0">
                <a:solidFill>
                  <a:schemeClr val="bg1"/>
                </a:solidFill>
                <a:latin typeface="Century Gothic" panose="020B0502020202020204" pitchFamily="34" charset="0"/>
              </a:rPr>
              <a:t>by permission</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052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G06a Joseph and Family"/>
          <p:cNvPicPr>
            <a:picLocks noGrp="1" noChangeAspect="1"/>
          </p:cNvPicPr>
          <p:nvPr isPhoto="1"/>
        </p:nvPicPr>
        <p:blipFill>
          <a:blip r:embed="rId3">
            <a:lum/>
            <a:extLst>
              <a:ext uri="{28A0092B-C50C-407E-A947-70E740481C1C}">
                <a14:useLocalDpi xmlns:a14="http://schemas.microsoft.com/office/drawing/2010/main"/>
              </a:ext>
            </a:extLst>
          </a:blip>
          <a:stretch>
            <a:fillRect/>
          </a:stretch>
        </p:blipFill>
        <p:spPr>
          <a:xfrm>
            <a:off x="3668713" y="0"/>
            <a:ext cx="4854575" cy="6858000"/>
          </a:xfrm>
          <a:prstGeom prst="rect">
            <a:avLst/>
          </a:prstGeom>
          <a:noFill/>
          <a:ln>
            <a:noFill/>
          </a:ln>
        </p:spPr>
      </p:pic>
      <p:sp>
        <p:nvSpPr>
          <p:cNvPr id="3" name="TextBox 2"/>
          <p:cNvSpPr txBox="1"/>
          <p:nvPr/>
        </p:nvSpPr>
        <p:spPr>
          <a:xfrm>
            <a:off x="128338" y="336884"/>
            <a:ext cx="1957136" cy="923330"/>
          </a:xfrm>
          <a:prstGeom prst="rect">
            <a:avLst/>
          </a:prstGeom>
          <a:noFill/>
        </p:spPr>
        <p:txBody>
          <a:bodyPr wrap="square" rtlCol="0">
            <a:spAutoFit/>
          </a:bodyPr>
          <a:lstStyle/>
          <a:p>
            <a:r>
              <a:rPr lang="en-GB" b="1" dirty="0" smtClean="0">
                <a:solidFill>
                  <a:schemeClr val="bg1"/>
                </a:solidFill>
                <a:latin typeface="Century Gothic" panose="020B0502020202020204" pitchFamily="34" charset="0"/>
              </a:rPr>
              <a:t>Joseph Briggs and family, around 1901</a:t>
            </a:r>
            <a:endParaRPr lang="en-GB" b="1" dirty="0">
              <a:solidFill>
                <a:schemeClr val="bg1"/>
              </a:solidFill>
              <a:latin typeface="Century Gothic" panose="020B0502020202020204" pitchFamily="34" charset="0"/>
            </a:endParaRPr>
          </a:p>
        </p:txBody>
      </p:sp>
      <p:sp>
        <p:nvSpPr>
          <p:cNvPr id="4" name="TextBox 3"/>
          <p:cNvSpPr txBox="1"/>
          <p:nvPr/>
        </p:nvSpPr>
        <p:spPr>
          <a:xfrm>
            <a:off x="9432758" y="6211669"/>
            <a:ext cx="3369008" cy="369332"/>
          </a:xfrm>
          <a:prstGeom prst="rect">
            <a:avLst/>
          </a:prstGeom>
          <a:noFill/>
        </p:spPr>
        <p:txBody>
          <a:bodyPr wrap="square" rtlCol="0">
            <a:spAutoFit/>
          </a:bodyPr>
          <a:lstStyle/>
          <a:p>
            <a:pPr marL="285750" indent="-285750">
              <a:buFont typeface="Symbol" panose="05050102010706020507" pitchFamily="18" charset="2"/>
              <a:buChar char="Ó"/>
            </a:pPr>
            <a:r>
              <a:rPr lang="en-GB" dirty="0" smtClean="0">
                <a:solidFill>
                  <a:schemeClr val="bg1"/>
                </a:solidFill>
                <a:latin typeface="Century Gothic" panose="020B0502020202020204" pitchFamily="34" charset="0"/>
              </a:rPr>
              <a:t>Lancashire Life 2015</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9894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G07 Paperweight Favrile Collection Millefiori"/>
          <p:cNvPicPr>
            <a:picLocks noGrp="1" noChangeAspect="1"/>
          </p:cNvPicPr>
          <p:nvPr isPhoto="1"/>
        </p:nvPicPr>
        <p:blipFill>
          <a:blip r:embed="rId3" cstate="print">
            <a:lum/>
            <a:extLst>
              <a:ext uri="{28A0092B-C50C-407E-A947-70E740481C1C}">
                <a14:useLocalDpi xmlns:a14="http://schemas.microsoft.com/office/drawing/2010/main"/>
              </a:ext>
            </a:extLst>
          </a:blip>
          <a:stretch>
            <a:fillRect/>
          </a:stretch>
        </p:blipFill>
        <p:spPr>
          <a:xfrm>
            <a:off x="1112838" y="0"/>
            <a:ext cx="9964737" cy="6858000"/>
          </a:xfrm>
          <a:prstGeom prst="rect">
            <a:avLst/>
          </a:prstGeom>
          <a:noFill/>
          <a:ln>
            <a:noFill/>
          </a:ln>
        </p:spPr>
      </p:pic>
      <p:sp>
        <p:nvSpPr>
          <p:cNvPr id="3" name="TextBox 2"/>
          <p:cNvSpPr txBox="1"/>
          <p:nvPr/>
        </p:nvSpPr>
        <p:spPr>
          <a:xfrm>
            <a:off x="1251286" y="224589"/>
            <a:ext cx="1957136" cy="646331"/>
          </a:xfrm>
          <a:prstGeom prst="rect">
            <a:avLst/>
          </a:prstGeom>
          <a:noFill/>
        </p:spPr>
        <p:txBody>
          <a:bodyPr wrap="square" rtlCol="0">
            <a:spAutoFit/>
          </a:bodyPr>
          <a:lstStyle/>
          <a:p>
            <a:r>
              <a:rPr lang="en-GB" b="1" dirty="0" err="1" smtClean="0">
                <a:solidFill>
                  <a:schemeClr val="bg1"/>
                </a:solidFill>
                <a:latin typeface="Century Gothic" panose="020B0502020202020204" pitchFamily="34" charset="0"/>
              </a:rPr>
              <a:t>Millefiore</a:t>
            </a:r>
            <a:r>
              <a:rPr lang="en-GB" b="1" dirty="0" smtClean="0">
                <a:solidFill>
                  <a:schemeClr val="bg1"/>
                </a:solidFill>
                <a:latin typeface="Century Gothic" panose="020B0502020202020204" pitchFamily="34" charset="0"/>
              </a:rPr>
              <a:t> glassware</a:t>
            </a:r>
            <a:endParaRPr lang="en-GB" b="1" dirty="0">
              <a:solidFill>
                <a:schemeClr val="bg1"/>
              </a:solidFill>
              <a:latin typeface="Century Gothic" panose="020B0502020202020204" pitchFamily="34" charset="0"/>
            </a:endParaRPr>
          </a:p>
        </p:txBody>
      </p:sp>
      <p:sp>
        <p:nvSpPr>
          <p:cNvPr id="4" name="TextBox 3"/>
          <p:cNvSpPr txBox="1"/>
          <p:nvPr/>
        </p:nvSpPr>
        <p:spPr>
          <a:xfrm>
            <a:off x="6682039" y="6488668"/>
            <a:ext cx="4844715" cy="369332"/>
          </a:xfrm>
          <a:prstGeom prst="rect">
            <a:avLst/>
          </a:prstGeom>
          <a:noFill/>
        </p:spPr>
        <p:txBody>
          <a:bodyPr wrap="square" rtlCol="0">
            <a:spAutoFit/>
          </a:bodyPr>
          <a:lstStyle/>
          <a:p>
            <a:r>
              <a:rPr lang="en-GB" dirty="0" smtClean="0">
                <a:latin typeface="Century Gothic" panose="020B0502020202020204" pitchFamily="34" charset="0"/>
              </a:rPr>
              <a:t>© Haworth Art Gallery | By permission</a:t>
            </a:r>
            <a:endParaRPr lang="en-GB" dirty="0">
              <a:latin typeface="Century Gothic" panose="020B0502020202020204" pitchFamily="34" charset="0"/>
            </a:endParaRPr>
          </a:p>
        </p:txBody>
      </p:sp>
    </p:spTree>
    <p:extLst>
      <p:ext uri="{BB962C8B-B14F-4D97-AF65-F5344CB8AC3E}">
        <p14:creationId xmlns:p14="http://schemas.microsoft.com/office/powerpoint/2010/main" val="406325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G08 Tiffany Peacock vase"/>
          <p:cNvPicPr>
            <a:picLocks noGrp="1" noChangeAspect="1"/>
          </p:cNvPicPr>
          <p:nvPr isPhoto="1"/>
        </p:nvPicPr>
        <p:blipFill>
          <a:blip r:embed="rId3">
            <a:lum/>
            <a:extLst>
              <a:ext uri="{28A0092B-C50C-407E-A947-70E740481C1C}">
                <a14:useLocalDpi xmlns:a14="http://schemas.microsoft.com/office/drawing/2010/main"/>
              </a:ext>
            </a:extLst>
          </a:blip>
          <a:stretch>
            <a:fillRect/>
          </a:stretch>
        </p:blipFill>
        <p:spPr>
          <a:xfrm>
            <a:off x="3700463" y="0"/>
            <a:ext cx="4789487" cy="6858000"/>
          </a:xfrm>
          <a:prstGeom prst="rect">
            <a:avLst/>
          </a:prstGeom>
          <a:noFill/>
          <a:ln>
            <a:noFill/>
          </a:ln>
        </p:spPr>
      </p:pic>
      <p:sp>
        <p:nvSpPr>
          <p:cNvPr id="3" name="TextBox 2"/>
          <p:cNvSpPr txBox="1"/>
          <p:nvPr/>
        </p:nvSpPr>
        <p:spPr>
          <a:xfrm>
            <a:off x="128338" y="336884"/>
            <a:ext cx="1957136" cy="369332"/>
          </a:xfrm>
          <a:prstGeom prst="rect">
            <a:avLst/>
          </a:prstGeom>
          <a:noFill/>
        </p:spPr>
        <p:txBody>
          <a:bodyPr wrap="square" rtlCol="0">
            <a:spAutoFit/>
          </a:bodyPr>
          <a:lstStyle/>
          <a:p>
            <a:r>
              <a:rPr lang="en-GB" b="1" dirty="0" smtClean="0">
                <a:solidFill>
                  <a:schemeClr val="bg1"/>
                </a:solidFill>
                <a:latin typeface="Century Gothic" panose="020B0502020202020204" pitchFamily="34" charset="0"/>
              </a:rPr>
              <a:t>Peacock vase</a:t>
            </a:r>
            <a:endParaRPr lang="en-GB" b="1" dirty="0">
              <a:solidFill>
                <a:schemeClr val="bg1"/>
              </a:solidFill>
              <a:latin typeface="Century Gothic" panose="020B0502020202020204" pitchFamily="34" charset="0"/>
            </a:endParaRPr>
          </a:p>
        </p:txBody>
      </p:sp>
      <p:sp>
        <p:nvSpPr>
          <p:cNvPr id="4" name="TextBox 3"/>
          <p:cNvSpPr txBox="1"/>
          <p:nvPr/>
        </p:nvSpPr>
        <p:spPr>
          <a:xfrm>
            <a:off x="9272337" y="6083332"/>
            <a:ext cx="3369008" cy="646331"/>
          </a:xfrm>
          <a:prstGeom prst="rect">
            <a:avLst/>
          </a:prstGeom>
          <a:noFill/>
        </p:spPr>
        <p:txBody>
          <a:bodyPr wrap="square" rtlCol="0">
            <a:spAutoFit/>
          </a:bodyPr>
          <a:lstStyle/>
          <a:p>
            <a:pPr marL="285750" indent="-285750">
              <a:buFont typeface="Symbol" panose="05050102010706020507" pitchFamily="18" charset="2"/>
              <a:buChar char="Ó"/>
            </a:pPr>
            <a:r>
              <a:rPr lang="en-GB" dirty="0" smtClean="0">
                <a:solidFill>
                  <a:schemeClr val="bg1"/>
                </a:solidFill>
                <a:latin typeface="Century Gothic" panose="020B0502020202020204" pitchFamily="34" charset="0"/>
              </a:rPr>
              <a:t>Haworth Art Gallery, </a:t>
            </a:r>
          </a:p>
          <a:p>
            <a:r>
              <a:rPr lang="en-GB" dirty="0" smtClean="0">
                <a:solidFill>
                  <a:schemeClr val="bg1"/>
                </a:solidFill>
                <a:latin typeface="Century Gothic" panose="020B0502020202020204" pitchFamily="34" charset="0"/>
              </a:rPr>
              <a:t>by permission</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8373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G09"/>
          <p:cNvPicPr>
            <a:picLocks noGrp="1" noChangeAspect="1"/>
          </p:cNvPicPr>
          <p:nvPr isPhoto="1"/>
        </p:nvPicPr>
        <p:blipFill>
          <a:blip r:embed="rId3" cstate="print">
            <a:lum/>
            <a:extLst>
              <a:ext uri="{28A0092B-C50C-407E-A947-70E740481C1C}">
                <a14:useLocalDpi xmlns:a14="http://schemas.microsoft.com/office/drawing/2010/main"/>
              </a:ext>
            </a:extLst>
          </a:blip>
          <a:stretch>
            <a:fillRect/>
          </a:stretch>
        </p:blipFill>
        <p:spPr>
          <a:xfrm>
            <a:off x="2697163" y="0"/>
            <a:ext cx="6797675" cy="6858000"/>
          </a:xfrm>
          <a:prstGeom prst="rect">
            <a:avLst/>
          </a:prstGeom>
          <a:noFill/>
          <a:ln>
            <a:noFill/>
          </a:ln>
        </p:spPr>
      </p:pic>
      <p:sp>
        <p:nvSpPr>
          <p:cNvPr id="3" name="TextBox 2"/>
          <p:cNvSpPr txBox="1"/>
          <p:nvPr/>
        </p:nvSpPr>
        <p:spPr>
          <a:xfrm>
            <a:off x="128338" y="336884"/>
            <a:ext cx="1957136" cy="646331"/>
          </a:xfrm>
          <a:prstGeom prst="rect">
            <a:avLst/>
          </a:prstGeom>
          <a:noFill/>
        </p:spPr>
        <p:txBody>
          <a:bodyPr wrap="square" rtlCol="0">
            <a:spAutoFit/>
          </a:bodyPr>
          <a:lstStyle/>
          <a:p>
            <a:r>
              <a:rPr lang="en-GB" b="1" dirty="0" smtClean="0">
                <a:solidFill>
                  <a:schemeClr val="bg1"/>
                </a:solidFill>
                <a:latin typeface="Century Gothic" panose="020B0502020202020204" pitchFamily="34" charset="0"/>
              </a:rPr>
              <a:t>Accrington acorn</a:t>
            </a:r>
            <a:endParaRPr lang="en-GB" b="1" dirty="0">
              <a:solidFill>
                <a:schemeClr val="bg1"/>
              </a:solidFill>
              <a:latin typeface="Century Gothic" panose="020B0502020202020204" pitchFamily="34" charset="0"/>
            </a:endParaRPr>
          </a:p>
        </p:txBody>
      </p:sp>
      <p:sp>
        <p:nvSpPr>
          <p:cNvPr id="4" name="TextBox 3"/>
          <p:cNvSpPr txBox="1"/>
          <p:nvPr/>
        </p:nvSpPr>
        <p:spPr>
          <a:xfrm>
            <a:off x="9494838" y="6211669"/>
            <a:ext cx="3369008" cy="646331"/>
          </a:xfrm>
          <a:prstGeom prst="rect">
            <a:avLst/>
          </a:prstGeom>
          <a:noFill/>
        </p:spPr>
        <p:txBody>
          <a:bodyPr wrap="square" rtlCol="0">
            <a:spAutoFit/>
          </a:bodyPr>
          <a:lstStyle/>
          <a:p>
            <a:pPr marL="285750" indent="-285750">
              <a:buFont typeface="Symbol" panose="05050102010706020507" pitchFamily="18" charset="2"/>
              <a:buChar char="Ó"/>
            </a:pPr>
            <a:r>
              <a:rPr lang="en-GB" dirty="0" smtClean="0">
                <a:solidFill>
                  <a:schemeClr val="bg1"/>
                </a:solidFill>
                <a:latin typeface="Century Gothic" panose="020B0502020202020204" pitchFamily="34" charset="0"/>
              </a:rPr>
              <a:t>Hyndburn Borough Council</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83881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G10 Accrington panorama"/>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0" y="1951038"/>
            <a:ext cx="12192000" cy="2955925"/>
          </a:xfrm>
          <a:prstGeom prst="rect">
            <a:avLst/>
          </a:prstGeom>
          <a:noFill/>
          <a:ln>
            <a:noFill/>
          </a:ln>
        </p:spPr>
      </p:pic>
      <p:sp>
        <p:nvSpPr>
          <p:cNvPr id="3" name="TextBox 2"/>
          <p:cNvSpPr txBox="1"/>
          <p:nvPr/>
        </p:nvSpPr>
        <p:spPr>
          <a:xfrm>
            <a:off x="128338" y="336884"/>
            <a:ext cx="2903620" cy="369332"/>
          </a:xfrm>
          <a:prstGeom prst="rect">
            <a:avLst/>
          </a:prstGeom>
          <a:noFill/>
        </p:spPr>
        <p:txBody>
          <a:bodyPr wrap="square" rtlCol="0">
            <a:spAutoFit/>
          </a:bodyPr>
          <a:lstStyle/>
          <a:p>
            <a:r>
              <a:rPr lang="en-GB" b="1" dirty="0" smtClean="0">
                <a:solidFill>
                  <a:schemeClr val="bg1"/>
                </a:solidFill>
                <a:latin typeface="Century Gothic" panose="020B0502020202020204" pitchFamily="34" charset="0"/>
              </a:rPr>
              <a:t>Accrington Panorama</a:t>
            </a:r>
            <a:endParaRPr lang="en-GB" b="1" dirty="0">
              <a:solidFill>
                <a:schemeClr val="bg1"/>
              </a:solidFill>
              <a:latin typeface="Century Gothic" panose="020B0502020202020204" pitchFamily="34" charset="0"/>
            </a:endParaRPr>
          </a:p>
        </p:txBody>
      </p:sp>
      <p:sp>
        <p:nvSpPr>
          <p:cNvPr id="4" name="TextBox 3"/>
          <p:cNvSpPr txBox="1"/>
          <p:nvPr/>
        </p:nvSpPr>
        <p:spPr>
          <a:xfrm>
            <a:off x="8133348" y="6488668"/>
            <a:ext cx="5149516" cy="369332"/>
          </a:xfrm>
          <a:prstGeom prst="rect">
            <a:avLst/>
          </a:prstGeom>
          <a:noFill/>
        </p:spPr>
        <p:txBody>
          <a:bodyPr wrap="square" rtlCol="0">
            <a:spAutoFit/>
          </a:bodyPr>
          <a:lstStyle/>
          <a:p>
            <a:pPr marL="285750" indent="-285750">
              <a:buFont typeface="Symbol" panose="05050102010706020507" pitchFamily="18" charset="2"/>
              <a:buChar char="Ó"/>
            </a:pPr>
            <a:r>
              <a:rPr lang="en-GB" dirty="0" smtClean="0">
                <a:solidFill>
                  <a:schemeClr val="bg1"/>
                </a:solidFill>
                <a:latin typeface="Century Gothic" panose="020B0502020202020204" pitchFamily="34" charset="0"/>
              </a:rPr>
              <a:t>Accrington Local Studies Library</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81398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G14b cottage weavers family"/>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2470485" y="341034"/>
            <a:ext cx="9496926" cy="6175932"/>
          </a:xfrm>
          <a:prstGeom prst="rect">
            <a:avLst/>
          </a:prstGeom>
          <a:noFill/>
          <a:ln>
            <a:noFill/>
          </a:ln>
        </p:spPr>
      </p:pic>
      <p:sp>
        <p:nvSpPr>
          <p:cNvPr id="3" name="TextBox 2"/>
          <p:cNvSpPr txBox="1"/>
          <p:nvPr/>
        </p:nvSpPr>
        <p:spPr>
          <a:xfrm>
            <a:off x="272716" y="341034"/>
            <a:ext cx="1684420" cy="923330"/>
          </a:xfrm>
          <a:prstGeom prst="rect">
            <a:avLst/>
          </a:prstGeom>
          <a:noFill/>
        </p:spPr>
        <p:txBody>
          <a:bodyPr wrap="square" rtlCol="0">
            <a:spAutoFit/>
          </a:bodyPr>
          <a:lstStyle/>
          <a:p>
            <a:r>
              <a:rPr lang="en-GB" b="1" dirty="0" smtClean="0">
                <a:solidFill>
                  <a:schemeClr val="bg1"/>
                </a:solidFill>
                <a:latin typeface="Century Gothic" panose="020B0502020202020204" pitchFamily="34" charset="0"/>
              </a:rPr>
              <a:t>Weaving was a cottage industry</a:t>
            </a:r>
            <a:endParaRPr lang="en-GB" b="1" dirty="0">
              <a:solidFill>
                <a:schemeClr val="bg1"/>
              </a:solidFill>
              <a:latin typeface="Century Gothic" panose="020B0502020202020204" pitchFamily="34" charset="0"/>
            </a:endParaRPr>
          </a:p>
        </p:txBody>
      </p:sp>
      <p:sp>
        <p:nvSpPr>
          <p:cNvPr id="4" name="TextBox 3"/>
          <p:cNvSpPr txBox="1"/>
          <p:nvPr/>
        </p:nvSpPr>
        <p:spPr>
          <a:xfrm>
            <a:off x="7652085" y="6031056"/>
            <a:ext cx="5149516" cy="369332"/>
          </a:xfrm>
          <a:prstGeom prst="rect">
            <a:avLst/>
          </a:prstGeom>
          <a:noFill/>
        </p:spPr>
        <p:txBody>
          <a:bodyPr wrap="square" rtlCol="0">
            <a:spAutoFit/>
          </a:bodyPr>
          <a:lstStyle/>
          <a:p>
            <a:pPr marL="285750" indent="-285750">
              <a:buFont typeface="Symbol" panose="05050102010706020507" pitchFamily="18" charset="2"/>
              <a:buChar char="Ó"/>
            </a:pPr>
            <a:r>
              <a:rPr lang="en-GB" dirty="0" smtClean="0">
                <a:latin typeface="Century Gothic" panose="020B0502020202020204" pitchFamily="34" charset="0"/>
              </a:rPr>
              <a:t>Creative Commons via </a:t>
            </a:r>
            <a:r>
              <a:rPr lang="en-GB" dirty="0" err="1" smtClean="0">
                <a:latin typeface="Century Gothic" panose="020B0502020202020204" pitchFamily="34" charset="0"/>
              </a:rPr>
              <a:t>wikipedia</a:t>
            </a:r>
            <a:endParaRPr lang="en-GB" dirty="0">
              <a:latin typeface="Century Gothic" panose="020B0502020202020204" pitchFamily="34" charset="0"/>
            </a:endParaRPr>
          </a:p>
        </p:txBody>
      </p:sp>
    </p:spTree>
    <p:extLst>
      <p:ext uri="{BB962C8B-B14F-4D97-AF65-F5344CB8AC3E}">
        <p14:creationId xmlns:p14="http://schemas.microsoft.com/office/powerpoint/2010/main" val="505893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1139</Words>
  <Application>Microsoft Office PowerPoint</Application>
  <PresentationFormat>Widescreen</PresentationFormat>
  <Paragraphs>96</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Century Gothic</vt:lpstr>
      <vt:lpstr>Symbol</vt:lpstr>
      <vt:lpstr>Times New Roman</vt:lpstr>
      <vt:lpstr>Office Theme</vt:lpstr>
      <vt:lpstr>Amazing Accrington: Industry and Art  Supporting Resources for Teachers (Images)  The use of images is restricted to educational purposes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Leeds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Bartley, Izzy</dc:creator>
  <cp:lastModifiedBy>Bartley, Izzy</cp:lastModifiedBy>
  <cp:revision>14</cp:revision>
  <dcterms:created xsi:type="dcterms:W3CDTF">2019-07-16T14:33:07Z</dcterms:created>
  <dcterms:modified xsi:type="dcterms:W3CDTF">2019-10-22T19:49:25Z</dcterms:modified>
</cp:coreProperties>
</file>