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09" r:id="rId3"/>
    <p:sldId id="310" r:id="rId4"/>
    <p:sldId id="304" r:id="rId5"/>
    <p:sldId id="311" r:id="rId6"/>
    <p:sldId id="306" r:id="rId7"/>
    <p:sldId id="307" r:id="rId8"/>
    <p:sldId id="308" r:id="rId9"/>
    <p:sldId id="324" r:id="rId10"/>
    <p:sldId id="323" r:id="rId11"/>
    <p:sldId id="322" r:id="rId12"/>
    <p:sldId id="321" r:id="rId13"/>
    <p:sldId id="316" r:id="rId14"/>
    <p:sldId id="328" r:id="rId15"/>
    <p:sldId id="319" r:id="rId16"/>
    <p:sldId id="313" r:id="rId17"/>
    <p:sldId id="318" r:id="rId18"/>
    <p:sldId id="314" r:id="rId19"/>
    <p:sldId id="317" r:id="rId20"/>
    <p:sldId id="312" r:id="rId21"/>
    <p:sldId id="326" r:id="rId22"/>
    <p:sldId id="327" r:id="rId23"/>
    <p:sldId id="329" r:id="rId24"/>
    <p:sldId id="33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110C"/>
    <a:srgbClr val="E8DBBB"/>
    <a:srgbClr val="D2C091"/>
    <a:srgbClr val="C9B379"/>
    <a:srgbClr val="C7B076"/>
    <a:srgbClr val="52200C"/>
    <a:srgbClr val="03040A"/>
    <a:srgbClr val="C8B279"/>
    <a:srgbClr val="D0CECE"/>
    <a:srgbClr val="CBB6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8" autoAdjust="0"/>
    <p:restoredTop sz="94660"/>
  </p:normalViewPr>
  <p:slideViewPr>
    <p:cSldViewPr snapToGrid="0">
      <p:cViewPr varScale="1">
        <p:scale>
          <a:sx n="67" d="100"/>
          <a:sy n="67" d="100"/>
        </p:scale>
        <p:origin x="6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2EE78-02FE-4343-8277-4F205BD2ABF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E129A4B-E7A6-4905-BCF3-03C3D9842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AA04F7C-7C1F-4CAD-AEC6-D77D5D433272}"/>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5" name="Footer Placeholder 4">
            <a:extLst>
              <a:ext uri="{FF2B5EF4-FFF2-40B4-BE49-F238E27FC236}">
                <a16:creationId xmlns:a16="http://schemas.microsoft.com/office/drawing/2014/main" id="{1A29DF97-48F6-4ACB-909E-9D1909A312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8ACC27-3474-447B-AD86-2B7B21204D99}"/>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344456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22CC-E04C-444B-A969-EB0D3B0E051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2AF860C-EA8F-4216-9ECD-F7C90EA80A7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40AF2DB-F009-4A16-B0F9-2DC545073C13}"/>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5" name="Footer Placeholder 4">
            <a:extLst>
              <a:ext uri="{FF2B5EF4-FFF2-40B4-BE49-F238E27FC236}">
                <a16:creationId xmlns:a16="http://schemas.microsoft.com/office/drawing/2014/main" id="{C689E5F2-E965-401F-9710-BB1CA8E4C9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2B46ED-3195-41F1-8E85-1AEA8C2099F1}"/>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8736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EA17E8-B052-4654-B735-9745FBCE24F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438D931-D9B9-43EC-AF48-DF26F3AD38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28743DF-1AF2-4262-9E30-DCCDE166CF74}"/>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5" name="Footer Placeholder 4">
            <a:extLst>
              <a:ext uri="{FF2B5EF4-FFF2-40B4-BE49-F238E27FC236}">
                <a16:creationId xmlns:a16="http://schemas.microsoft.com/office/drawing/2014/main" id="{EF127E9B-48BC-4C27-962C-FF9AE68052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67DB70-FBBD-4B94-AFD4-C58D780683BD}"/>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02741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8489-B372-4EE5-972B-B64856C53E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F9E8A8F-6909-4A27-A012-CDF3FD3929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77300E1-40AE-4ED7-972E-996FD366F81A}"/>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5" name="Footer Placeholder 4">
            <a:extLst>
              <a:ext uri="{FF2B5EF4-FFF2-40B4-BE49-F238E27FC236}">
                <a16:creationId xmlns:a16="http://schemas.microsoft.com/office/drawing/2014/main" id="{6CBA0002-02D4-41DE-959A-09D66DDC53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58006-2D94-4A4C-9CB4-CCB10A5BA59B}"/>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180360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3507-D067-477D-B905-F5D3F8A40E5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0F8F919-955F-436D-9637-6AB49CD26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6BD7A40-9DCD-4AF8-8D3B-69C82E47E3B1}"/>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5" name="Footer Placeholder 4">
            <a:extLst>
              <a:ext uri="{FF2B5EF4-FFF2-40B4-BE49-F238E27FC236}">
                <a16:creationId xmlns:a16="http://schemas.microsoft.com/office/drawing/2014/main" id="{443FF127-1ED6-4B42-BF95-530C1DB78E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E79F53-536A-421F-AC45-DDA00A3C3829}"/>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348824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38318-7260-43C5-946F-E844A9CE281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752DF5A-EBA3-4E12-B39F-18410A7202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E3F4838-62B9-41EE-B381-EC572DB701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08A192-DF0F-4FC7-ABD7-9E38F4A4D8E0}"/>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6" name="Footer Placeholder 5">
            <a:extLst>
              <a:ext uri="{FF2B5EF4-FFF2-40B4-BE49-F238E27FC236}">
                <a16:creationId xmlns:a16="http://schemas.microsoft.com/office/drawing/2014/main" id="{C6C08171-16F1-46F5-ACB8-63165DE159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7358A-01DD-4E6C-B54A-84B1ECE7A4ED}"/>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81020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6FC5-009C-464B-97FF-397BD82B574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E01C44C-4209-41EF-BF82-F259A50EE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70CDDE7-68ED-469A-BB83-4A686E66BE8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2081158-8249-4888-8AF2-38048C7D9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F5D3866-B45D-4018-9631-BA3EBEA5DA5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94F4603-1553-4BCD-9F5C-4B532D9BE52F}"/>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8" name="Footer Placeholder 7">
            <a:extLst>
              <a:ext uri="{FF2B5EF4-FFF2-40B4-BE49-F238E27FC236}">
                <a16:creationId xmlns:a16="http://schemas.microsoft.com/office/drawing/2014/main" id="{D89A77AD-7C23-4516-B51F-4BA5C39D53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5124BD-383A-4C02-9135-9AD2A4EA1EA5}"/>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21172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8EEB-C851-42E3-A906-C423E29A1EF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6D32D17-C62F-4B61-AB50-AAD75F23A053}"/>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4" name="Footer Placeholder 3">
            <a:extLst>
              <a:ext uri="{FF2B5EF4-FFF2-40B4-BE49-F238E27FC236}">
                <a16:creationId xmlns:a16="http://schemas.microsoft.com/office/drawing/2014/main" id="{6DF06531-934F-4064-8E3E-6AB6060BFF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2EC10A-DE21-4097-B37F-EC1E1E355341}"/>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68104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1EBE36-04E8-40AF-9FD2-AA9963F74BF5}"/>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3" name="Footer Placeholder 2">
            <a:extLst>
              <a:ext uri="{FF2B5EF4-FFF2-40B4-BE49-F238E27FC236}">
                <a16:creationId xmlns:a16="http://schemas.microsoft.com/office/drawing/2014/main" id="{6BCF391B-8A00-4475-B8AE-4B3004FBBEC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9608F3-4589-4D9E-B0CB-55FAF1C7E4C0}"/>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84285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5A044-7633-42DC-8171-8CC76AC226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C49CCCD-1908-4973-91F2-EB3C05C5B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46AE62C-9755-4658-95B0-8CC6F086C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4D7D5D-210F-4B61-8607-5791CD4BC3AC}"/>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6" name="Footer Placeholder 5">
            <a:extLst>
              <a:ext uri="{FF2B5EF4-FFF2-40B4-BE49-F238E27FC236}">
                <a16:creationId xmlns:a16="http://schemas.microsoft.com/office/drawing/2014/main" id="{0C511868-8580-473A-86C5-FD73C23C94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4673DC-52CA-4CFD-BE6F-6714D74B0CCA}"/>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115257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C0456-C1C7-48AB-84F4-9F8D454F41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55C89E3-42EA-44DB-AF0F-3236C9B080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B7734F-47FD-4D06-89EB-DCE925A2F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992187-EE42-4229-BC74-618436AD15DD}"/>
              </a:ext>
            </a:extLst>
          </p:cNvPr>
          <p:cNvSpPr>
            <a:spLocks noGrp="1"/>
          </p:cNvSpPr>
          <p:nvPr>
            <p:ph type="dt" sz="half" idx="10"/>
          </p:nvPr>
        </p:nvSpPr>
        <p:spPr/>
        <p:txBody>
          <a:bodyPr/>
          <a:lstStyle/>
          <a:p>
            <a:fld id="{B81A94A0-8FED-4EB6-A6C9-92A5ED222228}" type="datetimeFigureOut">
              <a:rPr lang="en-GB" smtClean="0"/>
              <a:t>08/12/2022</a:t>
            </a:fld>
            <a:endParaRPr lang="en-GB"/>
          </a:p>
        </p:txBody>
      </p:sp>
      <p:sp>
        <p:nvSpPr>
          <p:cNvPr id="6" name="Footer Placeholder 5">
            <a:extLst>
              <a:ext uri="{FF2B5EF4-FFF2-40B4-BE49-F238E27FC236}">
                <a16:creationId xmlns:a16="http://schemas.microsoft.com/office/drawing/2014/main" id="{0DF5D697-240D-4B85-99CC-029D43AEF8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D9A0E2-C8F9-4CE6-921D-3D5F8B80637C}"/>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1843700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FEB29-1059-4FCC-97D4-63E1D896A1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4B9607E-30E3-43F0-8618-5F330C2B07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5EAD86-8687-4364-B342-002002E57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A94A0-8FED-4EB6-A6C9-92A5ED222228}" type="datetimeFigureOut">
              <a:rPr lang="en-GB" smtClean="0"/>
              <a:t>08/12/2022</a:t>
            </a:fld>
            <a:endParaRPr lang="en-GB"/>
          </a:p>
        </p:txBody>
      </p:sp>
      <p:sp>
        <p:nvSpPr>
          <p:cNvPr id="5" name="Footer Placeholder 4">
            <a:extLst>
              <a:ext uri="{FF2B5EF4-FFF2-40B4-BE49-F238E27FC236}">
                <a16:creationId xmlns:a16="http://schemas.microsoft.com/office/drawing/2014/main" id="{FC00ECDB-C133-4452-85EB-4007FDF63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3B6A93-1D08-4361-97EF-A0E69D16EA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530EC-51A5-4709-A8DF-0493F2C2D543}" type="slidenum">
              <a:rPr lang="en-GB" smtClean="0"/>
              <a:t>‹#›</a:t>
            </a:fld>
            <a:endParaRPr lang="en-GB"/>
          </a:p>
        </p:txBody>
      </p:sp>
    </p:spTree>
    <p:extLst>
      <p:ext uri="{BB962C8B-B14F-4D97-AF65-F5344CB8AC3E}">
        <p14:creationId xmlns:p14="http://schemas.microsoft.com/office/powerpoint/2010/main" val="2548772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9.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6.wdp"/><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4.png"/><Relationship Id="rId7" Type="http://schemas.openxmlformats.org/officeDocument/2006/relationships/slide" Target="slide12.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23.xml"/><Relationship Id="rId5" Type="http://schemas.openxmlformats.org/officeDocument/2006/relationships/image" Target="../media/image8.png"/><Relationship Id="rId10" Type="http://schemas.openxmlformats.org/officeDocument/2006/relationships/slide" Target="slide19.xml"/><Relationship Id="rId4" Type="http://schemas.openxmlformats.org/officeDocument/2006/relationships/image" Target="../media/image5.png"/><Relationship Id="rId9"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with medium confidence">
            <a:extLst>
              <a:ext uri="{FF2B5EF4-FFF2-40B4-BE49-F238E27FC236}">
                <a16:creationId xmlns:a16="http://schemas.microsoft.com/office/drawing/2014/main" id="{C23C84D6-98AA-486F-B73E-4CFBEFDD944A}"/>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5"/>
          <a:srcRect l="11508" t="17555" r="13063" b="17251"/>
          <a:stretch/>
        </p:blipFill>
        <p:spPr>
          <a:xfrm>
            <a:off x="1326346" y="1065357"/>
            <a:ext cx="2913195" cy="2887518"/>
          </a:xfrm>
          <a:prstGeom prst="rect">
            <a:avLst/>
          </a:prstGeom>
        </p:spPr>
      </p:pic>
      <p:sp>
        <p:nvSpPr>
          <p:cNvPr id="6" name="TextBox 5"/>
          <p:cNvSpPr txBox="1"/>
          <p:nvPr/>
        </p:nvSpPr>
        <p:spPr>
          <a:xfrm>
            <a:off x="4939323" y="1905000"/>
            <a:ext cx="4442096" cy="1446550"/>
          </a:xfrm>
          <a:prstGeom prst="rect">
            <a:avLst/>
          </a:prstGeom>
          <a:noFill/>
        </p:spPr>
        <p:txBody>
          <a:bodyPr wrap="square" rtlCol="0">
            <a:spAutoFit/>
          </a:bodyPr>
          <a:lstStyle/>
          <a:p>
            <a:r>
              <a:rPr lang="en-GB" sz="8800" dirty="0">
                <a:latin typeface="Bahnschrift" panose="020B0502040204020203" pitchFamily="34" charset="0"/>
              </a:rPr>
              <a:t>Spies!</a:t>
            </a:r>
          </a:p>
        </p:txBody>
      </p:sp>
      <p:grpSp>
        <p:nvGrpSpPr>
          <p:cNvPr id="14" name="Group 13">
            <a:extLst>
              <a:ext uri="{FF2B5EF4-FFF2-40B4-BE49-F238E27FC236}">
                <a16:creationId xmlns:a16="http://schemas.microsoft.com/office/drawing/2014/main" id="{05BF1B87-8222-484E-A8B5-759B86D169CB}"/>
              </a:ext>
            </a:extLst>
          </p:cNvPr>
          <p:cNvGrpSpPr/>
          <p:nvPr/>
        </p:nvGrpSpPr>
        <p:grpSpPr>
          <a:xfrm>
            <a:off x="8172441" y="5674657"/>
            <a:ext cx="2123458" cy="1198861"/>
            <a:chOff x="8172441" y="5674657"/>
            <a:chExt cx="2123458" cy="1198861"/>
          </a:xfrm>
        </p:grpSpPr>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80821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2" name="Picture 1">
            <a:extLst>
              <a:ext uri="{FF2B5EF4-FFF2-40B4-BE49-F238E27FC236}">
                <a16:creationId xmlns:a16="http://schemas.microsoft.com/office/drawing/2014/main" id="{0DF2EF91-2280-445E-A8F5-29E9A442F5D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7" name="TextBox 6">
            <a:extLst>
              <a:ext uri="{FF2B5EF4-FFF2-40B4-BE49-F238E27FC236}">
                <a16:creationId xmlns:a16="http://schemas.microsoft.com/office/drawing/2014/main" id="{491AF824-B78A-4A3A-A2A5-E128901B6DB7}"/>
              </a:ext>
            </a:extLst>
          </p:cNvPr>
          <p:cNvSpPr txBox="1"/>
          <p:nvPr/>
        </p:nvSpPr>
        <p:spPr>
          <a:xfrm rot="533914">
            <a:off x="3461531" y="2613391"/>
            <a:ext cx="6113720" cy="1631216"/>
          </a:xfrm>
          <a:prstGeom prst="rect">
            <a:avLst/>
          </a:prstGeom>
          <a:noFill/>
        </p:spPr>
        <p:txBody>
          <a:bodyPr wrap="square">
            <a:spAutoFit/>
          </a:bodyPr>
          <a:lstStyle/>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Nicholas Atkins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22 Brewer Street,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Newark,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Nottinghamshire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7564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2" name="Picture 1">
            <a:extLst>
              <a:ext uri="{FF2B5EF4-FFF2-40B4-BE49-F238E27FC236}">
                <a16:creationId xmlns:a16="http://schemas.microsoft.com/office/drawing/2014/main" id="{B7F939A0-5FF2-44F2-85E4-59C6C3EEF01C}"/>
              </a:ext>
            </a:extLst>
          </p:cNvPr>
          <p:cNvPicPr>
            <a:picLocks noChangeAspect="1"/>
          </p:cNvPicPr>
          <p:nvPr/>
        </p:nvPicPr>
        <p:blipFill>
          <a:blip r:embed="rId5"/>
          <a:stretch>
            <a:fillRect/>
          </a:stretch>
        </p:blipFill>
        <p:spPr>
          <a:xfrm>
            <a:off x="6861211" y="759259"/>
            <a:ext cx="4170025" cy="4639458"/>
          </a:xfrm>
          <a:prstGeom prst="rect">
            <a:avLst/>
          </a:prstGeom>
        </p:spPr>
      </p:pic>
      <p:sp>
        <p:nvSpPr>
          <p:cNvPr id="7" name="TextBox 6">
            <a:extLst>
              <a:ext uri="{FF2B5EF4-FFF2-40B4-BE49-F238E27FC236}">
                <a16:creationId xmlns:a16="http://schemas.microsoft.com/office/drawing/2014/main" id="{D438E36C-506B-45E8-8DE9-615FE0BA8B30}"/>
              </a:ext>
            </a:extLst>
          </p:cNvPr>
          <p:cNvSpPr txBox="1"/>
          <p:nvPr/>
        </p:nvSpPr>
        <p:spPr>
          <a:xfrm>
            <a:off x="7182106" y="1028297"/>
            <a:ext cx="3752594" cy="1247714"/>
          </a:xfrm>
          <a:prstGeom prst="rect">
            <a:avLst/>
          </a:prstGeom>
          <a:noFill/>
        </p:spPr>
        <p:txBody>
          <a:bodyPr wrap="square">
            <a:spAutoFit/>
          </a:bodyPr>
          <a:lstStyle/>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Dear Nicholas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Try on these spectacles and let me know if they fit.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Freestyle Script" panose="030804020302050B0404" pitchFamily="66" charset="0"/>
                <a:ea typeface="Calibri" panose="020F0502020204030204" pitchFamily="34"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6D1D86F-C625-42DD-9EDB-89A35BBC94CB}"/>
              </a:ext>
            </a:extLst>
          </p:cNvPr>
          <p:cNvPicPr>
            <a:picLocks noChangeAspect="1"/>
          </p:cNvPicPr>
          <p:nvPr/>
        </p:nvPicPr>
        <p:blipFill>
          <a:blip r:embed="rId6"/>
          <a:stretch>
            <a:fillRect/>
          </a:stretch>
        </p:blipFill>
        <p:spPr>
          <a:xfrm rot="869348">
            <a:off x="8743545" y="3869931"/>
            <a:ext cx="3104707" cy="1165283"/>
          </a:xfrm>
          <a:prstGeom prst="rect">
            <a:avLst/>
          </a:prstGeom>
        </p:spPr>
      </p:pic>
      <p:sp>
        <p:nvSpPr>
          <p:cNvPr id="6" name="TextBox 5">
            <a:extLst>
              <a:ext uri="{FF2B5EF4-FFF2-40B4-BE49-F238E27FC236}">
                <a16:creationId xmlns:a16="http://schemas.microsoft.com/office/drawing/2014/main" id="{2FCD5A68-ED7E-4AFB-9604-A8F04F391D2C}"/>
              </a:ext>
            </a:extLst>
          </p:cNvPr>
          <p:cNvSpPr txBox="1"/>
          <p:nvPr/>
        </p:nvSpPr>
        <p:spPr>
          <a:xfrm>
            <a:off x="7144006" y="2030152"/>
            <a:ext cx="3604437" cy="2062103"/>
          </a:xfrm>
          <a:prstGeom prst="rect">
            <a:avLst/>
          </a:prstGeom>
          <a:noFill/>
        </p:spPr>
        <p:txBody>
          <a:bodyPr wrap="square" rtlCol="0">
            <a:spAutoFit/>
          </a:bodyPr>
          <a:lstStyle/>
          <a:p>
            <a:r>
              <a:rPr lang="en-GB" sz="3200" dirty="0">
                <a:solidFill>
                  <a:schemeClr val="accent4">
                    <a:lumMod val="50000"/>
                  </a:schemeClr>
                </a:solidFill>
                <a:latin typeface="Freestyle Script" panose="030804020302050B0404" pitchFamily="66" charset="0"/>
              </a:rPr>
              <a:t>Leave the message in the hole in the wall on Thursday next. It will be collected by the gardener. </a:t>
            </a:r>
          </a:p>
        </p:txBody>
      </p:sp>
      <p:sp>
        <p:nvSpPr>
          <p:cNvPr id="8" name="TextBox 7">
            <a:extLst>
              <a:ext uri="{FF2B5EF4-FFF2-40B4-BE49-F238E27FC236}">
                <a16:creationId xmlns:a16="http://schemas.microsoft.com/office/drawing/2014/main" id="{B5C5E030-F598-4830-8DB2-6527A0A53A53}"/>
              </a:ext>
            </a:extLst>
          </p:cNvPr>
          <p:cNvSpPr txBox="1"/>
          <p:nvPr/>
        </p:nvSpPr>
        <p:spPr>
          <a:xfrm>
            <a:off x="542319" y="603317"/>
            <a:ext cx="5840819" cy="2308324"/>
          </a:xfrm>
          <a:prstGeom prst="rect">
            <a:avLst/>
          </a:prstGeom>
          <a:noFill/>
        </p:spPr>
        <p:txBody>
          <a:bodyPr wrap="square" rtlCol="0">
            <a:spAutoFit/>
          </a:bodyPr>
          <a:lstStyle/>
          <a:p>
            <a:r>
              <a:rPr lang="en-GB" sz="2400" dirty="0">
                <a:latin typeface="Bahnschrift" panose="020B0502040204020203" pitchFamily="34" charset="0"/>
              </a:rPr>
              <a:t>This writer has found a clever way of sending an almost blank sheet of paper through the post.</a:t>
            </a:r>
          </a:p>
          <a:p>
            <a:endParaRPr lang="en-GB" sz="2400" dirty="0">
              <a:latin typeface="Bahnschrift" panose="020B0502040204020203" pitchFamily="34" charset="0"/>
            </a:endParaRPr>
          </a:p>
          <a:p>
            <a:r>
              <a:rPr lang="en-GB" sz="2400" dirty="0">
                <a:latin typeface="Bahnschrift" panose="020B0502040204020203" pitchFamily="34" charset="0"/>
              </a:rPr>
              <a:t>The spy is pretending to send some glasses for a customer to try on. </a:t>
            </a:r>
          </a:p>
        </p:txBody>
      </p:sp>
      <p:sp>
        <p:nvSpPr>
          <p:cNvPr id="12" name="TextBox 11">
            <a:extLst>
              <a:ext uri="{FF2B5EF4-FFF2-40B4-BE49-F238E27FC236}">
                <a16:creationId xmlns:a16="http://schemas.microsoft.com/office/drawing/2014/main" id="{60C268B7-B6E4-4142-A3E9-76E190610554}"/>
              </a:ext>
            </a:extLst>
          </p:cNvPr>
          <p:cNvSpPr txBox="1"/>
          <p:nvPr/>
        </p:nvSpPr>
        <p:spPr>
          <a:xfrm>
            <a:off x="516464" y="2982018"/>
            <a:ext cx="6804836" cy="2246769"/>
          </a:xfrm>
          <a:prstGeom prst="rect">
            <a:avLst/>
          </a:prstGeom>
          <a:noFill/>
        </p:spPr>
        <p:txBody>
          <a:bodyPr wrap="square">
            <a:spAutoFit/>
          </a:bodyPr>
          <a:lstStyle/>
          <a:p>
            <a:endParaRPr lang="en-GB" sz="2000" dirty="0">
              <a:latin typeface="Bahnschrift" panose="020B0502040204020203" pitchFamily="34" charset="0"/>
            </a:endParaRPr>
          </a:p>
          <a:p>
            <a:r>
              <a:rPr lang="en-GB" sz="2400" dirty="0">
                <a:latin typeface="Bahnschrift" panose="020B0502040204020203" pitchFamily="34" charset="0"/>
              </a:rPr>
              <a:t>The real message is written in invisible ink made from lemon or artichoke juice.</a:t>
            </a:r>
          </a:p>
          <a:p>
            <a:endParaRPr lang="en-GB" sz="2400" dirty="0">
              <a:latin typeface="Bahnschrift" panose="020B0502040204020203" pitchFamily="34" charset="0"/>
            </a:endParaRPr>
          </a:p>
          <a:p>
            <a:r>
              <a:rPr lang="en-GB" sz="2400" dirty="0">
                <a:latin typeface="Bahnschrift" panose="020B0502040204020203" pitchFamily="34" charset="0"/>
              </a:rPr>
              <a:t>You just need to heat the letter with a candle flame and the words will appear..</a:t>
            </a:r>
          </a:p>
        </p:txBody>
      </p:sp>
      <p:grpSp>
        <p:nvGrpSpPr>
          <p:cNvPr id="22" name="Group 21">
            <a:extLst>
              <a:ext uri="{FF2B5EF4-FFF2-40B4-BE49-F238E27FC236}">
                <a16:creationId xmlns:a16="http://schemas.microsoft.com/office/drawing/2014/main" id="{AD3C0009-A5A3-4428-B4E7-98C2C3ABAC8E}"/>
              </a:ext>
            </a:extLst>
          </p:cNvPr>
          <p:cNvGrpSpPr/>
          <p:nvPr/>
        </p:nvGrpSpPr>
        <p:grpSpPr>
          <a:xfrm>
            <a:off x="8843443" y="84867"/>
            <a:ext cx="1905000" cy="541394"/>
            <a:chOff x="8843443" y="84867"/>
            <a:chExt cx="1905000" cy="541394"/>
          </a:xfrm>
        </p:grpSpPr>
        <p:sp>
          <p:nvSpPr>
            <p:cNvPr id="15" name="Arrow: Left 14">
              <a:extLst>
                <a:ext uri="{FF2B5EF4-FFF2-40B4-BE49-F238E27FC236}">
                  <a16:creationId xmlns:a16="http://schemas.microsoft.com/office/drawing/2014/main" id="{60B76F39-1520-4696-A63E-8906999D6763}"/>
                </a:ext>
              </a:extLst>
            </p:cNvPr>
            <p:cNvSpPr/>
            <p:nvPr/>
          </p:nvSpPr>
          <p:spPr>
            <a:xfrm>
              <a:off x="8843443" y="84867"/>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BFDD6BF-ABCF-49AA-8EC7-85388B60F3D8}"/>
                </a:ext>
              </a:extLst>
            </p:cNvPr>
            <p:cNvSpPr txBox="1"/>
            <p:nvPr/>
          </p:nvSpPr>
          <p:spPr>
            <a:xfrm>
              <a:off x="9166828" y="183790"/>
              <a:ext cx="1505577" cy="276999"/>
            </a:xfrm>
            <a:prstGeom prst="rect">
              <a:avLst/>
            </a:prstGeom>
            <a:noFill/>
          </p:spPr>
          <p:txBody>
            <a:bodyPr wrap="square" rtlCol="0">
              <a:spAutoFit/>
            </a:bodyPr>
            <a:lstStyle/>
            <a:p>
              <a:r>
                <a:rPr lang="en-GB" sz="1200" b="1" dirty="0">
                  <a:solidFill>
                    <a:schemeClr val="bg1"/>
                  </a:solidFill>
                </a:rPr>
                <a:t>Open another letter</a:t>
              </a:r>
            </a:p>
          </p:txBody>
        </p:sp>
      </p:grpSp>
      <p:sp>
        <p:nvSpPr>
          <p:cNvPr id="17" name="Rectangle 16">
            <a:hlinkClick r:id="rId7" action="ppaction://hlinksldjump"/>
            <a:extLst>
              <a:ext uri="{FF2B5EF4-FFF2-40B4-BE49-F238E27FC236}">
                <a16:creationId xmlns:a16="http://schemas.microsoft.com/office/drawing/2014/main" id="{BDCA0D4E-6363-4357-A303-9E8AF9E155C5}"/>
              </a:ext>
            </a:extLst>
          </p:cNvPr>
          <p:cNvSpPr/>
          <p:nvPr/>
        </p:nvSpPr>
        <p:spPr>
          <a:xfrm>
            <a:off x="11206010" y="1028297"/>
            <a:ext cx="1971980" cy="335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hlinkClick r:id="rId7" action="ppaction://hlinksldjump"/>
            <a:extLst>
              <a:ext uri="{FF2B5EF4-FFF2-40B4-BE49-F238E27FC236}">
                <a16:creationId xmlns:a16="http://schemas.microsoft.com/office/drawing/2014/main" id="{9A811DEC-A14D-488A-863B-13F7DB67F5F0}"/>
              </a:ext>
            </a:extLst>
          </p:cNvPr>
          <p:cNvSpPr/>
          <p:nvPr/>
        </p:nvSpPr>
        <p:spPr>
          <a:xfrm>
            <a:off x="8743678" y="66858"/>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375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C65F7CD6-FD10-44B2-AE8D-16883106A929}"/>
              </a:ext>
            </a:extLst>
          </p:cNvPr>
          <p:cNvGrpSpPr/>
          <p:nvPr/>
        </p:nvGrpSpPr>
        <p:grpSpPr>
          <a:xfrm>
            <a:off x="2965076" y="2293420"/>
            <a:ext cx="3127519" cy="2006698"/>
            <a:chOff x="4532240" y="2450507"/>
            <a:chExt cx="3127519" cy="2006698"/>
          </a:xfrm>
        </p:grpSpPr>
        <p:pic>
          <p:nvPicPr>
            <p:cNvPr id="2" name="Picture 1">
              <a:extLst>
                <a:ext uri="{FF2B5EF4-FFF2-40B4-BE49-F238E27FC236}">
                  <a16:creationId xmlns:a16="http://schemas.microsoft.com/office/drawing/2014/main" id="{0DF2EF91-2280-445E-A8F5-29E9A442F5D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7" name="TextBox 6">
              <a:extLst>
                <a:ext uri="{FF2B5EF4-FFF2-40B4-BE49-F238E27FC236}">
                  <a16:creationId xmlns:a16="http://schemas.microsoft.com/office/drawing/2014/main" id="{26EA5947-1CE2-4421-8FF9-A9A58920DDE9}"/>
                </a:ext>
              </a:extLst>
            </p:cNvPr>
            <p:cNvSpPr txBox="1"/>
            <p:nvPr/>
          </p:nvSpPr>
          <p:spPr>
            <a:xfrm>
              <a:off x="4652211" y="2482818"/>
              <a:ext cx="2662989" cy="1974387"/>
            </a:xfrm>
            <a:prstGeom prst="rect">
              <a:avLst/>
            </a:prstGeom>
            <a:noFill/>
          </p:spPr>
          <p:txBody>
            <a:bodyPr wrap="square">
              <a:spAutoFit/>
            </a:bodyPr>
            <a:lstStyle/>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Anthony Hinton,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Apothecary shop</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19 Crow Street,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London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4FA5EF75-10DE-40B6-BB32-62DD6213C647}"/>
              </a:ext>
            </a:extLst>
          </p:cNvPr>
          <p:cNvGrpSpPr/>
          <p:nvPr/>
        </p:nvGrpSpPr>
        <p:grpSpPr>
          <a:xfrm>
            <a:off x="2599249" y="717331"/>
            <a:ext cx="4178598" cy="4679057"/>
            <a:chOff x="3347483" y="945888"/>
            <a:chExt cx="4178598" cy="4679057"/>
          </a:xfrm>
        </p:grpSpPr>
        <p:grpSp>
          <p:nvGrpSpPr>
            <p:cNvPr id="34" name="Group 33">
              <a:extLst>
                <a:ext uri="{FF2B5EF4-FFF2-40B4-BE49-F238E27FC236}">
                  <a16:creationId xmlns:a16="http://schemas.microsoft.com/office/drawing/2014/main" id="{A48B8150-49CB-49B1-AA7E-98B4E99D8E97}"/>
                </a:ext>
              </a:extLst>
            </p:cNvPr>
            <p:cNvGrpSpPr/>
            <p:nvPr/>
          </p:nvGrpSpPr>
          <p:grpSpPr>
            <a:xfrm>
              <a:off x="3347483" y="945888"/>
              <a:ext cx="4178598" cy="4679057"/>
              <a:chOff x="3993843" y="1069672"/>
              <a:chExt cx="4178598" cy="4679057"/>
            </a:xfrm>
          </p:grpSpPr>
          <p:pic>
            <p:nvPicPr>
              <p:cNvPr id="10" name="Picture 9">
                <a:extLst>
                  <a:ext uri="{FF2B5EF4-FFF2-40B4-BE49-F238E27FC236}">
                    <a16:creationId xmlns:a16="http://schemas.microsoft.com/office/drawing/2014/main" id="{55A27A6A-DFA5-4385-A834-3B32ED40499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3993843" y="1069672"/>
                <a:ext cx="4170025" cy="4639458"/>
              </a:xfrm>
              <a:prstGeom prst="rect">
                <a:avLst/>
              </a:prstGeom>
            </p:spPr>
          </p:pic>
          <p:cxnSp>
            <p:nvCxnSpPr>
              <p:cNvPr id="18" name="Straight Connector 17">
                <a:extLst>
                  <a:ext uri="{FF2B5EF4-FFF2-40B4-BE49-F238E27FC236}">
                    <a16:creationId xmlns:a16="http://schemas.microsoft.com/office/drawing/2014/main" id="{6B685CC5-940E-4FA4-B2C2-F997B3B6E0B0}"/>
                  </a:ext>
                </a:extLst>
              </p:cNvPr>
              <p:cNvCxnSpPr>
                <a:cxnSpLocks/>
              </p:cNvCxnSpPr>
              <p:nvPr/>
            </p:nvCxnSpPr>
            <p:spPr>
              <a:xfrm>
                <a:off x="6898851" y="1109271"/>
                <a:ext cx="0" cy="4599859"/>
              </a:xfrm>
              <a:prstGeom prst="line">
                <a:avLst/>
              </a:prstGeom>
              <a:ln>
                <a:solidFill>
                  <a:srgbClr val="CBB67D"/>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AAA2DD-EB8E-4EB5-9442-C9F179CB9ACE}"/>
                  </a:ext>
                </a:extLst>
              </p:cNvPr>
              <p:cNvCxnSpPr/>
              <p:nvPr/>
            </p:nvCxnSpPr>
            <p:spPr>
              <a:xfrm>
                <a:off x="4019560" y="2614863"/>
                <a:ext cx="4152881" cy="0"/>
              </a:xfrm>
              <a:prstGeom prst="line">
                <a:avLst/>
              </a:prstGeom>
              <a:ln>
                <a:solidFill>
                  <a:srgbClr val="CBB67D"/>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B25476-7E9B-49D4-86E9-4F63BA456EC6}"/>
                  </a:ext>
                </a:extLst>
              </p:cNvPr>
              <p:cNvCxnSpPr/>
              <p:nvPr/>
            </p:nvCxnSpPr>
            <p:spPr>
              <a:xfrm>
                <a:off x="4010987" y="4243137"/>
                <a:ext cx="4152881" cy="0"/>
              </a:xfrm>
              <a:prstGeom prst="line">
                <a:avLst/>
              </a:prstGeom>
              <a:ln>
                <a:solidFill>
                  <a:srgbClr val="CBB67D"/>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609B87-D2DC-4E69-B77B-FEFA5DB4E720}"/>
                  </a:ext>
                </a:extLst>
              </p:cNvPr>
              <p:cNvCxnSpPr>
                <a:cxnSpLocks/>
              </p:cNvCxnSpPr>
              <p:nvPr/>
            </p:nvCxnSpPr>
            <p:spPr>
              <a:xfrm>
                <a:off x="5350042" y="1148870"/>
                <a:ext cx="0" cy="4599859"/>
              </a:xfrm>
              <a:prstGeom prst="line">
                <a:avLst/>
              </a:prstGeom>
              <a:ln>
                <a:solidFill>
                  <a:srgbClr val="CBB67D"/>
                </a:solidFill>
              </a:ln>
              <a:effectLst/>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479E653B-142B-4B91-A5A3-E58450197D4E}"/>
                </a:ext>
              </a:extLst>
            </p:cNvPr>
            <p:cNvGrpSpPr/>
            <p:nvPr/>
          </p:nvGrpSpPr>
          <p:grpSpPr>
            <a:xfrm>
              <a:off x="4200567" y="2287124"/>
              <a:ext cx="2743200" cy="1956986"/>
              <a:chOff x="4601317" y="51580"/>
              <a:chExt cx="2743200" cy="1956986"/>
            </a:xfrm>
          </p:grpSpPr>
          <p:pic>
            <p:nvPicPr>
              <p:cNvPr id="24" name="Picture 23">
                <a:extLst>
                  <a:ext uri="{FF2B5EF4-FFF2-40B4-BE49-F238E27FC236}">
                    <a16:creationId xmlns:a16="http://schemas.microsoft.com/office/drawing/2014/main" id="{0A0A3CE9-D3B6-4133-8FE4-8122AB3FFC6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4601317" y="51580"/>
                <a:ext cx="2743200" cy="1956986"/>
              </a:xfrm>
              <a:prstGeom prst="rect">
                <a:avLst/>
              </a:prstGeom>
            </p:spPr>
          </p:pic>
          <p:sp>
            <p:nvSpPr>
              <p:cNvPr id="26" name="TextBox 25">
                <a:extLst>
                  <a:ext uri="{FF2B5EF4-FFF2-40B4-BE49-F238E27FC236}">
                    <a16:creationId xmlns:a16="http://schemas.microsoft.com/office/drawing/2014/main" id="{7E132AAA-0DDC-4D7F-9D86-B7A7A9563EF0}"/>
                  </a:ext>
                </a:extLst>
              </p:cNvPr>
              <p:cNvSpPr txBox="1"/>
              <p:nvPr/>
            </p:nvSpPr>
            <p:spPr>
              <a:xfrm>
                <a:off x="4952191" y="255535"/>
                <a:ext cx="2041451" cy="1673087"/>
              </a:xfrm>
              <a:prstGeom prst="rect">
                <a:avLst/>
              </a:prstGeom>
              <a:noFill/>
            </p:spPr>
            <p:txBody>
              <a:bodyPr wrap="square">
                <a:spAutoFit/>
              </a:bodyPr>
              <a:lstStyle/>
              <a:p>
                <a:pPr algn="ct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Susan Hyde,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28 Fisher Street,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4" name="TextBox 3">
            <a:extLst>
              <a:ext uri="{FF2B5EF4-FFF2-40B4-BE49-F238E27FC236}">
                <a16:creationId xmlns:a16="http://schemas.microsoft.com/office/drawing/2014/main" id="{B4D96EB6-4245-4BD8-AC1B-97C493F01AC9}"/>
              </a:ext>
            </a:extLst>
          </p:cNvPr>
          <p:cNvSpPr txBox="1"/>
          <p:nvPr/>
        </p:nvSpPr>
        <p:spPr>
          <a:xfrm>
            <a:off x="7562850" y="1600200"/>
            <a:ext cx="3390900" cy="2246769"/>
          </a:xfrm>
          <a:prstGeom prst="rect">
            <a:avLst/>
          </a:prstGeom>
          <a:noFill/>
        </p:spPr>
        <p:txBody>
          <a:bodyPr wrap="square" rtlCol="0">
            <a:spAutoFit/>
          </a:bodyPr>
          <a:lstStyle/>
          <a:p>
            <a:r>
              <a:rPr lang="en-GB" sz="2800" dirty="0">
                <a:latin typeface="Bahnschrift" panose="020B0502040204020203" pitchFamily="34" charset="0"/>
              </a:rPr>
              <a:t>This has been sent to an apothecary who will pass on the real letter inside </a:t>
            </a:r>
          </a:p>
        </p:txBody>
      </p:sp>
    </p:spTree>
    <p:extLst>
      <p:ext uri="{BB962C8B-B14F-4D97-AF65-F5344CB8AC3E}">
        <p14:creationId xmlns:p14="http://schemas.microsoft.com/office/powerpoint/2010/main" val="6787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2" name="Picture 1">
            <a:extLst>
              <a:ext uri="{FF2B5EF4-FFF2-40B4-BE49-F238E27FC236}">
                <a16:creationId xmlns:a16="http://schemas.microsoft.com/office/drawing/2014/main" id="{B7F939A0-5FF2-44F2-85E4-59C6C3EEF01C}"/>
              </a:ext>
            </a:extLst>
          </p:cNvPr>
          <p:cNvPicPr>
            <a:picLocks noChangeAspect="1"/>
          </p:cNvPicPr>
          <p:nvPr/>
        </p:nvPicPr>
        <p:blipFill>
          <a:blip r:embed="rId5"/>
          <a:stretch>
            <a:fillRect/>
          </a:stretch>
        </p:blipFill>
        <p:spPr>
          <a:xfrm>
            <a:off x="6283827" y="200788"/>
            <a:ext cx="5004593" cy="5567976"/>
          </a:xfrm>
          <a:prstGeom prst="rect">
            <a:avLst/>
          </a:prstGeom>
        </p:spPr>
      </p:pic>
      <p:sp>
        <p:nvSpPr>
          <p:cNvPr id="7" name="TextBox 6">
            <a:extLst>
              <a:ext uri="{FF2B5EF4-FFF2-40B4-BE49-F238E27FC236}">
                <a16:creationId xmlns:a16="http://schemas.microsoft.com/office/drawing/2014/main" id="{75A98345-A64C-4A61-8EFA-7655CE35D790}"/>
              </a:ext>
            </a:extLst>
          </p:cNvPr>
          <p:cNvSpPr txBox="1"/>
          <p:nvPr/>
        </p:nvSpPr>
        <p:spPr>
          <a:xfrm>
            <a:off x="6452276" y="293076"/>
            <a:ext cx="4667693" cy="5076005"/>
          </a:xfrm>
          <a:prstGeom prst="rect">
            <a:avLst/>
          </a:prstGeom>
          <a:noFill/>
        </p:spPr>
        <p:txBody>
          <a:bodyPr wrap="square">
            <a:spAutoFit/>
          </a:bodyPr>
          <a:lstStyle/>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Sweet sister,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We all miss you. We are sending you a token of our love. Our cousins abroad ask for news of you and send you this medicine as you have been so ill. Be sure not to drink it but make sure you rub it both above and below the ribs. When you do so things will seem easier, I am sure. I hope you are well and that this letter reaches you safely. I think perhaps my last letter did not?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I remain, your dearest brother,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Francis Edwards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5374D6F-B646-497E-9A85-B7996A4522A5}"/>
              </a:ext>
            </a:extLst>
          </p:cNvPr>
          <p:cNvSpPr txBox="1"/>
          <p:nvPr/>
        </p:nvSpPr>
        <p:spPr>
          <a:xfrm>
            <a:off x="6482787" y="1091950"/>
            <a:ext cx="4836143" cy="3785652"/>
          </a:xfrm>
          <a:prstGeom prst="rect">
            <a:avLst/>
          </a:prstGeom>
          <a:noFill/>
        </p:spPr>
        <p:txBody>
          <a:bodyPr wrap="square" rtlCol="0">
            <a:spAutoFit/>
          </a:bodyPr>
          <a:lstStyle/>
          <a:p>
            <a:r>
              <a:rPr lang="en-GB" sz="4000" dirty="0">
                <a:solidFill>
                  <a:schemeClr val="accent4">
                    <a:lumMod val="50000"/>
                  </a:schemeClr>
                </a:solidFill>
                <a:latin typeface="Freestyle Script" panose="030804020302050B0404" pitchFamily="66" charset="0"/>
              </a:rPr>
              <a:t>The plan is discovered. We are being watched. Do not come to the meeting place. Wait for further instructions</a:t>
            </a:r>
            <a:r>
              <a:rPr lang="en-GB" sz="2400" dirty="0">
                <a:solidFill>
                  <a:schemeClr val="accent4">
                    <a:lumMod val="50000"/>
                  </a:schemeClr>
                </a:solidFill>
                <a:latin typeface="Freestyle Script" panose="030804020302050B0404" pitchFamily="66" charset="0"/>
              </a:rPr>
              <a:t>. </a:t>
            </a:r>
            <a:r>
              <a:rPr lang="en-GB" sz="4000" dirty="0">
                <a:solidFill>
                  <a:schemeClr val="accent4">
                    <a:lumMod val="50000"/>
                  </a:schemeClr>
                </a:solidFill>
                <a:latin typeface="Freestyle Script" panose="030804020302050B0404" pitchFamily="66" charset="0"/>
              </a:rPr>
              <a:t>Another letter will be sent from Hinton’s Apothecary Shop on Friday </a:t>
            </a:r>
            <a:endParaRPr lang="en-GB" sz="2400" dirty="0">
              <a:solidFill>
                <a:schemeClr val="accent4">
                  <a:lumMod val="50000"/>
                </a:schemeClr>
              </a:solidFill>
              <a:latin typeface="Freestyle Script" panose="030804020302050B0404" pitchFamily="66" charset="0"/>
            </a:endParaRPr>
          </a:p>
        </p:txBody>
      </p:sp>
      <p:sp>
        <p:nvSpPr>
          <p:cNvPr id="14" name="TextBox 13">
            <a:extLst>
              <a:ext uri="{FF2B5EF4-FFF2-40B4-BE49-F238E27FC236}">
                <a16:creationId xmlns:a16="http://schemas.microsoft.com/office/drawing/2014/main" id="{6AB39119-2A2E-4ABF-B644-CFC85C31D897}"/>
              </a:ext>
            </a:extLst>
          </p:cNvPr>
          <p:cNvSpPr txBox="1"/>
          <p:nvPr/>
        </p:nvSpPr>
        <p:spPr>
          <a:xfrm>
            <a:off x="542319" y="603317"/>
            <a:ext cx="3334019" cy="1323439"/>
          </a:xfrm>
          <a:prstGeom prst="rect">
            <a:avLst/>
          </a:prstGeom>
          <a:noFill/>
        </p:spPr>
        <p:txBody>
          <a:bodyPr wrap="square" rtlCol="0">
            <a:spAutoFit/>
          </a:bodyPr>
          <a:lstStyle/>
          <a:p>
            <a:r>
              <a:rPr lang="en-GB" sz="2000" dirty="0">
                <a:latin typeface="Bahnschrift" panose="020B0502040204020203" pitchFamily="34" charset="0"/>
              </a:rPr>
              <a:t>This ‘brother’ is sending his ‘sister’ a bottle of ’medicine’. Or is he??</a:t>
            </a:r>
          </a:p>
          <a:p>
            <a:endParaRPr lang="en-GB" sz="2000" dirty="0">
              <a:latin typeface="Bahnschrift" panose="020B0502040204020203" pitchFamily="34" charset="0"/>
            </a:endParaRPr>
          </a:p>
        </p:txBody>
      </p:sp>
      <p:sp>
        <p:nvSpPr>
          <p:cNvPr id="16" name="TextBox 15">
            <a:extLst>
              <a:ext uri="{FF2B5EF4-FFF2-40B4-BE49-F238E27FC236}">
                <a16:creationId xmlns:a16="http://schemas.microsoft.com/office/drawing/2014/main" id="{7DE4DBCC-54D1-474D-9730-D519277DF2F9}"/>
              </a:ext>
            </a:extLst>
          </p:cNvPr>
          <p:cNvSpPr txBox="1"/>
          <p:nvPr/>
        </p:nvSpPr>
        <p:spPr>
          <a:xfrm>
            <a:off x="411663" y="2015280"/>
            <a:ext cx="3668174" cy="2862322"/>
          </a:xfrm>
          <a:prstGeom prst="rect">
            <a:avLst/>
          </a:prstGeom>
          <a:noFill/>
        </p:spPr>
        <p:txBody>
          <a:bodyPr wrap="square">
            <a:spAutoFit/>
          </a:bodyPr>
          <a:lstStyle/>
          <a:p>
            <a:r>
              <a:rPr lang="en-GB" sz="2000" dirty="0">
                <a:latin typeface="Bahnschrift" panose="020B0502040204020203" pitchFamily="34" charset="0"/>
              </a:rPr>
              <a:t>The medicine is a bottle of silver nitrate. If rubbed over the spaces between the lines it reveals  a secret message written in invisible ink. It is very poisonous!</a:t>
            </a:r>
          </a:p>
          <a:p>
            <a:endParaRPr lang="en-GB" sz="2000" dirty="0">
              <a:latin typeface="Bahnschrift" panose="020B0502040204020203" pitchFamily="34" charset="0"/>
            </a:endParaRPr>
          </a:p>
          <a:p>
            <a:r>
              <a:rPr lang="en-GB" sz="2000" dirty="0">
                <a:latin typeface="Bahnschrift" panose="020B0502040204020203" pitchFamily="34" charset="0"/>
              </a:rPr>
              <a:t>The writer of this letter is Charles Stuart! </a:t>
            </a:r>
          </a:p>
        </p:txBody>
      </p:sp>
      <p:grpSp>
        <p:nvGrpSpPr>
          <p:cNvPr id="15" name="Group 14">
            <a:extLst>
              <a:ext uri="{FF2B5EF4-FFF2-40B4-BE49-F238E27FC236}">
                <a16:creationId xmlns:a16="http://schemas.microsoft.com/office/drawing/2014/main" id="{305B1386-10DE-478B-AC60-DDF9C24F33A6}"/>
              </a:ext>
            </a:extLst>
          </p:cNvPr>
          <p:cNvGrpSpPr/>
          <p:nvPr/>
        </p:nvGrpSpPr>
        <p:grpSpPr>
          <a:xfrm rot="2058740">
            <a:off x="3955016" y="380239"/>
            <a:ext cx="2453632" cy="3577939"/>
            <a:chOff x="3919728" y="538734"/>
            <a:chExt cx="4352544" cy="5742432"/>
          </a:xfrm>
        </p:grpSpPr>
        <p:pic>
          <p:nvPicPr>
            <p:cNvPr id="17" name="Picture 16" descr="A picture containing linedrawing&#10;&#10;Description automatically generated">
              <a:extLst>
                <a:ext uri="{FF2B5EF4-FFF2-40B4-BE49-F238E27FC236}">
                  <a16:creationId xmlns:a16="http://schemas.microsoft.com/office/drawing/2014/main" id="{EE5C04F3-E83F-4B14-BDA0-7FD9E6B831DB}"/>
                </a:ext>
              </a:extLst>
            </p:cNvPr>
            <p:cNvPicPr>
              <a:picLocks noChangeAspect="1"/>
            </p:cNvPicPr>
            <p:nvPr/>
          </p:nvPicPr>
          <p:blipFill>
            <a:blip r:embed="rId6">
              <a:duotone>
                <a:prstClr val="black"/>
                <a:schemeClr val="accent3">
                  <a:tint val="45000"/>
                  <a:satMod val="400000"/>
                </a:schemeClr>
              </a:duotone>
              <a:extLst>
                <a:ext uri="{BEBA8EAE-BF5A-486C-A8C5-ECC9F3942E4B}">
                  <a14:imgProps xmlns:a14="http://schemas.microsoft.com/office/drawing/2010/main">
                    <a14:imgLayer r:embed="rId7">
                      <a14:imgEffect>
                        <a14:backgroundRemoval t="9023" b="89968" l="9944" r="89986">
                          <a14:foregroundMark x1="33403" y1="82166" x2="53431" y2="38163"/>
                          <a14:foregroundMark x1="53431" y1="38163" x2="54132" y2="9023"/>
                          <a14:foregroundMark x1="37745" y1="87155" x2="29972" y2="75372"/>
                          <a14:foregroundMark x1="29972" y1="75372" x2="35924" y2="33864"/>
                          <a14:foregroundMark x1="35924" y1="33864" x2="46779" y2="29459"/>
                          <a14:foregroundMark x1="46779" y1="29459" x2="48039" y2="29246"/>
                          <a14:foregroundMark x1="39706" y1="84820" x2="57143" y2="63694"/>
                          <a14:foregroundMark x1="57143" y1="63694" x2="64146" y2="35510"/>
                          <a14:foregroundMark x1="64146" y1="35510" x2="60924" y2="25796"/>
                          <a14:foregroundMark x1="60924" y1="25796" x2="60924" y2="25796"/>
                          <a14:foregroundMark x1="38866" y1="86837" x2="58193" y2="83864"/>
                          <a14:foregroundMark x1="58193" y1="83864" x2="70308" y2="75212"/>
                          <a14:foregroundMark x1="70308" y1="75212" x2="73389" y2="31900"/>
                          <a14:foregroundMark x1="58123" y1="86677" x2="74160" y2="84607"/>
                          <a14:foregroundMark x1="74160" y1="84607" x2="78431" y2="63960"/>
                          <a14:foregroundMark x1="37535" y1="67728" x2="37955" y2="45011"/>
                          <a14:foregroundMark x1="41877" y1="21815" x2="50910" y2="10350"/>
                          <a14:backgroundMark x1="83053" y1="85669" x2="89426" y2="85828"/>
                        </a14:backgroundRemoval>
                      </a14:imgEffect>
                    </a14:imgLayer>
                  </a14:imgProps>
                </a:ext>
                <a:ext uri="{28A0092B-C50C-407E-A947-70E740481C1C}">
                  <a14:useLocalDpi xmlns:a14="http://schemas.microsoft.com/office/drawing/2010/main" val="0"/>
                </a:ext>
              </a:extLst>
            </a:blip>
            <a:stretch>
              <a:fillRect/>
            </a:stretch>
          </p:blipFill>
          <p:spPr>
            <a:xfrm>
              <a:off x="3919728" y="538734"/>
              <a:ext cx="4352544" cy="5742432"/>
            </a:xfrm>
            <a:prstGeom prst="rect">
              <a:avLst/>
            </a:prstGeom>
          </p:spPr>
        </p:pic>
        <p:sp>
          <p:nvSpPr>
            <p:cNvPr id="18" name="TextBox 17">
              <a:extLst>
                <a:ext uri="{FF2B5EF4-FFF2-40B4-BE49-F238E27FC236}">
                  <a16:creationId xmlns:a16="http://schemas.microsoft.com/office/drawing/2014/main" id="{FA689A90-80AA-4F41-9308-A93C1A84AB51}"/>
                </a:ext>
              </a:extLst>
            </p:cNvPr>
            <p:cNvSpPr txBox="1"/>
            <p:nvPr/>
          </p:nvSpPr>
          <p:spPr>
            <a:xfrm rot="21440655">
              <a:off x="5464868" y="3205526"/>
              <a:ext cx="2106412" cy="1086728"/>
            </a:xfrm>
            <a:prstGeom prst="rect">
              <a:avLst/>
            </a:prstGeom>
            <a:noFill/>
          </p:spPr>
          <p:txBody>
            <a:bodyPr wrap="square" rtlCol="0">
              <a:spAutoFit/>
            </a:bodyPr>
            <a:lstStyle/>
            <a:p>
              <a:pPr algn="ctr"/>
              <a:r>
                <a:rPr lang="en-GB" sz="2800" b="1" i="1" dirty="0">
                  <a:solidFill>
                    <a:srgbClr val="52200C"/>
                  </a:solidFill>
                  <a:latin typeface="Freestyle Script" panose="030804020302050B0404" pitchFamily="66" charset="0"/>
                </a:rPr>
                <a:t>Hinton</a:t>
              </a:r>
            </a:p>
            <a:p>
              <a:r>
                <a:rPr lang="en-GB" sz="1000" b="1" i="1" dirty="0">
                  <a:solidFill>
                    <a:srgbClr val="52200C"/>
                  </a:solidFill>
                  <a:latin typeface="Freestyle Script" panose="030804020302050B0404" pitchFamily="66" charset="0"/>
                </a:rPr>
                <a:t>Rub above and below ribs</a:t>
              </a:r>
              <a:endParaRPr lang="en-GB" sz="500" b="1" i="1" dirty="0">
                <a:solidFill>
                  <a:srgbClr val="52200C"/>
                </a:solidFill>
                <a:latin typeface="Freestyle Script" panose="030804020302050B0404" pitchFamily="66" charset="0"/>
              </a:endParaRPr>
            </a:p>
          </p:txBody>
        </p:sp>
      </p:grpSp>
    </p:spTree>
    <p:extLst>
      <p:ext uri="{BB962C8B-B14F-4D97-AF65-F5344CB8AC3E}">
        <p14:creationId xmlns:p14="http://schemas.microsoft.com/office/powerpoint/2010/main" val="276671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2" name="Picture 1">
            <a:extLst>
              <a:ext uri="{FF2B5EF4-FFF2-40B4-BE49-F238E27FC236}">
                <a16:creationId xmlns:a16="http://schemas.microsoft.com/office/drawing/2014/main" id="{B7F939A0-5FF2-44F2-85E4-59C6C3EEF01C}"/>
              </a:ext>
            </a:extLst>
          </p:cNvPr>
          <p:cNvPicPr>
            <a:picLocks noChangeAspect="1"/>
          </p:cNvPicPr>
          <p:nvPr/>
        </p:nvPicPr>
        <p:blipFill>
          <a:blip r:embed="rId5"/>
          <a:stretch>
            <a:fillRect/>
          </a:stretch>
        </p:blipFill>
        <p:spPr>
          <a:xfrm>
            <a:off x="6283827" y="200788"/>
            <a:ext cx="5004593" cy="5567976"/>
          </a:xfrm>
          <a:prstGeom prst="rect">
            <a:avLst/>
          </a:prstGeom>
        </p:spPr>
      </p:pic>
      <p:sp>
        <p:nvSpPr>
          <p:cNvPr id="7" name="TextBox 6">
            <a:extLst>
              <a:ext uri="{FF2B5EF4-FFF2-40B4-BE49-F238E27FC236}">
                <a16:creationId xmlns:a16="http://schemas.microsoft.com/office/drawing/2014/main" id="{75A98345-A64C-4A61-8EFA-7655CE35D790}"/>
              </a:ext>
            </a:extLst>
          </p:cNvPr>
          <p:cNvSpPr txBox="1"/>
          <p:nvPr/>
        </p:nvSpPr>
        <p:spPr>
          <a:xfrm>
            <a:off x="6452276" y="293076"/>
            <a:ext cx="4667693" cy="5076005"/>
          </a:xfrm>
          <a:prstGeom prst="rect">
            <a:avLst/>
          </a:prstGeom>
          <a:noFill/>
        </p:spPr>
        <p:txBody>
          <a:bodyPr wrap="square">
            <a:spAutoFit/>
          </a:bodyPr>
          <a:lstStyle/>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Sweet sister,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We all miss you. We are sending you a token of our love. Our cousins abroad ask for news of you and send you this medicine as you have been so ill. Be sure not to drink it but make sure you rub it both above and below the ribs. When you do so things will seem easier, I am sure. I hope you are well and that this letter reaches you safely. I think perhaps my last letter did not?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I remain, your dearest brother,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Francis Edwards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5374D6F-B646-497E-9A85-B7996A4522A5}"/>
              </a:ext>
            </a:extLst>
          </p:cNvPr>
          <p:cNvSpPr txBox="1"/>
          <p:nvPr/>
        </p:nvSpPr>
        <p:spPr>
          <a:xfrm>
            <a:off x="6482787" y="1091950"/>
            <a:ext cx="4836143" cy="3785652"/>
          </a:xfrm>
          <a:prstGeom prst="rect">
            <a:avLst/>
          </a:prstGeom>
          <a:noFill/>
        </p:spPr>
        <p:txBody>
          <a:bodyPr wrap="square" rtlCol="0">
            <a:spAutoFit/>
          </a:bodyPr>
          <a:lstStyle/>
          <a:p>
            <a:r>
              <a:rPr lang="en-GB" sz="4000" dirty="0">
                <a:solidFill>
                  <a:schemeClr val="accent4">
                    <a:lumMod val="50000"/>
                  </a:schemeClr>
                </a:solidFill>
                <a:latin typeface="Freestyle Script" panose="030804020302050B0404" pitchFamily="66" charset="0"/>
              </a:rPr>
              <a:t>The plan is discovered. We are being watched. Do not come to the meeting place. Wait for further instructions</a:t>
            </a:r>
            <a:r>
              <a:rPr lang="en-GB" sz="2400" dirty="0">
                <a:solidFill>
                  <a:schemeClr val="accent4">
                    <a:lumMod val="50000"/>
                  </a:schemeClr>
                </a:solidFill>
                <a:latin typeface="Freestyle Script" panose="030804020302050B0404" pitchFamily="66" charset="0"/>
              </a:rPr>
              <a:t>. </a:t>
            </a:r>
            <a:r>
              <a:rPr lang="en-GB" sz="4000" dirty="0">
                <a:solidFill>
                  <a:schemeClr val="accent4">
                    <a:lumMod val="50000"/>
                  </a:schemeClr>
                </a:solidFill>
                <a:latin typeface="Freestyle Script" panose="030804020302050B0404" pitchFamily="66" charset="0"/>
              </a:rPr>
              <a:t>Another letter will be sent from Hinton’s Apothecary Shop on Friday </a:t>
            </a:r>
            <a:endParaRPr lang="en-GB" sz="2400" dirty="0">
              <a:solidFill>
                <a:schemeClr val="accent4">
                  <a:lumMod val="50000"/>
                </a:schemeClr>
              </a:solidFill>
              <a:latin typeface="Freestyle Script" panose="030804020302050B0404" pitchFamily="66" charset="0"/>
            </a:endParaRPr>
          </a:p>
        </p:txBody>
      </p:sp>
      <p:sp>
        <p:nvSpPr>
          <p:cNvPr id="14" name="TextBox 13">
            <a:extLst>
              <a:ext uri="{FF2B5EF4-FFF2-40B4-BE49-F238E27FC236}">
                <a16:creationId xmlns:a16="http://schemas.microsoft.com/office/drawing/2014/main" id="{6AB39119-2A2E-4ABF-B644-CFC85C31D897}"/>
              </a:ext>
            </a:extLst>
          </p:cNvPr>
          <p:cNvSpPr txBox="1"/>
          <p:nvPr/>
        </p:nvSpPr>
        <p:spPr>
          <a:xfrm>
            <a:off x="629891" y="967876"/>
            <a:ext cx="4912242" cy="4401205"/>
          </a:xfrm>
          <a:prstGeom prst="rect">
            <a:avLst/>
          </a:prstGeom>
          <a:noFill/>
        </p:spPr>
        <p:txBody>
          <a:bodyPr wrap="square" rtlCol="0">
            <a:spAutoFit/>
          </a:bodyPr>
          <a:lstStyle/>
          <a:p>
            <a:r>
              <a:rPr lang="en-GB" sz="2000" dirty="0">
                <a:latin typeface="Bahnschrift" panose="020B0502040204020203" pitchFamily="34" charset="0"/>
              </a:rPr>
              <a:t>This letter was send inside a false envelope addressed to Nicholas Hinton, a chemist (apothecary).</a:t>
            </a:r>
          </a:p>
          <a:p>
            <a:endParaRPr lang="en-GB" sz="2000" dirty="0">
              <a:latin typeface="Bahnschrift" panose="020B0502040204020203" pitchFamily="34" charset="0"/>
            </a:endParaRPr>
          </a:p>
          <a:p>
            <a:r>
              <a:rPr lang="en-GB" sz="2000" dirty="0">
                <a:latin typeface="Bahnschrift" panose="020B0502040204020203" pitchFamily="34" charset="0"/>
              </a:rPr>
              <a:t>Doctors, nurses and apothecaries could easily move from house to house so made excellent spies. </a:t>
            </a:r>
          </a:p>
          <a:p>
            <a:endParaRPr lang="en-GB" sz="2000" dirty="0">
              <a:latin typeface="Bahnschrift" panose="020B0502040204020203" pitchFamily="34" charset="0"/>
            </a:endParaRPr>
          </a:p>
          <a:p>
            <a:r>
              <a:rPr lang="en-GB" sz="2000" dirty="0">
                <a:latin typeface="Bahnschrift" panose="020B0502040204020203" pitchFamily="34" charset="0"/>
              </a:rPr>
              <a:t>The apothecary, Nicholas Hinton, is receiving letters for Susan Hyde, one of the Sealed Knot!</a:t>
            </a:r>
          </a:p>
          <a:p>
            <a:endParaRPr lang="en-GB" sz="2000"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p:txBody>
      </p:sp>
      <p:sp>
        <p:nvSpPr>
          <p:cNvPr id="12" name="Arrow: Left 11">
            <a:extLst>
              <a:ext uri="{FF2B5EF4-FFF2-40B4-BE49-F238E27FC236}">
                <a16:creationId xmlns:a16="http://schemas.microsoft.com/office/drawing/2014/main" id="{AD2FDEAA-E11E-461E-942B-6875BD290EC1}"/>
              </a:ext>
            </a:extLst>
          </p:cNvPr>
          <p:cNvSpPr/>
          <p:nvPr/>
        </p:nvSpPr>
        <p:spPr>
          <a:xfrm>
            <a:off x="1719716" y="200788"/>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6" action="ppaction://hlinksldjump"/>
            <a:extLst>
              <a:ext uri="{FF2B5EF4-FFF2-40B4-BE49-F238E27FC236}">
                <a16:creationId xmlns:a16="http://schemas.microsoft.com/office/drawing/2014/main" id="{DC3DB27B-A3AB-492E-A291-16DD35776A14}"/>
              </a:ext>
            </a:extLst>
          </p:cNvPr>
          <p:cNvSpPr/>
          <p:nvPr/>
        </p:nvSpPr>
        <p:spPr>
          <a:xfrm>
            <a:off x="1736962" y="293076"/>
            <a:ext cx="1971980" cy="335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B388CA9-AC7B-4496-9B8D-64C5C211E0B6}"/>
              </a:ext>
            </a:extLst>
          </p:cNvPr>
          <p:cNvSpPr txBox="1"/>
          <p:nvPr/>
        </p:nvSpPr>
        <p:spPr>
          <a:xfrm>
            <a:off x="2119139" y="317205"/>
            <a:ext cx="1505577" cy="276999"/>
          </a:xfrm>
          <a:prstGeom prst="rect">
            <a:avLst/>
          </a:prstGeom>
          <a:noFill/>
        </p:spPr>
        <p:txBody>
          <a:bodyPr wrap="square" rtlCol="0">
            <a:spAutoFit/>
          </a:bodyPr>
          <a:lstStyle/>
          <a:p>
            <a:r>
              <a:rPr lang="en-GB" sz="1200" b="1" dirty="0">
                <a:solidFill>
                  <a:schemeClr val="bg1"/>
                </a:solidFill>
              </a:rPr>
              <a:t>Open another letter</a:t>
            </a:r>
          </a:p>
        </p:txBody>
      </p:sp>
      <p:sp>
        <p:nvSpPr>
          <p:cNvPr id="16" name="Rectangle 15">
            <a:hlinkClick r:id="rId6" action="ppaction://hlinksldjump"/>
            <a:extLst>
              <a:ext uri="{FF2B5EF4-FFF2-40B4-BE49-F238E27FC236}">
                <a16:creationId xmlns:a16="http://schemas.microsoft.com/office/drawing/2014/main" id="{3977206B-EAD8-4EF2-BBE0-9936EE7B9756}"/>
              </a:ext>
            </a:extLst>
          </p:cNvPr>
          <p:cNvSpPr/>
          <p:nvPr/>
        </p:nvSpPr>
        <p:spPr>
          <a:xfrm>
            <a:off x="1719716" y="175040"/>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6878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13" name="Group 12">
            <a:extLst>
              <a:ext uri="{FF2B5EF4-FFF2-40B4-BE49-F238E27FC236}">
                <a16:creationId xmlns:a16="http://schemas.microsoft.com/office/drawing/2014/main" id="{4A77265A-E394-4D00-8E8F-196C307A4B7C}"/>
              </a:ext>
            </a:extLst>
          </p:cNvPr>
          <p:cNvGrpSpPr/>
          <p:nvPr/>
        </p:nvGrpSpPr>
        <p:grpSpPr>
          <a:xfrm>
            <a:off x="4532240" y="2450507"/>
            <a:ext cx="3127519" cy="1956986"/>
            <a:chOff x="4532240" y="2450507"/>
            <a:chExt cx="3127519" cy="1956986"/>
          </a:xfrm>
        </p:grpSpPr>
        <p:pic>
          <p:nvPicPr>
            <p:cNvPr id="2" name="Picture 1">
              <a:extLst>
                <a:ext uri="{FF2B5EF4-FFF2-40B4-BE49-F238E27FC236}">
                  <a16:creationId xmlns:a16="http://schemas.microsoft.com/office/drawing/2014/main" id="{0DF2EF91-2280-445E-A8F5-29E9A442F5D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12" name="TextBox 11">
              <a:extLst>
                <a:ext uri="{FF2B5EF4-FFF2-40B4-BE49-F238E27FC236}">
                  <a16:creationId xmlns:a16="http://schemas.microsoft.com/office/drawing/2014/main" id="{51884EA3-78D3-458D-A321-FA6ECB7AFAF1}"/>
                </a:ext>
              </a:extLst>
            </p:cNvPr>
            <p:cNvSpPr txBox="1"/>
            <p:nvPr/>
          </p:nvSpPr>
          <p:spPr>
            <a:xfrm>
              <a:off x="4828674" y="2839453"/>
              <a:ext cx="2454442" cy="1292662"/>
            </a:xfrm>
            <a:prstGeom prst="rect">
              <a:avLst/>
            </a:prstGeom>
            <a:noFill/>
          </p:spPr>
          <p:txBody>
            <a:bodyPr wrap="square" rtlCol="0">
              <a:spAutoFit/>
            </a:bodyPr>
            <a:lstStyle/>
            <a:p>
              <a:r>
                <a:rPr lang="en-GB" sz="2600" dirty="0">
                  <a:latin typeface="Freestyle Script" panose="030804020302050B0404" pitchFamily="66" charset="0"/>
                </a:rPr>
                <a:t>Edward Smith</a:t>
              </a:r>
            </a:p>
            <a:p>
              <a:r>
                <a:rPr lang="en-GB" sz="2600" dirty="0">
                  <a:latin typeface="Freestyle Script" panose="030804020302050B0404" pitchFamily="66" charset="0"/>
                </a:rPr>
                <a:t>18, Holgate Street,</a:t>
              </a:r>
            </a:p>
            <a:p>
              <a:r>
                <a:rPr lang="en-GB" sz="2600" dirty="0">
                  <a:latin typeface="Freestyle Script" panose="030804020302050B0404" pitchFamily="66" charset="0"/>
                </a:rPr>
                <a:t>London</a:t>
              </a:r>
            </a:p>
          </p:txBody>
        </p:sp>
      </p:grpSp>
    </p:spTree>
    <p:extLst>
      <p:ext uri="{BB962C8B-B14F-4D97-AF65-F5344CB8AC3E}">
        <p14:creationId xmlns:p14="http://schemas.microsoft.com/office/powerpoint/2010/main" val="417373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15AC6F5D-FC06-47A7-B2F7-195468D5FBD3}"/>
              </a:ext>
            </a:extLst>
          </p:cNvPr>
          <p:cNvGrpSpPr/>
          <p:nvPr/>
        </p:nvGrpSpPr>
        <p:grpSpPr>
          <a:xfrm>
            <a:off x="3481136" y="287183"/>
            <a:ext cx="8245642" cy="5370451"/>
            <a:chOff x="1668379" y="511773"/>
            <a:chExt cx="8245642" cy="5370451"/>
          </a:xfrm>
        </p:grpSpPr>
        <p:pic>
          <p:nvPicPr>
            <p:cNvPr id="2" name="Picture 1">
              <a:extLst>
                <a:ext uri="{FF2B5EF4-FFF2-40B4-BE49-F238E27FC236}">
                  <a16:creationId xmlns:a16="http://schemas.microsoft.com/office/drawing/2014/main" id="{4BD23C65-B23E-4E48-B4BA-E519363F490F}"/>
                </a:ext>
              </a:extLst>
            </p:cNvPr>
            <p:cNvPicPr>
              <a:picLocks noChangeAspect="1"/>
            </p:cNvPicPr>
            <p:nvPr/>
          </p:nvPicPr>
          <p:blipFill>
            <a:blip r:embed="rId5"/>
            <a:stretch>
              <a:fillRect/>
            </a:stretch>
          </p:blipFill>
          <p:spPr>
            <a:xfrm>
              <a:off x="1668379" y="511773"/>
              <a:ext cx="8245642" cy="5370451"/>
            </a:xfrm>
            <a:prstGeom prst="rect">
              <a:avLst/>
            </a:prstGeom>
          </p:spPr>
        </p:pic>
        <p:sp>
          <p:nvSpPr>
            <p:cNvPr id="7" name="TextBox 6">
              <a:extLst>
                <a:ext uri="{FF2B5EF4-FFF2-40B4-BE49-F238E27FC236}">
                  <a16:creationId xmlns:a16="http://schemas.microsoft.com/office/drawing/2014/main" id="{9ACBB459-D194-469A-9BC3-982255199AE0}"/>
                </a:ext>
              </a:extLst>
            </p:cNvPr>
            <p:cNvSpPr txBox="1"/>
            <p:nvPr/>
          </p:nvSpPr>
          <p:spPr>
            <a:xfrm>
              <a:off x="2002533" y="527272"/>
              <a:ext cx="7262038" cy="5296515"/>
            </a:xfrm>
            <a:prstGeom prst="rect">
              <a:avLst/>
            </a:prstGeom>
            <a:noFill/>
          </p:spPr>
          <p:txBody>
            <a:bodyPr wrap="square">
              <a:spAutoFit/>
            </a:bodyPr>
            <a:lstStyle/>
            <a:p>
              <a:pP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My dearest love,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I can hardly wait to see you again. The hours without you seem so long. I look at your portrait every day, but it is not the same as seeing your sweet face. Father sends his love.  He is well but becoming rather deaf. Yesterday Jane Marcham called at the door with a tray of fish and eggs. He thought she was trying to sell him fish </a:t>
              </a:r>
              <a:r>
                <a:rPr lang="en-GB" sz="2800" u="sng" dirty="0">
                  <a:effectLst/>
                  <a:latin typeface="Freestyle Script" panose="030804020302050B0404" pitchFamily="66" charset="0"/>
                  <a:ea typeface="Calibri" panose="020F0502020204030204" pitchFamily="34" charset="0"/>
                  <a:cs typeface="Times New Roman" panose="02020603050405020304" pitchFamily="18" charset="0"/>
                </a:rPr>
                <a:t>legs</a:t>
              </a: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 He shouted “I might be old but I still have the sense I was born with!” We bought 2 fish and 6 eggs and showed them to him but he still mutters about being taken advantage of in his old age. It is only 3 days until we meet again and yet it feels like forever. I will meet you under the oak tree by the river at noon.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Your devoted friend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id="{93AFAF44-BE35-48C1-9EBF-A637DFAED4BD}"/>
              </a:ext>
            </a:extLst>
          </p:cNvPr>
          <p:cNvSpPr txBox="1"/>
          <p:nvPr/>
        </p:nvSpPr>
        <p:spPr>
          <a:xfrm rot="20314718">
            <a:off x="5717701" y="4981128"/>
            <a:ext cx="1581102" cy="584775"/>
          </a:xfrm>
          <a:prstGeom prst="rect">
            <a:avLst/>
          </a:prstGeom>
          <a:noFill/>
        </p:spPr>
        <p:txBody>
          <a:bodyPr wrap="square">
            <a:spAutoFit/>
          </a:bodyPr>
          <a:lstStyle/>
          <a:p>
            <a:r>
              <a:rPr lang="en-GB" sz="3200" dirty="0">
                <a:effectLst/>
                <a:latin typeface="Freestyle Script" panose="030804020302050B0404" pitchFamily="66" charset="0"/>
                <a:ea typeface="Calibri" panose="020F0502020204030204" pitchFamily="34" charset="0"/>
                <a:cs typeface="Times New Roman" panose="02020603050405020304" pitchFamily="18" charset="0"/>
              </a:rPr>
              <a:t>Bridget Lane</a:t>
            </a:r>
            <a:endParaRPr lang="en-GB" sz="3200" dirty="0"/>
          </a:p>
        </p:txBody>
      </p:sp>
      <p:sp>
        <p:nvSpPr>
          <p:cNvPr id="14" name="TextBox 13">
            <a:extLst>
              <a:ext uri="{FF2B5EF4-FFF2-40B4-BE49-F238E27FC236}">
                <a16:creationId xmlns:a16="http://schemas.microsoft.com/office/drawing/2014/main" id="{ACD17D49-A953-4218-8745-43DC232C5EED}"/>
              </a:ext>
            </a:extLst>
          </p:cNvPr>
          <p:cNvSpPr txBox="1"/>
          <p:nvPr/>
        </p:nvSpPr>
        <p:spPr>
          <a:xfrm>
            <a:off x="372398" y="1042875"/>
            <a:ext cx="2550692" cy="1938992"/>
          </a:xfrm>
          <a:prstGeom prst="rect">
            <a:avLst/>
          </a:prstGeom>
          <a:noFill/>
        </p:spPr>
        <p:txBody>
          <a:bodyPr wrap="square">
            <a:spAutoFit/>
          </a:bodyPr>
          <a:lstStyle/>
          <a:p>
            <a:r>
              <a:rPr lang="en-GB" sz="2400" dirty="0">
                <a:latin typeface="Bahnschrift" panose="020B0502040204020203" pitchFamily="34" charset="0"/>
              </a:rPr>
              <a:t>This spy is pretending to be a woman writing family gossip.</a:t>
            </a:r>
          </a:p>
          <a:p>
            <a:endParaRPr lang="en-GB" sz="2400" dirty="0">
              <a:latin typeface="Bahnschrift" panose="020B0502040204020203" pitchFamily="34" charset="0"/>
            </a:endParaRPr>
          </a:p>
        </p:txBody>
      </p:sp>
      <p:sp>
        <p:nvSpPr>
          <p:cNvPr id="16" name="TextBox 15">
            <a:extLst>
              <a:ext uri="{FF2B5EF4-FFF2-40B4-BE49-F238E27FC236}">
                <a16:creationId xmlns:a16="http://schemas.microsoft.com/office/drawing/2014/main" id="{57492385-86DB-4048-B796-C66B83F42611}"/>
              </a:ext>
            </a:extLst>
          </p:cNvPr>
          <p:cNvSpPr txBox="1"/>
          <p:nvPr/>
        </p:nvSpPr>
        <p:spPr>
          <a:xfrm>
            <a:off x="251491" y="2907108"/>
            <a:ext cx="2960327" cy="2308324"/>
          </a:xfrm>
          <a:prstGeom prst="rect">
            <a:avLst/>
          </a:prstGeom>
          <a:noFill/>
        </p:spPr>
        <p:txBody>
          <a:bodyPr wrap="square">
            <a:spAutoFit/>
          </a:bodyPr>
          <a:lstStyle/>
          <a:p>
            <a:r>
              <a:rPr lang="en-GB" sz="2400" dirty="0">
                <a:latin typeface="Bahnschrift" panose="020B0502040204020203" pitchFamily="34" charset="0"/>
              </a:rPr>
              <a:t>Really they are telling another spy to meet them on the 26</a:t>
            </a:r>
            <a:r>
              <a:rPr lang="en-GB" sz="2400" baseline="30000" dirty="0">
                <a:latin typeface="Bahnschrift" panose="020B0502040204020203" pitchFamily="34" charset="0"/>
              </a:rPr>
              <a:t>th</a:t>
            </a:r>
            <a:r>
              <a:rPr lang="en-GB" sz="2400" dirty="0">
                <a:latin typeface="Bahnschrift" panose="020B0502040204020203" pitchFamily="34" charset="0"/>
              </a:rPr>
              <a:t> day of the month by the oak tree at 12 o’clock! </a:t>
            </a:r>
          </a:p>
        </p:txBody>
      </p:sp>
      <p:grpSp>
        <p:nvGrpSpPr>
          <p:cNvPr id="22" name="Group 21">
            <a:extLst>
              <a:ext uri="{FF2B5EF4-FFF2-40B4-BE49-F238E27FC236}">
                <a16:creationId xmlns:a16="http://schemas.microsoft.com/office/drawing/2014/main" id="{BF2882D1-D047-41D4-B490-F88C2A19B8E6}"/>
              </a:ext>
            </a:extLst>
          </p:cNvPr>
          <p:cNvGrpSpPr/>
          <p:nvPr/>
        </p:nvGrpSpPr>
        <p:grpSpPr>
          <a:xfrm>
            <a:off x="3526838" y="326548"/>
            <a:ext cx="8154238" cy="5288148"/>
            <a:chOff x="3526838" y="326548"/>
            <a:chExt cx="8154238" cy="5288148"/>
          </a:xfrm>
        </p:grpSpPr>
        <p:sp>
          <p:nvSpPr>
            <p:cNvPr id="21" name="Rectangle 20">
              <a:extLst>
                <a:ext uri="{FF2B5EF4-FFF2-40B4-BE49-F238E27FC236}">
                  <a16:creationId xmlns:a16="http://schemas.microsoft.com/office/drawing/2014/main" id="{2BF7F6A3-FE36-41F4-BA88-58EE37487B77}"/>
                </a:ext>
              </a:extLst>
            </p:cNvPr>
            <p:cNvSpPr/>
            <p:nvPr/>
          </p:nvSpPr>
          <p:spPr>
            <a:xfrm>
              <a:off x="3526838" y="326548"/>
              <a:ext cx="8154238" cy="5288148"/>
            </a:xfrm>
            <a:prstGeom prst="rect">
              <a:avLst/>
            </a:prstGeom>
            <a:solidFill>
              <a:srgbClr val="E8DBBB"/>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195F1FD-A541-423E-8A92-3D7517646DE8}"/>
                </a:ext>
              </a:extLst>
            </p:cNvPr>
            <p:cNvSpPr txBox="1"/>
            <p:nvPr/>
          </p:nvSpPr>
          <p:spPr>
            <a:xfrm>
              <a:off x="3645473" y="1169921"/>
              <a:ext cx="7916967" cy="3871509"/>
            </a:xfrm>
            <a:prstGeom prst="rect">
              <a:avLst/>
            </a:prstGeom>
            <a:noFill/>
          </p:spPr>
          <p:txBody>
            <a:bodyPr wrap="square">
              <a:spAutoFit/>
            </a:bodyPr>
            <a:lstStyle/>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We bought</a:t>
              </a:r>
              <a:r>
                <a:rPr lang="en-GB" sz="3600" dirty="0">
                  <a:effectLst/>
                  <a:latin typeface="Freestyle Script" panose="030804020302050B0404" pitchFamily="66" charset="0"/>
                  <a:ea typeface="Calibri" panose="020F0502020204030204" pitchFamily="34" charset="0"/>
                  <a:cs typeface="Times New Roman" panose="02020603050405020304" pitchFamily="18" charset="0"/>
                </a:rPr>
                <a:t> </a:t>
              </a:r>
              <a:r>
                <a:rPr lang="en-GB" sz="6000" b="1" dirty="0">
                  <a:effectLst/>
                  <a:latin typeface="Freestyle Script" panose="030804020302050B0404" pitchFamily="66" charset="0"/>
                  <a:ea typeface="Calibri" panose="020F0502020204030204" pitchFamily="34" charset="0"/>
                  <a:cs typeface="Times New Roman" panose="02020603050405020304" pitchFamily="18" charset="0"/>
                </a:rPr>
                <a:t>2 </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fish and </a:t>
              </a:r>
              <a:r>
                <a:rPr lang="en-GB" sz="6000" b="1" dirty="0">
                  <a:effectLst/>
                  <a:latin typeface="Freestyle Script" panose="030804020302050B0404" pitchFamily="66" charset="0"/>
                  <a:ea typeface="Calibri" panose="020F0502020204030204" pitchFamily="34" charset="0"/>
                  <a:cs typeface="Times New Roman" panose="02020603050405020304" pitchFamily="18" charset="0"/>
                </a:rPr>
                <a:t>6</a:t>
              </a:r>
              <a:r>
                <a:rPr lang="en-GB" sz="4400" dirty="0">
                  <a:effectLst/>
                  <a:latin typeface="Freestyle Script" panose="030804020302050B0404" pitchFamily="66" charset="0"/>
                  <a:ea typeface="Calibri" panose="020F0502020204030204" pitchFamily="34" charset="0"/>
                  <a:cs typeface="Times New Roman" panose="02020603050405020304" pitchFamily="18" charset="0"/>
                </a:rPr>
                <a:t> </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eggs and showed them to him but he still mutters about being taken advantage of in his old age</a:t>
              </a:r>
              <a:r>
                <a:rPr lang="en-GB" sz="3600" dirty="0">
                  <a:effectLst/>
                  <a:latin typeface="Freestyle Script" panose="030804020302050B0404" pitchFamily="66" charset="0"/>
                  <a:ea typeface="Calibri" panose="020F0502020204030204" pitchFamily="34" charset="0"/>
                  <a:cs typeface="Times New Roman" panose="02020603050405020304" pitchFamily="18" charset="0"/>
                </a:rPr>
                <a:t>. It is </a:t>
              </a:r>
              <a:r>
                <a:rPr lang="en-GB" sz="4000" b="1" dirty="0">
                  <a:effectLst/>
                  <a:latin typeface="Freestyle Script" panose="030804020302050B0404" pitchFamily="66" charset="0"/>
                  <a:ea typeface="Calibri" panose="020F0502020204030204" pitchFamily="34" charset="0"/>
                  <a:cs typeface="Times New Roman" panose="02020603050405020304" pitchFamily="18" charset="0"/>
                </a:rPr>
                <a:t>only 3 days until we meet again </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and yet it feels like forever</a:t>
              </a:r>
              <a:r>
                <a:rPr lang="en-GB" sz="3600" dirty="0">
                  <a:effectLst/>
                  <a:latin typeface="Freestyle Script" panose="030804020302050B0404" pitchFamily="66" charset="0"/>
                  <a:ea typeface="Calibri" panose="020F0502020204030204" pitchFamily="34" charset="0"/>
                  <a:cs typeface="Times New Roman" panose="02020603050405020304" pitchFamily="18" charset="0"/>
                </a:rPr>
                <a:t>. </a:t>
              </a:r>
            </a:p>
            <a:p>
              <a:pPr>
                <a:lnSpc>
                  <a:spcPct val="107000"/>
                </a:lnSpc>
                <a:spcAft>
                  <a:spcPts val="800"/>
                </a:spcAft>
              </a:pPr>
              <a:r>
                <a:rPr lang="en-GB" sz="4400" b="1" dirty="0">
                  <a:effectLst/>
                  <a:latin typeface="Freestyle Script" panose="030804020302050B0404" pitchFamily="66" charset="0"/>
                  <a:ea typeface="Calibri" panose="020F0502020204030204" pitchFamily="34" charset="0"/>
                  <a:cs typeface="Times New Roman" panose="02020603050405020304" pitchFamily="18" charset="0"/>
                </a:rPr>
                <a:t>I will meet you under the oak tree by the river at noon. </a:t>
              </a:r>
              <a:endParaRPr lang="en-GB" sz="4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B2344550-5A7D-489D-9F02-A203B8DC46F9}"/>
              </a:ext>
            </a:extLst>
          </p:cNvPr>
          <p:cNvGrpSpPr/>
          <p:nvPr/>
        </p:nvGrpSpPr>
        <p:grpSpPr>
          <a:xfrm>
            <a:off x="972388" y="91542"/>
            <a:ext cx="1905000" cy="541394"/>
            <a:chOff x="8843443" y="84867"/>
            <a:chExt cx="1905000" cy="541394"/>
          </a:xfrm>
        </p:grpSpPr>
        <p:sp>
          <p:nvSpPr>
            <p:cNvPr id="17" name="Arrow: Left 16">
              <a:extLst>
                <a:ext uri="{FF2B5EF4-FFF2-40B4-BE49-F238E27FC236}">
                  <a16:creationId xmlns:a16="http://schemas.microsoft.com/office/drawing/2014/main" id="{2E08081B-213B-4851-AF3A-98B52B643490}"/>
                </a:ext>
              </a:extLst>
            </p:cNvPr>
            <p:cNvSpPr/>
            <p:nvPr/>
          </p:nvSpPr>
          <p:spPr>
            <a:xfrm>
              <a:off x="8843443" y="84867"/>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27E966C-904C-4CCF-99DC-1508DBD6E34F}"/>
                </a:ext>
              </a:extLst>
            </p:cNvPr>
            <p:cNvSpPr txBox="1"/>
            <p:nvPr/>
          </p:nvSpPr>
          <p:spPr>
            <a:xfrm>
              <a:off x="9166828" y="183790"/>
              <a:ext cx="1505577" cy="276999"/>
            </a:xfrm>
            <a:prstGeom prst="rect">
              <a:avLst/>
            </a:prstGeom>
            <a:noFill/>
          </p:spPr>
          <p:txBody>
            <a:bodyPr wrap="square" rtlCol="0">
              <a:spAutoFit/>
            </a:bodyPr>
            <a:lstStyle/>
            <a:p>
              <a:r>
                <a:rPr lang="en-GB" sz="1200" b="1" dirty="0">
                  <a:solidFill>
                    <a:schemeClr val="bg1"/>
                  </a:solidFill>
                </a:rPr>
                <a:t>Open another letter</a:t>
              </a:r>
            </a:p>
          </p:txBody>
        </p:sp>
      </p:grpSp>
      <p:sp>
        <p:nvSpPr>
          <p:cNvPr id="20" name="Rectangle 19">
            <a:hlinkClick r:id="rId6" action="ppaction://hlinksldjump"/>
            <a:extLst>
              <a:ext uri="{FF2B5EF4-FFF2-40B4-BE49-F238E27FC236}">
                <a16:creationId xmlns:a16="http://schemas.microsoft.com/office/drawing/2014/main" id="{EF37C7DC-AB25-4A32-BD5A-A38136A8E3B3}"/>
              </a:ext>
            </a:extLst>
          </p:cNvPr>
          <p:cNvSpPr/>
          <p:nvPr/>
        </p:nvSpPr>
        <p:spPr>
          <a:xfrm>
            <a:off x="878282" y="65794"/>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021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8" name="Group 7">
            <a:extLst>
              <a:ext uri="{FF2B5EF4-FFF2-40B4-BE49-F238E27FC236}">
                <a16:creationId xmlns:a16="http://schemas.microsoft.com/office/drawing/2014/main" id="{4E8B2335-9422-4A55-B3F0-F8DDB368DACC}"/>
              </a:ext>
            </a:extLst>
          </p:cNvPr>
          <p:cNvGrpSpPr/>
          <p:nvPr/>
        </p:nvGrpSpPr>
        <p:grpSpPr>
          <a:xfrm>
            <a:off x="2798515" y="2275270"/>
            <a:ext cx="6112042" cy="1974387"/>
            <a:chOff x="2917611" y="2450507"/>
            <a:chExt cx="6112042" cy="1974387"/>
          </a:xfrm>
        </p:grpSpPr>
        <p:pic>
          <p:nvPicPr>
            <p:cNvPr id="10" name="Picture 9">
              <a:extLst>
                <a:ext uri="{FF2B5EF4-FFF2-40B4-BE49-F238E27FC236}">
                  <a16:creationId xmlns:a16="http://schemas.microsoft.com/office/drawing/2014/main" id="{40F5742A-0E0B-4183-8E22-36AD7F155BFE}"/>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12" name="TextBox 11">
              <a:extLst>
                <a:ext uri="{FF2B5EF4-FFF2-40B4-BE49-F238E27FC236}">
                  <a16:creationId xmlns:a16="http://schemas.microsoft.com/office/drawing/2014/main" id="{0647C831-C0AC-4B48-9B52-0322C21201E2}"/>
                </a:ext>
              </a:extLst>
            </p:cNvPr>
            <p:cNvSpPr txBox="1"/>
            <p:nvPr/>
          </p:nvSpPr>
          <p:spPr>
            <a:xfrm rot="20995471">
              <a:off x="2917611" y="2450507"/>
              <a:ext cx="6112042" cy="1974387"/>
            </a:xfrm>
            <a:prstGeom prst="rect">
              <a:avLst/>
            </a:prstGeom>
            <a:noFill/>
          </p:spPr>
          <p:txBody>
            <a:bodyPr wrap="square">
              <a:spAutoFit/>
            </a:bodyPr>
            <a:lstStyle/>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Thomas </a:t>
              </a:r>
              <a:r>
                <a:rPr lang="en-GB" sz="2400" dirty="0" err="1">
                  <a:effectLst/>
                  <a:latin typeface="Freestyle Script" panose="030804020302050B0404" pitchFamily="66" charset="0"/>
                  <a:ea typeface="Calibri" panose="020F0502020204030204" pitchFamily="34" charset="0"/>
                  <a:cs typeface="Times New Roman" panose="02020603050405020304" pitchFamily="18" charset="0"/>
                </a:rPr>
                <a:t>Hogmay</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4 Market Street,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Colchester,</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Essex</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08515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40F279AA-56F5-42DC-8693-5811B9D0455C}"/>
              </a:ext>
            </a:extLst>
          </p:cNvPr>
          <p:cNvGrpSpPr/>
          <p:nvPr/>
        </p:nvGrpSpPr>
        <p:grpSpPr>
          <a:xfrm>
            <a:off x="7179489" y="513848"/>
            <a:ext cx="4170025" cy="4639458"/>
            <a:chOff x="4010987" y="1109271"/>
            <a:chExt cx="4170025" cy="4639458"/>
          </a:xfrm>
        </p:grpSpPr>
        <p:pic>
          <p:nvPicPr>
            <p:cNvPr id="2" name="Picture 1">
              <a:extLst>
                <a:ext uri="{FF2B5EF4-FFF2-40B4-BE49-F238E27FC236}">
                  <a16:creationId xmlns:a16="http://schemas.microsoft.com/office/drawing/2014/main" id="{DCA05F3D-3158-4F44-99C9-95DD1D6E87F8}"/>
                </a:ext>
              </a:extLst>
            </p:cNvPr>
            <p:cNvPicPr>
              <a:picLocks noChangeAspect="1"/>
            </p:cNvPicPr>
            <p:nvPr/>
          </p:nvPicPr>
          <p:blipFill>
            <a:blip r:embed="rId5"/>
            <a:stretch>
              <a:fillRect/>
            </a:stretch>
          </p:blipFill>
          <p:spPr>
            <a:xfrm>
              <a:off x="4010987" y="1109271"/>
              <a:ext cx="4170025" cy="4639458"/>
            </a:xfrm>
            <a:prstGeom prst="rect">
              <a:avLst/>
            </a:prstGeom>
          </p:spPr>
        </p:pic>
        <p:sp>
          <p:nvSpPr>
            <p:cNvPr id="7" name="TextBox 6">
              <a:extLst>
                <a:ext uri="{FF2B5EF4-FFF2-40B4-BE49-F238E27FC236}">
                  <a16:creationId xmlns:a16="http://schemas.microsoft.com/office/drawing/2014/main" id="{420E81FA-E3A1-40BD-97DC-8BC945B887AB}"/>
                </a:ext>
              </a:extLst>
            </p:cNvPr>
            <p:cNvSpPr txBox="1"/>
            <p:nvPr/>
          </p:nvSpPr>
          <p:spPr>
            <a:xfrm>
              <a:off x="4199860" y="1109271"/>
              <a:ext cx="3972581" cy="4550605"/>
            </a:xfrm>
            <a:prstGeom prst="rect">
              <a:avLst/>
            </a:prstGeom>
            <a:noFill/>
          </p:spPr>
          <p:txBody>
            <a:bodyPr wrap="square">
              <a:spAutoFit/>
            </a:bodyPr>
            <a:lstStyle/>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Dear Sir,</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I would like to order some more goods from your shop.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I understand that you need to move your shop this week. I will wait for delivery of the goods after you have a new address.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Send word of this new delivery with the usual order of artichokes.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Your sincerely,</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Humphrey Carter</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TextBox 9">
            <a:extLst>
              <a:ext uri="{FF2B5EF4-FFF2-40B4-BE49-F238E27FC236}">
                <a16:creationId xmlns:a16="http://schemas.microsoft.com/office/drawing/2014/main" id="{899B829F-7CEE-4251-BD49-474D40943815}"/>
              </a:ext>
            </a:extLst>
          </p:cNvPr>
          <p:cNvSpPr txBox="1"/>
          <p:nvPr/>
        </p:nvSpPr>
        <p:spPr>
          <a:xfrm>
            <a:off x="629891" y="596310"/>
            <a:ext cx="5292444" cy="3108543"/>
          </a:xfrm>
          <a:prstGeom prst="rect">
            <a:avLst/>
          </a:prstGeom>
          <a:noFill/>
        </p:spPr>
        <p:txBody>
          <a:bodyPr wrap="square" rtlCol="0">
            <a:spAutoFit/>
          </a:bodyPr>
          <a:lstStyle/>
          <a:p>
            <a:r>
              <a:rPr lang="en-GB" sz="2400" dirty="0">
                <a:latin typeface="Bahnschrift" panose="020B0502040204020203" pitchFamily="34" charset="0"/>
              </a:rPr>
              <a:t>Spies pretended to be ordering goods from shops to hide their secret messages. This letter is from a member of the Sealed Knot! </a:t>
            </a:r>
          </a:p>
          <a:p>
            <a:endParaRPr lang="en-GB" sz="2000"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p:txBody>
      </p:sp>
      <p:grpSp>
        <p:nvGrpSpPr>
          <p:cNvPr id="17" name="Group 16">
            <a:extLst>
              <a:ext uri="{FF2B5EF4-FFF2-40B4-BE49-F238E27FC236}">
                <a16:creationId xmlns:a16="http://schemas.microsoft.com/office/drawing/2014/main" id="{2872F717-6BDC-4160-9FE9-9AFCA3D4EED7}"/>
              </a:ext>
            </a:extLst>
          </p:cNvPr>
          <p:cNvGrpSpPr/>
          <p:nvPr/>
        </p:nvGrpSpPr>
        <p:grpSpPr>
          <a:xfrm>
            <a:off x="629891" y="1616148"/>
            <a:ext cx="10411774" cy="1489231"/>
            <a:chOff x="629891" y="1616148"/>
            <a:chExt cx="10411774" cy="1489231"/>
          </a:xfrm>
        </p:grpSpPr>
        <p:sp>
          <p:nvSpPr>
            <p:cNvPr id="6" name="Oval 5">
              <a:extLst>
                <a:ext uri="{FF2B5EF4-FFF2-40B4-BE49-F238E27FC236}">
                  <a16:creationId xmlns:a16="http://schemas.microsoft.com/office/drawing/2014/main" id="{D5F064D8-B501-4964-94A6-6F9CBD01717C}"/>
                </a:ext>
              </a:extLst>
            </p:cNvPr>
            <p:cNvSpPr/>
            <p:nvPr/>
          </p:nvSpPr>
          <p:spPr>
            <a:xfrm>
              <a:off x="8776930" y="1616148"/>
              <a:ext cx="2264735" cy="1027566"/>
            </a:xfrm>
            <a:custGeom>
              <a:avLst/>
              <a:gdLst>
                <a:gd name="connsiteX0" fmla="*/ 0 w 2264735"/>
                <a:gd name="connsiteY0" fmla="*/ 513783 h 1027566"/>
                <a:gd name="connsiteX1" fmla="*/ 1132368 w 2264735"/>
                <a:gd name="connsiteY1" fmla="*/ 0 h 1027566"/>
                <a:gd name="connsiteX2" fmla="*/ 2264736 w 2264735"/>
                <a:gd name="connsiteY2" fmla="*/ 513783 h 1027566"/>
                <a:gd name="connsiteX3" fmla="*/ 1132368 w 2264735"/>
                <a:gd name="connsiteY3" fmla="*/ 1027566 h 1027566"/>
                <a:gd name="connsiteX4" fmla="*/ 0 w 2264735"/>
                <a:gd name="connsiteY4" fmla="*/ 513783 h 102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735" h="1027566" extrusionOk="0">
                  <a:moveTo>
                    <a:pt x="0" y="513783"/>
                  </a:moveTo>
                  <a:cubicBezTo>
                    <a:pt x="-75304" y="141475"/>
                    <a:pt x="608611" y="-36900"/>
                    <a:pt x="1132368" y="0"/>
                  </a:cubicBezTo>
                  <a:cubicBezTo>
                    <a:pt x="1694360" y="35620"/>
                    <a:pt x="2293998" y="221296"/>
                    <a:pt x="2264736" y="513783"/>
                  </a:cubicBezTo>
                  <a:cubicBezTo>
                    <a:pt x="2209522" y="687455"/>
                    <a:pt x="1733985" y="1101540"/>
                    <a:pt x="1132368" y="1027566"/>
                  </a:cubicBezTo>
                  <a:cubicBezTo>
                    <a:pt x="520590" y="1008788"/>
                    <a:pt x="34734" y="794680"/>
                    <a:pt x="0" y="513783"/>
                  </a:cubicBezTo>
                  <a:close/>
                </a:path>
              </a:pathLst>
            </a:custGeom>
            <a:noFill/>
            <a:ln w="38100">
              <a:solidFill>
                <a:srgbClr val="6F110C"/>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3728E68-0CCC-4F77-BC3B-EA98EF1D882F}"/>
                </a:ext>
              </a:extLst>
            </p:cNvPr>
            <p:cNvSpPr txBox="1"/>
            <p:nvPr/>
          </p:nvSpPr>
          <p:spPr>
            <a:xfrm>
              <a:off x="629891" y="2274382"/>
              <a:ext cx="5292444" cy="830997"/>
            </a:xfrm>
            <a:prstGeom prst="rect">
              <a:avLst/>
            </a:prstGeom>
            <a:noFill/>
          </p:spPr>
          <p:txBody>
            <a:bodyPr wrap="square">
              <a:spAutoFit/>
            </a:bodyPr>
            <a:lstStyle/>
            <a:p>
              <a:r>
                <a:rPr lang="en-GB" sz="2400" dirty="0">
                  <a:latin typeface="Bahnschrift" panose="020B0502040204020203" pitchFamily="34" charset="0"/>
                </a:rPr>
                <a:t>He is warning another spy that his location has been discovered!</a:t>
              </a:r>
            </a:p>
          </p:txBody>
        </p:sp>
        <p:cxnSp>
          <p:nvCxnSpPr>
            <p:cNvPr id="16" name="Straight Arrow Connector 15">
              <a:extLst>
                <a:ext uri="{FF2B5EF4-FFF2-40B4-BE49-F238E27FC236}">
                  <a16:creationId xmlns:a16="http://schemas.microsoft.com/office/drawing/2014/main" id="{481C12BD-DCF9-4F60-B786-D22A2496C659}"/>
                </a:ext>
              </a:extLst>
            </p:cNvPr>
            <p:cNvCxnSpPr>
              <a:endCxn id="6" idx="2"/>
            </p:cNvCxnSpPr>
            <p:nvPr/>
          </p:nvCxnSpPr>
          <p:spPr>
            <a:xfrm flipV="1">
              <a:off x="5709684" y="2129931"/>
              <a:ext cx="3067246" cy="418774"/>
            </a:xfrm>
            <a:prstGeom prst="straightConnector1">
              <a:avLst/>
            </a:prstGeom>
            <a:ln w="38100">
              <a:solidFill>
                <a:srgbClr val="6F110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F248D6F6-0098-45F9-90D7-6DA46255F1BB}"/>
              </a:ext>
            </a:extLst>
          </p:cNvPr>
          <p:cNvGrpSpPr/>
          <p:nvPr/>
        </p:nvGrpSpPr>
        <p:grpSpPr>
          <a:xfrm>
            <a:off x="581360" y="3367241"/>
            <a:ext cx="9150728" cy="1200329"/>
            <a:chOff x="581360" y="3367241"/>
            <a:chExt cx="9150728" cy="1200329"/>
          </a:xfrm>
        </p:grpSpPr>
        <p:sp>
          <p:nvSpPr>
            <p:cNvPr id="14" name="TextBox 13">
              <a:extLst>
                <a:ext uri="{FF2B5EF4-FFF2-40B4-BE49-F238E27FC236}">
                  <a16:creationId xmlns:a16="http://schemas.microsoft.com/office/drawing/2014/main" id="{C13C0568-381D-46F3-B08E-AF69AC3AA5E6}"/>
                </a:ext>
              </a:extLst>
            </p:cNvPr>
            <p:cNvSpPr txBox="1"/>
            <p:nvPr/>
          </p:nvSpPr>
          <p:spPr>
            <a:xfrm>
              <a:off x="581360" y="3367241"/>
              <a:ext cx="4150128" cy="1200329"/>
            </a:xfrm>
            <a:prstGeom prst="rect">
              <a:avLst/>
            </a:prstGeom>
            <a:noFill/>
          </p:spPr>
          <p:txBody>
            <a:bodyPr wrap="square">
              <a:spAutoFit/>
            </a:bodyPr>
            <a:lstStyle/>
            <a:p>
              <a:r>
                <a:rPr lang="en-GB" sz="2400" dirty="0">
                  <a:latin typeface="Bahnschrift" panose="020B0502040204020203" pitchFamily="34" charset="0"/>
                </a:rPr>
                <a:t>He is suggesting that the spy writes to him in invisible ink made of artichoke juice!</a:t>
              </a:r>
            </a:p>
          </p:txBody>
        </p:sp>
        <p:cxnSp>
          <p:nvCxnSpPr>
            <p:cNvPr id="18" name="Straight Arrow Connector 17">
              <a:extLst>
                <a:ext uri="{FF2B5EF4-FFF2-40B4-BE49-F238E27FC236}">
                  <a16:creationId xmlns:a16="http://schemas.microsoft.com/office/drawing/2014/main" id="{7709509B-10EA-4576-81BC-0388A038ED67}"/>
                </a:ext>
              </a:extLst>
            </p:cNvPr>
            <p:cNvCxnSpPr>
              <a:cxnSpLocks/>
            </p:cNvCxnSpPr>
            <p:nvPr/>
          </p:nvCxnSpPr>
          <p:spPr>
            <a:xfrm>
              <a:off x="4731488" y="3768583"/>
              <a:ext cx="3200400" cy="181259"/>
            </a:xfrm>
            <a:prstGeom prst="straightConnector1">
              <a:avLst/>
            </a:prstGeom>
            <a:ln w="38100">
              <a:solidFill>
                <a:srgbClr val="6F110C"/>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947A2BDD-7443-451D-9F84-827F5A863294}"/>
                </a:ext>
              </a:extLst>
            </p:cNvPr>
            <p:cNvSpPr/>
            <p:nvPr/>
          </p:nvSpPr>
          <p:spPr>
            <a:xfrm>
              <a:off x="7821771" y="3499193"/>
              <a:ext cx="1910317" cy="701588"/>
            </a:xfrm>
            <a:custGeom>
              <a:avLst/>
              <a:gdLst>
                <a:gd name="connsiteX0" fmla="*/ 0 w 1910317"/>
                <a:gd name="connsiteY0" fmla="*/ 350794 h 701588"/>
                <a:gd name="connsiteX1" fmla="*/ 955159 w 1910317"/>
                <a:gd name="connsiteY1" fmla="*/ 0 h 701588"/>
                <a:gd name="connsiteX2" fmla="*/ 1910318 w 1910317"/>
                <a:gd name="connsiteY2" fmla="*/ 350794 h 701588"/>
                <a:gd name="connsiteX3" fmla="*/ 955159 w 1910317"/>
                <a:gd name="connsiteY3" fmla="*/ 701588 h 701588"/>
                <a:gd name="connsiteX4" fmla="*/ 0 w 1910317"/>
                <a:gd name="connsiteY4" fmla="*/ 350794 h 70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317" h="701588" extrusionOk="0">
                  <a:moveTo>
                    <a:pt x="0" y="350794"/>
                  </a:moveTo>
                  <a:cubicBezTo>
                    <a:pt x="-21720" y="131515"/>
                    <a:pt x="538126" y="-40115"/>
                    <a:pt x="955159" y="0"/>
                  </a:cubicBezTo>
                  <a:cubicBezTo>
                    <a:pt x="1471742" y="6145"/>
                    <a:pt x="1964945" y="140755"/>
                    <a:pt x="1910318" y="350794"/>
                  </a:cubicBezTo>
                  <a:cubicBezTo>
                    <a:pt x="1852258" y="428775"/>
                    <a:pt x="1453722" y="791692"/>
                    <a:pt x="955159" y="701588"/>
                  </a:cubicBezTo>
                  <a:cubicBezTo>
                    <a:pt x="446962" y="674932"/>
                    <a:pt x="15146" y="543286"/>
                    <a:pt x="0" y="350794"/>
                  </a:cubicBezTo>
                  <a:close/>
                </a:path>
              </a:pathLst>
            </a:custGeom>
            <a:noFill/>
            <a:ln w="38100">
              <a:solidFill>
                <a:srgbClr val="6F110C"/>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62BEDE6E-0131-434C-A98F-61AF100F3906}"/>
              </a:ext>
            </a:extLst>
          </p:cNvPr>
          <p:cNvGrpSpPr/>
          <p:nvPr/>
        </p:nvGrpSpPr>
        <p:grpSpPr>
          <a:xfrm>
            <a:off x="4969835" y="109262"/>
            <a:ext cx="1905000" cy="541394"/>
            <a:chOff x="8843443" y="84867"/>
            <a:chExt cx="1905000" cy="541394"/>
          </a:xfrm>
        </p:grpSpPr>
        <p:sp>
          <p:nvSpPr>
            <p:cNvPr id="21" name="Arrow: Left 20">
              <a:extLst>
                <a:ext uri="{FF2B5EF4-FFF2-40B4-BE49-F238E27FC236}">
                  <a16:creationId xmlns:a16="http://schemas.microsoft.com/office/drawing/2014/main" id="{930B9CA4-29EA-4218-A67E-E101A0000032}"/>
                </a:ext>
              </a:extLst>
            </p:cNvPr>
            <p:cNvSpPr/>
            <p:nvPr/>
          </p:nvSpPr>
          <p:spPr>
            <a:xfrm>
              <a:off x="8843443" y="84867"/>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1D9BF83-E1C6-482F-A149-178BD712B123}"/>
                </a:ext>
              </a:extLst>
            </p:cNvPr>
            <p:cNvSpPr txBox="1"/>
            <p:nvPr/>
          </p:nvSpPr>
          <p:spPr>
            <a:xfrm>
              <a:off x="9166828" y="183790"/>
              <a:ext cx="1505577" cy="276999"/>
            </a:xfrm>
            <a:prstGeom prst="rect">
              <a:avLst/>
            </a:prstGeom>
            <a:noFill/>
          </p:spPr>
          <p:txBody>
            <a:bodyPr wrap="square" rtlCol="0">
              <a:spAutoFit/>
            </a:bodyPr>
            <a:lstStyle/>
            <a:p>
              <a:r>
                <a:rPr lang="en-GB" sz="1200" b="1" dirty="0">
                  <a:solidFill>
                    <a:schemeClr val="bg1"/>
                  </a:solidFill>
                </a:rPr>
                <a:t>Open another letter</a:t>
              </a:r>
            </a:p>
          </p:txBody>
        </p:sp>
      </p:grpSp>
      <p:sp>
        <p:nvSpPr>
          <p:cNvPr id="24" name="Rectangle 23">
            <a:hlinkClick r:id="rId6" action="ppaction://hlinksldjump"/>
            <a:extLst>
              <a:ext uri="{FF2B5EF4-FFF2-40B4-BE49-F238E27FC236}">
                <a16:creationId xmlns:a16="http://schemas.microsoft.com/office/drawing/2014/main" id="{FFD97515-9C0A-4B73-B2E5-BB19ADC641B0}"/>
              </a:ext>
            </a:extLst>
          </p:cNvPr>
          <p:cNvSpPr/>
          <p:nvPr/>
        </p:nvSpPr>
        <p:spPr>
          <a:xfrm>
            <a:off x="4823639" y="64046"/>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hlinkClick r:id="rId6" action="ppaction://hlinksldjump"/>
            <a:extLst>
              <a:ext uri="{FF2B5EF4-FFF2-40B4-BE49-F238E27FC236}">
                <a16:creationId xmlns:a16="http://schemas.microsoft.com/office/drawing/2014/main" id="{3CFAB6A8-2B4D-4CDB-9BA3-8FFD24AFD34B}"/>
              </a:ext>
            </a:extLst>
          </p:cNvPr>
          <p:cNvSpPr/>
          <p:nvPr/>
        </p:nvSpPr>
        <p:spPr>
          <a:xfrm>
            <a:off x="4846848" y="76465"/>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04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1742187B-B089-4FD5-9587-86EF9DBBA151}"/>
              </a:ext>
            </a:extLst>
          </p:cNvPr>
          <p:cNvGrpSpPr/>
          <p:nvPr/>
        </p:nvGrpSpPr>
        <p:grpSpPr>
          <a:xfrm>
            <a:off x="2897371" y="2450507"/>
            <a:ext cx="6113720" cy="1956986"/>
            <a:chOff x="2897371" y="2450507"/>
            <a:chExt cx="6113720" cy="1956986"/>
          </a:xfrm>
        </p:grpSpPr>
        <p:pic>
          <p:nvPicPr>
            <p:cNvPr id="2" name="Picture 1">
              <a:extLst>
                <a:ext uri="{FF2B5EF4-FFF2-40B4-BE49-F238E27FC236}">
                  <a16:creationId xmlns:a16="http://schemas.microsoft.com/office/drawing/2014/main" id="{0DF2EF91-2280-445E-A8F5-29E9A442F5D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7" name="TextBox 6">
              <a:extLst>
                <a:ext uri="{FF2B5EF4-FFF2-40B4-BE49-F238E27FC236}">
                  <a16:creationId xmlns:a16="http://schemas.microsoft.com/office/drawing/2014/main" id="{643F74FB-F106-47A5-9E49-DB3418BDB7A1}"/>
                </a:ext>
              </a:extLst>
            </p:cNvPr>
            <p:cNvSpPr txBox="1"/>
            <p:nvPr/>
          </p:nvSpPr>
          <p:spPr>
            <a:xfrm rot="21288541">
              <a:off x="2897371" y="2593889"/>
              <a:ext cx="6113720" cy="1673087"/>
            </a:xfrm>
            <a:prstGeom prst="rect">
              <a:avLst/>
            </a:prstGeom>
            <a:noFill/>
          </p:spPr>
          <p:txBody>
            <a:bodyPr wrap="square">
              <a:spAutoFit/>
            </a:bodyPr>
            <a:lstStyle/>
            <a:p>
              <a:pPr algn="ctr">
                <a:lnSpc>
                  <a:spcPct val="107000"/>
                </a:lnSpc>
                <a:spcAft>
                  <a:spcPts val="800"/>
                </a:spcAft>
              </a:pP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Henry Hopwood,</a:t>
              </a:r>
              <a:endParaRPr lang="en-GB" sz="1100" dirty="0">
                <a:solidFill>
                  <a:srgbClr val="52200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7 Ash Lane,</a:t>
              </a:r>
              <a:endParaRPr lang="en-GB" sz="1100" dirty="0">
                <a:solidFill>
                  <a:srgbClr val="52200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err="1">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Alverstoke</a:t>
              </a: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 Gosport</a:t>
              </a:r>
              <a:r>
                <a:rPr lang="en-GB" sz="2800" dirty="0">
                  <a:solidFill>
                    <a:srgbClr val="E7E6E6"/>
                  </a:solidFill>
                  <a:effectLst/>
                  <a:latin typeface="Freestyle Script" panose="030804020302050B0404" pitchFamily="66"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8846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piece of paper&#10;&#10;Description automatically generated with medium confidence">
            <a:extLst>
              <a:ext uri="{FF2B5EF4-FFF2-40B4-BE49-F238E27FC236}">
                <a16:creationId xmlns:a16="http://schemas.microsoft.com/office/drawing/2014/main" id="{ECA60CFD-9C55-4A99-92A9-88B77C5EF0F8}"/>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sp>
        <p:nvSpPr>
          <p:cNvPr id="4" name="TextBox 3">
            <a:extLst>
              <a:ext uri="{FF2B5EF4-FFF2-40B4-BE49-F238E27FC236}">
                <a16:creationId xmlns:a16="http://schemas.microsoft.com/office/drawing/2014/main" id="{0C440926-A48C-4834-8AD0-3F8ECEB3C101}"/>
              </a:ext>
            </a:extLst>
          </p:cNvPr>
          <p:cNvSpPr txBox="1"/>
          <p:nvPr/>
        </p:nvSpPr>
        <p:spPr>
          <a:xfrm>
            <a:off x="4410076" y="1588807"/>
            <a:ext cx="6819552" cy="2800767"/>
          </a:xfrm>
          <a:prstGeom prst="rect">
            <a:avLst/>
          </a:prstGeom>
          <a:noFill/>
        </p:spPr>
        <p:txBody>
          <a:bodyPr wrap="square" rtlCol="0">
            <a:spAutoFit/>
          </a:bodyPr>
          <a:lstStyle/>
          <a:p>
            <a:pPr algn="ctr"/>
            <a:r>
              <a:rPr lang="en-GB" sz="2400" dirty="0">
                <a:latin typeface="Bahnschrift" panose="020B0502040204020203" pitchFamily="34" charset="0"/>
              </a:rPr>
              <a:t>Become a </a:t>
            </a:r>
          </a:p>
          <a:p>
            <a:pPr algn="ctr"/>
            <a:endParaRPr lang="en-GB" sz="3200" dirty="0">
              <a:latin typeface="Bahnschrift" panose="020B0502040204020203" pitchFamily="34" charset="0"/>
            </a:endParaRPr>
          </a:p>
          <a:p>
            <a:pPr algn="ctr"/>
            <a:r>
              <a:rPr lang="en-GB" sz="6000" dirty="0">
                <a:latin typeface="Viner Hand ITC" panose="03070502030502020203" pitchFamily="66" charset="0"/>
              </a:rPr>
              <a:t>Parliamentarian Postmaster</a:t>
            </a:r>
          </a:p>
        </p:txBody>
      </p:sp>
      <p:pic>
        <p:nvPicPr>
          <p:cNvPr id="3" name="Picture 2"/>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4" name="Group 13">
            <a:extLst>
              <a:ext uri="{FF2B5EF4-FFF2-40B4-BE49-F238E27FC236}">
                <a16:creationId xmlns:a16="http://schemas.microsoft.com/office/drawing/2014/main" id="{22146D5E-058F-4239-91A1-1B2144D1F152}"/>
              </a:ext>
            </a:extLst>
          </p:cNvPr>
          <p:cNvGrpSpPr/>
          <p:nvPr/>
        </p:nvGrpSpPr>
        <p:grpSpPr>
          <a:xfrm>
            <a:off x="8172441" y="5674657"/>
            <a:ext cx="2123458" cy="1198861"/>
            <a:chOff x="8172441" y="5674657"/>
            <a:chExt cx="2123458" cy="1198861"/>
          </a:xfrm>
        </p:grpSpPr>
        <p:pic>
          <p:nvPicPr>
            <p:cNvPr id="15" name="Picture 14">
              <a:extLst>
                <a:ext uri="{FF2B5EF4-FFF2-40B4-BE49-F238E27FC236}">
                  <a16:creationId xmlns:a16="http://schemas.microsoft.com/office/drawing/2014/main" id="{CFFB6D6F-1083-4C28-87D7-96C424140499}"/>
                </a:ext>
              </a:extLst>
            </p:cNvPr>
            <p:cNvPicPr>
              <a:picLocks noChangeAspect="1"/>
            </p:cNvPicPr>
            <p:nvPr/>
          </p:nvPicPr>
          <p:blipFill>
            <a:blip r:embed="rId4"/>
            <a:stretch>
              <a:fillRect/>
            </a:stretch>
          </p:blipFill>
          <p:spPr>
            <a:xfrm>
              <a:off x="9381420" y="5709130"/>
              <a:ext cx="914479" cy="1097375"/>
            </a:xfrm>
            <a:prstGeom prst="rect">
              <a:avLst/>
            </a:prstGeom>
          </p:spPr>
        </p:pic>
        <p:pic>
          <p:nvPicPr>
            <p:cNvPr id="16" name="Picture 15">
              <a:extLst>
                <a:ext uri="{FF2B5EF4-FFF2-40B4-BE49-F238E27FC236}">
                  <a16:creationId xmlns:a16="http://schemas.microsoft.com/office/drawing/2014/main" id="{504F5CC3-05FC-4C09-BC28-6B16102A7B42}"/>
                </a:ext>
              </a:extLst>
            </p:cNvPr>
            <p:cNvPicPr>
              <a:picLocks noChangeAspect="1"/>
            </p:cNvPicPr>
            <p:nvPr/>
          </p:nvPicPr>
          <p:blipFill>
            <a:blip r:embed="rId5"/>
            <a:stretch>
              <a:fillRect/>
            </a:stretch>
          </p:blipFill>
          <p:spPr>
            <a:xfrm>
              <a:off x="8172441" y="5674657"/>
              <a:ext cx="1208978" cy="1198861"/>
            </a:xfrm>
            <a:prstGeom prst="rect">
              <a:avLst/>
            </a:prstGeom>
          </p:spPr>
        </p:pic>
      </p:grpSp>
      <p:pic>
        <p:nvPicPr>
          <p:cNvPr id="5" name="Picture 4" descr="A person in a garment&#10;&#10;Description automatically generated with low confidence">
            <a:extLst>
              <a:ext uri="{FF2B5EF4-FFF2-40B4-BE49-F238E27FC236}">
                <a16:creationId xmlns:a16="http://schemas.microsoft.com/office/drawing/2014/main" id="{B19A2C37-3B0A-49C6-9465-2F76BA062D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tretch>
            <a:fillRect/>
          </a:stretch>
        </p:blipFill>
        <p:spPr>
          <a:xfrm>
            <a:off x="836943" y="-17239"/>
            <a:ext cx="3280510" cy="5892825"/>
          </a:xfrm>
          <a:prstGeom prst="rect">
            <a:avLst/>
          </a:prstGeom>
        </p:spPr>
      </p:pic>
    </p:spTree>
    <p:extLst>
      <p:ext uri="{BB962C8B-B14F-4D97-AF65-F5344CB8AC3E}">
        <p14:creationId xmlns:p14="http://schemas.microsoft.com/office/powerpoint/2010/main" val="1397883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4" name="Group 3">
            <a:extLst>
              <a:ext uri="{FF2B5EF4-FFF2-40B4-BE49-F238E27FC236}">
                <a16:creationId xmlns:a16="http://schemas.microsoft.com/office/drawing/2014/main" id="{F8E30B88-90D8-42E3-9AB8-04C9FF4CEBC2}"/>
              </a:ext>
            </a:extLst>
          </p:cNvPr>
          <p:cNvGrpSpPr/>
          <p:nvPr/>
        </p:nvGrpSpPr>
        <p:grpSpPr>
          <a:xfrm>
            <a:off x="7734810" y="451728"/>
            <a:ext cx="4146721" cy="4701646"/>
            <a:chOff x="1949279" y="1139670"/>
            <a:chExt cx="4146721" cy="4701646"/>
          </a:xfrm>
        </p:grpSpPr>
        <p:pic>
          <p:nvPicPr>
            <p:cNvPr id="8" name="Picture 7" descr="A close up of a white paper&#10;&#10;Description automatically generated with low confidence">
              <a:extLst>
                <a:ext uri="{FF2B5EF4-FFF2-40B4-BE49-F238E27FC236}">
                  <a16:creationId xmlns:a16="http://schemas.microsoft.com/office/drawing/2014/main" id="{81F7EF2B-015E-47C8-842E-1EB6334112B5}"/>
                </a:ext>
              </a:extLst>
            </p:cNvPr>
            <p:cNvPicPr>
              <a:picLocks noChangeAspect="1"/>
            </p:cNvPicPr>
            <p:nvPr/>
          </p:nvPicPr>
          <p:blipFill rotWithShape="1">
            <a:blip r:embed="rId5">
              <a:extLst>
                <a:ext uri="{28A0092B-C50C-407E-A947-70E740481C1C}">
                  <a14:useLocalDpi xmlns:a14="http://schemas.microsoft.com/office/drawing/2010/main" val="0"/>
                </a:ext>
              </a:extLst>
            </a:blip>
            <a:srcRect b="2676"/>
            <a:stretch/>
          </p:blipFill>
          <p:spPr>
            <a:xfrm>
              <a:off x="1949279" y="1139670"/>
              <a:ext cx="4057643" cy="4635795"/>
            </a:xfrm>
            <a:prstGeom prst="rect">
              <a:avLst/>
            </a:prstGeom>
          </p:spPr>
        </p:pic>
        <p:sp>
          <p:nvSpPr>
            <p:cNvPr id="10" name="TextBox 9">
              <a:extLst>
                <a:ext uri="{FF2B5EF4-FFF2-40B4-BE49-F238E27FC236}">
                  <a16:creationId xmlns:a16="http://schemas.microsoft.com/office/drawing/2014/main" id="{65740BE9-B0D0-4DD8-A1CB-C77E61F72E8C}"/>
                </a:ext>
              </a:extLst>
            </p:cNvPr>
            <p:cNvSpPr txBox="1"/>
            <p:nvPr/>
          </p:nvSpPr>
          <p:spPr>
            <a:xfrm>
              <a:off x="2303721" y="1480635"/>
              <a:ext cx="3792279" cy="4360681"/>
            </a:xfrm>
            <a:prstGeom prst="rect">
              <a:avLst/>
            </a:prstGeom>
            <a:noFill/>
          </p:spPr>
          <p:txBody>
            <a:bodyPr wrap="square">
              <a:spAutoFit/>
            </a:bodyPr>
            <a:lstStyle/>
            <a:p>
              <a:pPr>
                <a:lnSpc>
                  <a:spcPct val="107000"/>
                </a:lnSpc>
                <a:spcAft>
                  <a:spcPts val="800"/>
                </a:spcAft>
              </a:pPr>
              <a:r>
                <a:rPr lang="en-GB" sz="2000" dirty="0">
                  <a:effectLst/>
                  <a:latin typeface="Freestyle Script" panose="030804020302050B0404" pitchFamily="66" charset="0"/>
                  <a:ea typeface="STXingkai" panose="02010800040101010101" pitchFamily="2" charset="-122"/>
                  <a:cs typeface="Times New Roman" panose="02020603050405020304" pitchFamily="18" charset="0"/>
                </a:rPr>
                <a:t>Dear Uncle Henry,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Freestyle Script" panose="030804020302050B0404" pitchFamily="66" charset="0"/>
                  <a:ea typeface="STXingkai" panose="02010800040101010101" pitchFamily="2" charset="-122"/>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I hope you are well. </a:t>
              </a:r>
              <a:r>
                <a:rPr lang="en-GB" sz="1600" i="1" spc="200" dirty="0">
                  <a:effectLst/>
                  <a:latin typeface="Gabriola" panose="04040605051002020D02" pitchFamily="82" charset="0"/>
                  <a:ea typeface="STXingkai" panose="02010800040101010101" pitchFamily="2" charset="-122"/>
                  <a:cs typeface="Times New Roman" panose="02020603050405020304" pitchFamily="18" charset="0"/>
                </a:rPr>
                <a:t>Yqk tcxy</a:t>
              </a:r>
              <a:r>
                <a:rPr lang="en-GB" sz="1600" dirty="0">
                  <a:effectLst/>
                  <a:latin typeface="Freestyle Script" panose="030804020302050B0404" pitchFamily="66" charset="0"/>
                  <a:ea typeface="STXingkai" panose="02010800040101010101" pitchFamily="2" charset="-122"/>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We miss you and look forward to seeing you on 23</a:t>
              </a:r>
              <a:r>
                <a:rPr lang="en-GB" sz="2400" baseline="30000" dirty="0">
                  <a:effectLst/>
                  <a:latin typeface="Freestyle Script" panose="030804020302050B0404" pitchFamily="66" charset="0"/>
                  <a:ea typeface="STXingkai" panose="02010800040101010101" pitchFamily="2" charset="-122"/>
                  <a:cs typeface="Times New Roman" panose="02020603050405020304" pitchFamily="18" charset="0"/>
                </a:rPr>
                <a:t>rd</a:t>
              </a: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 April. Mother is baking your favourite fruit cake.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i="1" spc="200" dirty="0">
                  <a:effectLst/>
                  <a:latin typeface="Gabriola" panose="04040605051002020D02" pitchFamily="82" charset="0"/>
                  <a:ea typeface="STXingkai" panose="02010800040101010101" pitchFamily="2" charset="-122"/>
                  <a:cs typeface="Times New Roman" panose="02020603050405020304" pitchFamily="18" charset="0"/>
                </a:rPr>
                <a:t>Muvt xddviyz tfdpmsfhpu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Lots of love ,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Margaret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409</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TextBox 5">
            <a:extLst>
              <a:ext uri="{FF2B5EF4-FFF2-40B4-BE49-F238E27FC236}">
                <a16:creationId xmlns:a16="http://schemas.microsoft.com/office/drawing/2014/main" id="{1547F773-B17B-4391-8CC9-7B4A47B8AD19}"/>
              </a:ext>
            </a:extLst>
          </p:cNvPr>
          <p:cNvSpPr txBox="1"/>
          <p:nvPr/>
        </p:nvSpPr>
        <p:spPr>
          <a:xfrm>
            <a:off x="429468" y="858611"/>
            <a:ext cx="6848787" cy="4585871"/>
          </a:xfrm>
          <a:prstGeom prst="rect">
            <a:avLst/>
          </a:prstGeom>
          <a:noFill/>
        </p:spPr>
        <p:txBody>
          <a:bodyPr wrap="square" rtlCol="0">
            <a:spAutoFit/>
          </a:bodyPr>
          <a:lstStyle/>
          <a:p>
            <a:r>
              <a:rPr lang="en-GB" sz="2400" dirty="0">
                <a:latin typeface="Bahnschrift" panose="020B0502040204020203" pitchFamily="34" charset="0"/>
              </a:rPr>
              <a:t>Some words in this letter are written in</a:t>
            </a:r>
            <a:r>
              <a:rPr lang="en-GB" sz="2400" b="1" dirty="0">
                <a:latin typeface="Bahnschrift" panose="020B0502040204020203" pitchFamily="34" charset="0"/>
              </a:rPr>
              <a:t> code. </a:t>
            </a:r>
          </a:p>
          <a:p>
            <a:endParaRPr lang="en-GB" sz="2400" dirty="0">
              <a:latin typeface="Bahnschrift" panose="020B0502040204020203" pitchFamily="34" charset="0"/>
            </a:endParaRPr>
          </a:p>
          <a:p>
            <a:r>
              <a:rPr lang="en-GB" sz="2400" dirty="0">
                <a:latin typeface="Bahnschrift" panose="020B0502040204020203" pitchFamily="34" charset="0"/>
              </a:rPr>
              <a:t>The writer has used a </a:t>
            </a:r>
            <a:r>
              <a:rPr lang="en-GB" sz="2400" b="1" i="1" dirty="0">
                <a:latin typeface="Bahnschrift" panose="020B0502040204020203" pitchFamily="34" charset="0"/>
              </a:rPr>
              <a:t>heterogram</a:t>
            </a:r>
            <a:r>
              <a:rPr lang="en-GB" sz="2400" dirty="0">
                <a:latin typeface="Bahnschrift" panose="020B0502040204020203" pitchFamily="34" charset="0"/>
              </a:rPr>
              <a:t> as a cipher.</a:t>
            </a:r>
          </a:p>
          <a:p>
            <a:endParaRPr lang="en-GB" sz="2400" dirty="0">
              <a:latin typeface="Bahnschrift" panose="020B0502040204020203" pitchFamily="34" charset="0"/>
            </a:endParaRPr>
          </a:p>
          <a:p>
            <a:r>
              <a:rPr lang="en-GB" sz="2400" dirty="0">
                <a:latin typeface="Bahnschrift" panose="020B0502040204020203" pitchFamily="34" charset="0"/>
              </a:rPr>
              <a:t>A heterogram is a word that does not repeat any letters. </a:t>
            </a:r>
          </a:p>
          <a:p>
            <a:endParaRPr lang="en-GB" sz="2400" dirty="0">
              <a:latin typeface="Bahnschrift" panose="020B0502040204020203" pitchFamily="34" charset="0"/>
            </a:endParaRPr>
          </a:p>
          <a:p>
            <a:r>
              <a:rPr lang="en-GB" sz="2400" dirty="0">
                <a:latin typeface="Bahnschrift" panose="020B0502040204020203" pitchFamily="34" charset="0"/>
              </a:rPr>
              <a:t>This spy has used a 13 letter heterogram: </a:t>
            </a:r>
          </a:p>
          <a:p>
            <a:endParaRPr lang="en-GB" sz="2400" b="1" dirty="0">
              <a:latin typeface="Bahnschrift" panose="020B0502040204020203" pitchFamily="34" charset="0"/>
            </a:endParaRPr>
          </a:p>
          <a:p>
            <a:pPr algn="ctr"/>
            <a:r>
              <a:rPr lang="en-GB" sz="3200" b="1" spc="600" dirty="0">
                <a:latin typeface="Bahnschrift" panose="020B0502040204020203" pitchFamily="34" charset="0"/>
              </a:rPr>
              <a:t>Troublemaking</a:t>
            </a:r>
          </a:p>
          <a:p>
            <a:endParaRPr lang="en-GB" sz="2400" dirty="0">
              <a:latin typeface="Bahnschrift" panose="020B0502040204020203" pitchFamily="34" charset="0"/>
            </a:endParaRPr>
          </a:p>
          <a:p>
            <a:endParaRPr lang="en-GB" sz="2000" dirty="0">
              <a:latin typeface="Bahnschrift" panose="020B0502040204020203" pitchFamily="34" charset="0"/>
            </a:endParaRPr>
          </a:p>
        </p:txBody>
      </p:sp>
      <p:sp>
        <p:nvSpPr>
          <p:cNvPr id="15" name="Rectangle 14">
            <a:hlinkClick r:id="rId6" action="ppaction://hlinksldjump"/>
            <a:extLst>
              <a:ext uri="{FF2B5EF4-FFF2-40B4-BE49-F238E27FC236}">
                <a16:creationId xmlns:a16="http://schemas.microsoft.com/office/drawing/2014/main" id="{31ED2C57-F75B-4C31-B9C2-0873478DD0AF}"/>
              </a:ext>
            </a:extLst>
          </p:cNvPr>
          <p:cNvSpPr/>
          <p:nvPr/>
        </p:nvSpPr>
        <p:spPr>
          <a:xfrm>
            <a:off x="196939" y="648919"/>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9765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5" name="Group 4">
            <a:extLst>
              <a:ext uri="{FF2B5EF4-FFF2-40B4-BE49-F238E27FC236}">
                <a16:creationId xmlns:a16="http://schemas.microsoft.com/office/drawing/2014/main" id="{5706F7E3-9723-4D24-9A90-22892CEBDF3E}"/>
              </a:ext>
            </a:extLst>
          </p:cNvPr>
          <p:cNvGrpSpPr/>
          <p:nvPr/>
        </p:nvGrpSpPr>
        <p:grpSpPr>
          <a:xfrm>
            <a:off x="8172441" y="5674657"/>
            <a:ext cx="2123458" cy="1198861"/>
            <a:chOff x="8172441" y="5674657"/>
            <a:chExt cx="2123458" cy="1198861"/>
          </a:xfrm>
        </p:grpSpPr>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pic>
        <p:nvPicPr>
          <p:cNvPr id="10" name="Picture 9" descr="A close up of a white paper&#10;&#10;Description automatically generated with low confidence">
            <a:extLst>
              <a:ext uri="{FF2B5EF4-FFF2-40B4-BE49-F238E27FC236}">
                <a16:creationId xmlns:a16="http://schemas.microsoft.com/office/drawing/2014/main" id="{B53855C4-6092-4AD0-AF0C-6E476DE19D8D}"/>
              </a:ext>
            </a:extLst>
          </p:cNvPr>
          <p:cNvPicPr>
            <a:picLocks noChangeAspect="1"/>
          </p:cNvPicPr>
          <p:nvPr/>
        </p:nvPicPr>
        <p:blipFill rotWithShape="1">
          <a:blip r:embed="rId5">
            <a:extLst>
              <a:ext uri="{28A0092B-C50C-407E-A947-70E740481C1C}">
                <a14:useLocalDpi xmlns:a14="http://schemas.microsoft.com/office/drawing/2010/main" val="0"/>
              </a:ext>
            </a:extLst>
          </a:blip>
          <a:srcRect b="2676"/>
          <a:stretch/>
        </p:blipFill>
        <p:spPr>
          <a:xfrm rot="16200000">
            <a:off x="4814779" y="-1773927"/>
            <a:ext cx="2892056" cy="9824488"/>
          </a:xfrm>
          <a:prstGeom prst="rect">
            <a:avLst/>
          </a:prstGeom>
        </p:spPr>
      </p:pic>
      <p:graphicFrame>
        <p:nvGraphicFramePr>
          <p:cNvPr id="7" name="Table 6">
            <a:extLst>
              <a:ext uri="{FF2B5EF4-FFF2-40B4-BE49-F238E27FC236}">
                <a16:creationId xmlns:a16="http://schemas.microsoft.com/office/drawing/2014/main" id="{AF986855-0C46-4601-8DAD-9B69DD5DCB9A}"/>
              </a:ext>
            </a:extLst>
          </p:cNvPr>
          <p:cNvGraphicFramePr>
            <a:graphicFrameLocks noGrp="1"/>
          </p:cNvGraphicFramePr>
          <p:nvPr>
            <p:extLst>
              <p:ext uri="{D42A27DB-BD31-4B8C-83A1-F6EECF244321}">
                <p14:modId xmlns:p14="http://schemas.microsoft.com/office/powerpoint/2010/main" val="215480499"/>
              </p:ext>
            </p:extLst>
          </p:nvPr>
        </p:nvGraphicFramePr>
        <p:xfrm>
          <a:off x="1775637" y="1982593"/>
          <a:ext cx="8970337" cy="2311446"/>
        </p:xfrm>
        <a:graphic>
          <a:graphicData uri="http://schemas.openxmlformats.org/drawingml/2006/table">
            <a:tbl>
              <a:tblPr firstRow="1" firstCol="1" bandRow="1">
                <a:tableStyleId>{5C22544A-7EE6-4342-B048-85BDC9FD1C3A}</a:tableStyleId>
              </a:tblPr>
              <a:tblGrid>
                <a:gridCol w="690485">
                  <a:extLst>
                    <a:ext uri="{9D8B030D-6E8A-4147-A177-3AD203B41FA5}">
                      <a16:colId xmlns:a16="http://schemas.microsoft.com/office/drawing/2014/main" val="3585021489"/>
                    </a:ext>
                  </a:extLst>
                </a:gridCol>
                <a:gridCol w="690485">
                  <a:extLst>
                    <a:ext uri="{9D8B030D-6E8A-4147-A177-3AD203B41FA5}">
                      <a16:colId xmlns:a16="http://schemas.microsoft.com/office/drawing/2014/main" val="2947333716"/>
                    </a:ext>
                  </a:extLst>
                </a:gridCol>
                <a:gridCol w="690485">
                  <a:extLst>
                    <a:ext uri="{9D8B030D-6E8A-4147-A177-3AD203B41FA5}">
                      <a16:colId xmlns:a16="http://schemas.microsoft.com/office/drawing/2014/main" val="1945553702"/>
                    </a:ext>
                  </a:extLst>
                </a:gridCol>
                <a:gridCol w="688495">
                  <a:extLst>
                    <a:ext uri="{9D8B030D-6E8A-4147-A177-3AD203B41FA5}">
                      <a16:colId xmlns:a16="http://schemas.microsoft.com/office/drawing/2014/main" val="2878310223"/>
                    </a:ext>
                  </a:extLst>
                </a:gridCol>
                <a:gridCol w="688495">
                  <a:extLst>
                    <a:ext uri="{9D8B030D-6E8A-4147-A177-3AD203B41FA5}">
                      <a16:colId xmlns:a16="http://schemas.microsoft.com/office/drawing/2014/main" val="4095905631"/>
                    </a:ext>
                  </a:extLst>
                </a:gridCol>
                <a:gridCol w="689491">
                  <a:extLst>
                    <a:ext uri="{9D8B030D-6E8A-4147-A177-3AD203B41FA5}">
                      <a16:colId xmlns:a16="http://schemas.microsoft.com/office/drawing/2014/main" val="4218809631"/>
                    </a:ext>
                  </a:extLst>
                </a:gridCol>
                <a:gridCol w="689491">
                  <a:extLst>
                    <a:ext uri="{9D8B030D-6E8A-4147-A177-3AD203B41FA5}">
                      <a16:colId xmlns:a16="http://schemas.microsoft.com/office/drawing/2014/main" val="643865680"/>
                    </a:ext>
                  </a:extLst>
                </a:gridCol>
                <a:gridCol w="690485">
                  <a:extLst>
                    <a:ext uri="{9D8B030D-6E8A-4147-A177-3AD203B41FA5}">
                      <a16:colId xmlns:a16="http://schemas.microsoft.com/office/drawing/2014/main" val="165694978"/>
                    </a:ext>
                  </a:extLst>
                </a:gridCol>
                <a:gridCol w="690485">
                  <a:extLst>
                    <a:ext uri="{9D8B030D-6E8A-4147-A177-3AD203B41FA5}">
                      <a16:colId xmlns:a16="http://schemas.microsoft.com/office/drawing/2014/main" val="3818637645"/>
                    </a:ext>
                  </a:extLst>
                </a:gridCol>
                <a:gridCol w="690485">
                  <a:extLst>
                    <a:ext uri="{9D8B030D-6E8A-4147-A177-3AD203B41FA5}">
                      <a16:colId xmlns:a16="http://schemas.microsoft.com/office/drawing/2014/main" val="3222040651"/>
                    </a:ext>
                  </a:extLst>
                </a:gridCol>
                <a:gridCol w="690485">
                  <a:extLst>
                    <a:ext uri="{9D8B030D-6E8A-4147-A177-3AD203B41FA5}">
                      <a16:colId xmlns:a16="http://schemas.microsoft.com/office/drawing/2014/main" val="775783123"/>
                    </a:ext>
                  </a:extLst>
                </a:gridCol>
                <a:gridCol w="690485">
                  <a:extLst>
                    <a:ext uri="{9D8B030D-6E8A-4147-A177-3AD203B41FA5}">
                      <a16:colId xmlns:a16="http://schemas.microsoft.com/office/drawing/2014/main" val="2454848661"/>
                    </a:ext>
                  </a:extLst>
                </a:gridCol>
                <a:gridCol w="690485">
                  <a:extLst>
                    <a:ext uri="{9D8B030D-6E8A-4147-A177-3AD203B41FA5}">
                      <a16:colId xmlns:a16="http://schemas.microsoft.com/office/drawing/2014/main" val="1382470090"/>
                    </a:ext>
                  </a:extLst>
                </a:gridCol>
              </a:tblGrid>
              <a:tr h="1100092">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t</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r</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o</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u</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b</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l</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e</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m</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a</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k</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i</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n</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g</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3989055055"/>
                  </a:ext>
                </a:extLst>
              </a:tr>
              <a:tr h="1211354">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p</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d</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f</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h</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j</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c</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q</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s</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x</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w</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v</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y</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z</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679685807"/>
                  </a:ext>
                </a:extLst>
              </a:tr>
            </a:tbl>
          </a:graphicData>
        </a:graphic>
      </p:graphicFrame>
      <p:sp>
        <p:nvSpPr>
          <p:cNvPr id="12" name="TextBox 11">
            <a:extLst>
              <a:ext uri="{FF2B5EF4-FFF2-40B4-BE49-F238E27FC236}">
                <a16:creationId xmlns:a16="http://schemas.microsoft.com/office/drawing/2014/main" id="{EE260009-6323-4D44-A100-6B7B67EDDB98}"/>
              </a:ext>
            </a:extLst>
          </p:cNvPr>
          <p:cNvSpPr txBox="1"/>
          <p:nvPr/>
        </p:nvSpPr>
        <p:spPr>
          <a:xfrm>
            <a:off x="733647" y="157130"/>
            <a:ext cx="11227981" cy="1200329"/>
          </a:xfrm>
          <a:prstGeom prst="rect">
            <a:avLst/>
          </a:prstGeom>
          <a:noFill/>
        </p:spPr>
        <p:txBody>
          <a:bodyPr wrap="square">
            <a:spAutoFit/>
          </a:bodyPr>
          <a:lstStyle/>
          <a:p>
            <a:endParaRPr lang="en-GB" sz="2400" dirty="0">
              <a:latin typeface="Bahnschrift" panose="020B0502040204020203" pitchFamily="34" charset="0"/>
            </a:endParaRPr>
          </a:p>
          <a:p>
            <a:r>
              <a:rPr lang="en-GB" sz="2400" dirty="0">
                <a:latin typeface="Bahnschrift" panose="020B0502040204020203" pitchFamily="34" charset="0"/>
              </a:rPr>
              <a:t>13 letters is exactly half the alphabet. If the spy puts the other 13 letters under the heterogram they can make a cipher, or secret code, like this…</a:t>
            </a:r>
          </a:p>
        </p:txBody>
      </p:sp>
      <p:sp>
        <p:nvSpPr>
          <p:cNvPr id="13" name="TextBox 12">
            <a:extLst>
              <a:ext uri="{FF2B5EF4-FFF2-40B4-BE49-F238E27FC236}">
                <a16:creationId xmlns:a16="http://schemas.microsoft.com/office/drawing/2014/main" id="{8E9D6D34-D8B5-40D0-81E6-14C26120F164}"/>
              </a:ext>
            </a:extLst>
          </p:cNvPr>
          <p:cNvSpPr txBox="1"/>
          <p:nvPr/>
        </p:nvSpPr>
        <p:spPr>
          <a:xfrm>
            <a:off x="574158" y="4343751"/>
            <a:ext cx="10930270" cy="830997"/>
          </a:xfrm>
          <a:prstGeom prst="rect">
            <a:avLst/>
          </a:prstGeom>
          <a:noFill/>
        </p:spPr>
        <p:txBody>
          <a:bodyPr wrap="square">
            <a:spAutoFit/>
          </a:bodyPr>
          <a:lstStyle/>
          <a:p>
            <a:endParaRPr lang="en-GB" sz="2400" dirty="0">
              <a:latin typeface="Bahnschrift" panose="020B0502040204020203" pitchFamily="34" charset="0"/>
            </a:endParaRPr>
          </a:p>
          <a:p>
            <a:r>
              <a:rPr lang="en-GB" sz="2400" dirty="0">
                <a:latin typeface="Bahnschrift" panose="020B0502040204020203" pitchFamily="34" charset="0"/>
              </a:rPr>
              <a:t>If the spy wants to write </a:t>
            </a:r>
            <a:r>
              <a:rPr lang="en-GB" sz="2400" b="1" dirty="0">
                <a:latin typeface="Bahnschrift" panose="020B0502040204020203" pitchFamily="34" charset="0"/>
              </a:rPr>
              <a:t>p</a:t>
            </a:r>
            <a:r>
              <a:rPr lang="en-GB" sz="2400" dirty="0">
                <a:latin typeface="Bahnschrift" panose="020B0502040204020203" pitchFamily="34" charset="0"/>
              </a:rPr>
              <a:t> they write</a:t>
            </a:r>
            <a:r>
              <a:rPr lang="en-GB" sz="2400" b="1" dirty="0">
                <a:latin typeface="Bahnschrift" panose="020B0502040204020203" pitchFamily="34" charset="0"/>
              </a:rPr>
              <a:t> t.  </a:t>
            </a:r>
            <a:r>
              <a:rPr lang="en-GB" sz="2400" dirty="0">
                <a:latin typeface="Bahnschrift" panose="020B0502040204020203" pitchFamily="34" charset="0"/>
              </a:rPr>
              <a:t>What will they write instead of g?</a:t>
            </a:r>
          </a:p>
        </p:txBody>
      </p:sp>
      <p:sp>
        <p:nvSpPr>
          <p:cNvPr id="8" name="TextBox 7">
            <a:extLst>
              <a:ext uri="{FF2B5EF4-FFF2-40B4-BE49-F238E27FC236}">
                <a16:creationId xmlns:a16="http://schemas.microsoft.com/office/drawing/2014/main" id="{88EA8B04-087C-48BB-916A-55B857239625}"/>
              </a:ext>
            </a:extLst>
          </p:cNvPr>
          <p:cNvSpPr txBox="1"/>
          <p:nvPr/>
        </p:nvSpPr>
        <p:spPr>
          <a:xfrm>
            <a:off x="10023847" y="2967335"/>
            <a:ext cx="935665" cy="923330"/>
          </a:xfrm>
          <a:prstGeom prst="rect">
            <a:avLst/>
          </a:prstGeom>
          <a:noFill/>
        </p:spPr>
        <p:txBody>
          <a:bodyPr wrap="square" rtlCol="0">
            <a:spAutoFit/>
          </a:bodyPr>
          <a:lstStyle/>
          <a:p>
            <a:r>
              <a:rPr lang="en-GB" sz="5400" dirty="0">
                <a:solidFill>
                  <a:srgbClr val="FF0000"/>
                </a:solidFill>
                <a:latin typeface="Bahnschrift" panose="020B0502040204020203" pitchFamily="34" charset="0"/>
              </a:rPr>
              <a:t>z</a:t>
            </a:r>
          </a:p>
        </p:txBody>
      </p:sp>
    </p:spTree>
    <p:extLst>
      <p:ext uri="{BB962C8B-B14F-4D97-AF65-F5344CB8AC3E}">
        <p14:creationId xmlns:p14="http://schemas.microsoft.com/office/powerpoint/2010/main" val="111980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4" name="Group 3">
            <a:extLst>
              <a:ext uri="{FF2B5EF4-FFF2-40B4-BE49-F238E27FC236}">
                <a16:creationId xmlns:a16="http://schemas.microsoft.com/office/drawing/2014/main" id="{F8E30B88-90D8-42E3-9AB8-04C9FF4CEBC2}"/>
              </a:ext>
            </a:extLst>
          </p:cNvPr>
          <p:cNvGrpSpPr/>
          <p:nvPr/>
        </p:nvGrpSpPr>
        <p:grpSpPr>
          <a:xfrm>
            <a:off x="7101034" y="159488"/>
            <a:ext cx="4807431" cy="5044993"/>
            <a:chOff x="1949279" y="730472"/>
            <a:chExt cx="4807431" cy="5044993"/>
          </a:xfrm>
        </p:grpSpPr>
        <p:pic>
          <p:nvPicPr>
            <p:cNvPr id="8" name="Picture 7" descr="A close up of a white paper&#10;&#10;Description automatically generated with low confidence">
              <a:extLst>
                <a:ext uri="{FF2B5EF4-FFF2-40B4-BE49-F238E27FC236}">
                  <a16:creationId xmlns:a16="http://schemas.microsoft.com/office/drawing/2014/main" id="{81F7EF2B-015E-47C8-842E-1EB6334112B5}"/>
                </a:ext>
              </a:extLst>
            </p:cNvPr>
            <p:cNvPicPr>
              <a:picLocks noChangeAspect="1"/>
            </p:cNvPicPr>
            <p:nvPr/>
          </p:nvPicPr>
          <p:blipFill rotWithShape="1">
            <a:blip r:embed="rId5">
              <a:extLst>
                <a:ext uri="{28A0092B-C50C-407E-A947-70E740481C1C}">
                  <a14:useLocalDpi xmlns:a14="http://schemas.microsoft.com/office/drawing/2010/main" val="0"/>
                </a:ext>
              </a:extLst>
            </a:blip>
            <a:srcRect b="2676"/>
            <a:stretch/>
          </p:blipFill>
          <p:spPr>
            <a:xfrm>
              <a:off x="1949279" y="730472"/>
              <a:ext cx="4807431" cy="5044993"/>
            </a:xfrm>
            <a:prstGeom prst="rect">
              <a:avLst/>
            </a:prstGeom>
          </p:spPr>
        </p:pic>
        <p:sp>
          <p:nvSpPr>
            <p:cNvPr id="10" name="TextBox 9">
              <a:extLst>
                <a:ext uri="{FF2B5EF4-FFF2-40B4-BE49-F238E27FC236}">
                  <a16:creationId xmlns:a16="http://schemas.microsoft.com/office/drawing/2014/main" id="{65740BE9-B0D0-4DD8-A1CB-C77E61F72E8C}"/>
                </a:ext>
              </a:extLst>
            </p:cNvPr>
            <p:cNvSpPr txBox="1"/>
            <p:nvPr/>
          </p:nvSpPr>
          <p:spPr>
            <a:xfrm>
              <a:off x="2298126" y="964377"/>
              <a:ext cx="4330993" cy="4687886"/>
            </a:xfrm>
            <a:prstGeom prst="rect">
              <a:avLst/>
            </a:prstGeom>
            <a:noFill/>
          </p:spPr>
          <p:txBody>
            <a:bodyPr wrap="square">
              <a:spAutoFit/>
            </a:bodyPr>
            <a:lstStyle/>
            <a:p>
              <a:pPr>
                <a:lnSpc>
                  <a:spcPct val="107000"/>
                </a:lnSpc>
                <a:spcAft>
                  <a:spcPts val="800"/>
                </a:spcAft>
              </a:pPr>
              <a:r>
                <a:rPr lang="en-GB" sz="2800" dirty="0">
                  <a:effectLst/>
                  <a:latin typeface="Freestyle Script" panose="030804020302050B0404" pitchFamily="66" charset="0"/>
                  <a:ea typeface="STXingkai" panose="02010800040101010101" pitchFamily="2" charset="-122"/>
                  <a:cs typeface="Times New Roman" panose="02020603050405020304" pitchFamily="18" charset="0"/>
                </a:rPr>
                <a:t>Dear Uncle Henry,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Freestyle Script" panose="030804020302050B0404" pitchFamily="66" charset="0"/>
                  <a:ea typeface="STXingkai" panose="02010800040101010101" pitchFamily="2" charset="-122"/>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I hope you are well. </a:t>
              </a:r>
              <a:r>
                <a:rPr lang="en-GB" sz="3200" i="1" spc="200" dirty="0">
                  <a:effectLst/>
                  <a:latin typeface="Gabriola" panose="04040605051002020D02" pitchFamily="82" charset="0"/>
                  <a:ea typeface="STXingkai" panose="02010800040101010101" pitchFamily="2" charset="-122"/>
                  <a:cs typeface="Times New Roman" panose="02020603050405020304" pitchFamily="18" charset="0"/>
                </a:rPr>
                <a:t>Yqk tcxy</a:t>
              </a:r>
              <a:r>
                <a:rPr lang="en-GB" sz="3200" dirty="0">
                  <a:effectLst/>
                  <a:latin typeface="Freestyle Script" panose="030804020302050B0404" pitchFamily="66" charset="0"/>
                  <a:ea typeface="STXingkai" panose="02010800040101010101" pitchFamily="2" charset="-122"/>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We miss you and look forward to seeing you on 23</a:t>
              </a:r>
              <a:r>
                <a:rPr lang="en-GB" sz="2400" baseline="30000" dirty="0">
                  <a:effectLst/>
                  <a:latin typeface="Freestyle Script" panose="030804020302050B0404" pitchFamily="66" charset="0"/>
                  <a:ea typeface="STXingkai" panose="02010800040101010101" pitchFamily="2" charset="-122"/>
                  <a:cs typeface="Times New Roman" panose="02020603050405020304" pitchFamily="18" charset="0"/>
                </a:rPr>
                <a:t>rd</a:t>
              </a: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 April. Mother is baking your favourite fruit cake.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i="1" spc="200" dirty="0">
                  <a:effectLst/>
                  <a:latin typeface="Gabriola" panose="04040605051002020D02" pitchFamily="82" charset="0"/>
                  <a:ea typeface="STXingkai" panose="02010800040101010101" pitchFamily="2" charset="-122"/>
                  <a:cs typeface="Times New Roman" panose="02020603050405020304" pitchFamily="18" charset="0"/>
                </a:rPr>
                <a:t>Muvt xddviyz tfdpmsfhpu</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Lots of love ,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Margaret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Freestyle Script" panose="030804020302050B0404" pitchFamily="66" charset="0"/>
                  <a:ea typeface="Calibri" panose="020F0502020204030204" pitchFamily="34" charset="0"/>
                  <a:cs typeface="Times New Roman" panose="02020603050405020304" pitchFamily="18" charset="0"/>
                </a:rPr>
                <a:t>409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Picture 12" descr="A close up of a white paper&#10;&#10;Description automatically generated with low confidence">
            <a:extLst>
              <a:ext uri="{FF2B5EF4-FFF2-40B4-BE49-F238E27FC236}">
                <a16:creationId xmlns:a16="http://schemas.microsoft.com/office/drawing/2014/main" id="{3FE07BEE-AD52-4376-ACAE-9C060EA71C35}"/>
              </a:ext>
            </a:extLst>
          </p:cNvPr>
          <p:cNvPicPr>
            <a:picLocks noChangeAspect="1"/>
          </p:cNvPicPr>
          <p:nvPr/>
        </p:nvPicPr>
        <p:blipFill rotWithShape="1">
          <a:blip r:embed="rId5">
            <a:extLst>
              <a:ext uri="{28A0092B-C50C-407E-A947-70E740481C1C}">
                <a14:useLocalDpi xmlns:a14="http://schemas.microsoft.com/office/drawing/2010/main" val="0"/>
              </a:ext>
            </a:extLst>
          </a:blip>
          <a:srcRect b="2676"/>
          <a:stretch/>
        </p:blipFill>
        <p:spPr>
          <a:xfrm rot="16200000">
            <a:off x="2503967" y="-855922"/>
            <a:ext cx="2147777" cy="5433238"/>
          </a:xfrm>
          <a:prstGeom prst="rect">
            <a:avLst/>
          </a:prstGeom>
        </p:spPr>
      </p:pic>
      <p:graphicFrame>
        <p:nvGraphicFramePr>
          <p:cNvPr id="12" name="Table 11">
            <a:extLst>
              <a:ext uri="{FF2B5EF4-FFF2-40B4-BE49-F238E27FC236}">
                <a16:creationId xmlns:a16="http://schemas.microsoft.com/office/drawing/2014/main" id="{11F84C14-C29C-4F4A-81DB-F06284B82BC7}"/>
              </a:ext>
            </a:extLst>
          </p:cNvPr>
          <p:cNvGraphicFramePr>
            <a:graphicFrameLocks noGrp="1"/>
          </p:cNvGraphicFramePr>
          <p:nvPr>
            <p:extLst>
              <p:ext uri="{D42A27DB-BD31-4B8C-83A1-F6EECF244321}">
                <p14:modId xmlns:p14="http://schemas.microsoft.com/office/powerpoint/2010/main" val="721973989"/>
              </p:ext>
            </p:extLst>
          </p:nvPr>
        </p:nvGraphicFramePr>
        <p:xfrm>
          <a:off x="861229" y="909650"/>
          <a:ext cx="5433242" cy="2024935"/>
        </p:xfrm>
        <a:graphic>
          <a:graphicData uri="http://schemas.openxmlformats.org/drawingml/2006/table">
            <a:tbl>
              <a:tblPr firstRow="1" firstCol="1" bandRow="1">
                <a:tableStyleId>{5C22544A-7EE6-4342-B048-85BDC9FD1C3A}</a:tableStyleId>
              </a:tblPr>
              <a:tblGrid>
                <a:gridCol w="418220">
                  <a:extLst>
                    <a:ext uri="{9D8B030D-6E8A-4147-A177-3AD203B41FA5}">
                      <a16:colId xmlns:a16="http://schemas.microsoft.com/office/drawing/2014/main" val="3585021489"/>
                    </a:ext>
                  </a:extLst>
                </a:gridCol>
                <a:gridCol w="418220">
                  <a:extLst>
                    <a:ext uri="{9D8B030D-6E8A-4147-A177-3AD203B41FA5}">
                      <a16:colId xmlns:a16="http://schemas.microsoft.com/office/drawing/2014/main" val="2947333716"/>
                    </a:ext>
                  </a:extLst>
                </a:gridCol>
                <a:gridCol w="418220">
                  <a:extLst>
                    <a:ext uri="{9D8B030D-6E8A-4147-A177-3AD203B41FA5}">
                      <a16:colId xmlns:a16="http://schemas.microsoft.com/office/drawing/2014/main" val="1945553702"/>
                    </a:ext>
                  </a:extLst>
                </a:gridCol>
                <a:gridCol w="417014">
                  <a:extLst>
                    <a:ext uri="{9D8B030D-6E8A-4147-A177-3AD203B41FA5}">
                      <a16:colId xmlns:a16="http://schemas.microsoft.com/office/drawing/2014/main" val="2878310223"/>
                    </a:ext>
                  </a:extLst>
                </a:gridCol>
                <a:gridCol w="417014">
                  <a:extLst>
                    <a:ext uri="{9D8B030D-6E8A-4147-A177-3AD203B41FA5}">
                      <a16:colId xmlns:a16="http://schemas.microsoft.com/office/drawing/2014/main" val="4095905631"/>
                    </a:ext>
                  </a:extLst>
                </a:gridCol>
                <a:gridCol w="417617">
                  <a:extLst>
                    <a:ext uri="{9D8B030D-6E8A-4147-A177-3AD203B41FA5}">
                      <a16:colId xmlns:a16="http://schemas.microsoft.com/office/drawing/2014/main" val="4218809631"/>
                    </a:ext>
                  </a:extLst>
                </a:gridCol>
                <a:gridCol w="417617">
                  <a:extLst>
                    <a:ext uri="{9D8B030D-6E8A-4147-A177-3AD203B41FA5}">
                      <a16:colId xmlns:a16="http://schemas.microsoft.com/office/drawing/2014/main" val="643865680"/>
                    </a:ext>
                  </a:extLst>
                </a:gridCol>
                <a:gridCol w="418220">
                  <a:extLst>
                    <a:ext uri="{9D8B030D-6E8A-4147-A177-3AD203B41FA5}">
                      <a16:colId xmlns:a16="http://schemas.microsoft.com/office/drawing/2014/main" val="165694978"/>
                    </a:ext>
                  </a:extLst>
                </a:gridCol>
                <a:gridCol w="418220">
                  <a:extLst>
                    <a:ext uri="{9D8B030D-6E8A-4147-A177-3AD203B41FA5}">
                      <a16:colId xmlns:a16="http://schemas.microsoft.com/office/drawing/2014/main" val="3818637645"/>
                    </a:ext>
                  </a:extLst>
                </a:gridCol>
                <a:gridCol w="418220">
                  <a:extLst>
                    <a:ext uri="{9D8B030D-6E8A-4147-A177-3AD203B41FA5}">
                      <a16:colId xmlns:a16="http://schemas.microsoft.com/office/drawing/2014/main" val="3222040651"/>
                    </a:ext>
                  </a:extLst>
                </a:gridCol>
                <a:gridCol w="418220">
                  <a:extLst>
                    <a:ext uri="{9D8B030D-6E8A-4147-A177-3AD203B41FA5}">
                      <a16:colId xmlns:a16="http://schemas.microsoft.com/office/drawing/2014/main" val="775783123"/>
                    </a:ext>
                  </a:extLst>
                </a:gridCol>
                <a:gridCol w="418220">
                  <a:extLst>
                    <a:ext uri="{9D8B030D-6E8A-4147-A177-3AD203B41FA5}">
                      <a16:colId xmlns:a16="http://schemas.microsoft.com/office/drawing/2014/main" val="2454848661"/>
                    </a:ext>
                  </a:extLst>
                </a:gridCol>
                <a:gridCol w="418220">
                  <a:extLst>
                    <a:ext uri="{9D8B030D-6E8A-4147-A177-3AD203B41FA5}">
                      <a16:colId xmlns:a16="http://schemas.microsoft.com/office/drawing/2014/main" val="1382470090"/>
                    </a:ext>
                  </a:extLst>
                </a:gridCol>
              </a:tblGrid>
              <a:tr h="963732">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t</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r</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o</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u</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b</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l</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e</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m</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a</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k</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i</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n</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g</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3989055055"/>
                  </a:ext>
                </a:extLst>
              </a:tr>
              <a:tr h="1061203">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p</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d</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f</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h</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j</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c</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q</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s</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x</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w</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v</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y</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z</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679685807"/>
                  </a:ext>
                </a:extLst>
              </a:tr>
            </a:tbl>
          </a:graphicData>
        </a:graphic>
      </p:graphicFrame>
      <p:sp>
        <p:nvSpPr>
          <p:cNvPr id="2" name="TextBox 1">
            <a:extLst>
              <a:ext uri="{FF2B5EF4-FFF2-40B4-BE49-F238E27FC236}">
                <a16:creationId xmlns:a16="http://schemas.microsoft.com/office/drawing/2014/main" id="{D49703E8-B4C4-497C-900A-8452AB1974F5}"/>
              </a:ext>
            </a:extLst>
          </p:cNvPr>
          <p:cNvSpPr txBox="1"/>
          <p:nvPr/>
        </p:nvSpPr>
        <p:spPr>
          <a:xfrm>
            <a:off x="681999" y="3690610"/>
            <a:ext cx="6113721" cy="523220"/>
          </a:xfrm>
          <a:prstGeom prst="rect">
            <a:avLst/>
          </a:prstGeom>
          <a:noFill/>
        </p:spPr>
        <p:txBody>
          <a:bodyPr wrap="square" rtlCol="0">
            <a:spAutoFit/>
          </a:bodyPr>
          <a:lstStyle/>
          <a:p>
            <a:r>
              <a:rPr lang="en-GB" sz="2800" dirty="0">
                <a:latin typeface="Bahnschrift" panose="020B0502040204020203" pitchFamily="34" charset="0"/>
              </a:rPr>
              <a:t>Can you decode this message now??</a:t>
            </a:r>
          </a:p>
        </p:txBody>
      </p:sp>
      <p:sp>
        <p:nvSpPr>
          <p:cNvPr id="5" name="TextBox 4">
            <a:extLst>
              <a:ext uri="{FF2B5EF4-FFF2-40B4-BE49-F238E27FC236}">
                <a16:creationId xmlns:a16="http://schemas.microsoft.com/office/drawing/2014/main" id="{412CB84A-97A6-4EBF-A159-8D53A9E30849}"/>
              </a:ext>
            </a:extLst>
          </p:cNvPr>
          <p:cNvSpPr txBox="1"/>
          <p:nvPr/>
        </p:nvSpPr>
        <p:spPr>
          <a:xfrm>
            <a:off x="9260958" y="1347440"/>
            <a:ext cx="1605516" cy="523220"/>
          </a:xfrm>
          <a:prstGeom prst="rect">
            <a:avLst/>
          </a:prstGeom>
          <a:solidFill>
            <a:srgbClr val="C7B076"/>
          </a:solidFill>
        </p:spPr>
        <p:txBody>
          <a:bodyPr wrap="square" rtlCol="0">
            <a:spAutoFit/>
          </a:bodyPr>
          <a:lstStyle/>
          <a:p>
            <a:r>
              <a:rPr lang="en-GB" sz="2800" b="1" dirty="0"/>
              <a:t>New Plan</a:t>
            </a:r>
          </a:p>
        </p:txBody>
      </p:sp>
      <p:sp>
        <p:nvSpPr>
          <p:cNvPr id="14" name="TextBox 13">
            <a:extLst>
              <a:ext uri="{FF2B5EF4-FFF2-40B4-BE49-F238E27FC236}">
                <a16:creationId xmlns:a16="http://schemas.microsoft.com/office/drawing/2014/main" id="{8CFE5C97-047F-42F6-A724-DEFC1B0A1485}"/>
              </a:ext>
            </a:extLst>
          </p:cNvPr>
          <p:cNvSpPr txBox="1"/>
          <p:nvPr/>
        </p:nvSpPr>
        <p:spPr>
          <a:xfrm>
            <a:off x="7449881" y="2885410"/>
            <a:ext cx="4054547" cy="523220"/>
          </a:xfrm>
          <a:prstGeom prst="rect">
            <a:avLst/>
          </a:prstGeom>
          <a:solidFill>
            <a:srgbClr val="C9B379"/>
          </a:solidFill>
        </p:spPr>
        <p:txBody>
          <a:bodyPr wrap="square" rtlCol="0">
            <a:spAutoFit/>
          </a:bodyPr>
          <a:lstStyle/>
          <a:p>
            <a:pPr algn="ctr"/>
            <a:r>
              <a:rPr lang="en-GB" sz="2800" b="1" dirty="0"/>
              <a:t>Ship arrives Portsmouth</a:t>
            </a:r>
          </a:p>
        </p:txBody>
      </p:sp>
      <p:grpSp>
        <p:nvGrpSpPr>
          <p:cNvPr id="15" name="Group 14">
            <a:extLst>
              <a:ext uri="{FF2B5EF4-FFF2-40B4-BE49-F238E27FC236}">
                <a16:creationId xmlns:a16="http://schemas.microsoft.com/office/drawing/2014/main" id="{F5CB92C0-3C75-4349-B762-980E02F73240}"/>
              </a:ext>
            </a:extLst>
          </p:cNvPr>
          <p:cNvGrpSpPr/>
          <p:nvPr/>
        </p:nvGrpSpPr>
        <p:grpSpPr>
          <a:xfrm>
            <a:off x="2625350" y="138099"/>
            <a:ext cx="1905000" cy="541394"/>
            <a:chOff x="8843443" y="84867"/>
            <a:chExt cx="1905000" cy="541394"/>
          </a:xfrm>
        </p:grpSpPr>
        <p:sp>
          <p:nvSpPr>
            <p:cNvPr id="16" name="Arrow: Left 15">
              <a:extLst>
                <a:ext uri="{FF2B5EF4-FFF2-40B4-BE49-F238E27FC236}">
                  <a16:creationId xmlns:a16="http://schemas.microsoft.com/office/drawing/2014/main" id="{611188F5-FB84-48D4-A55D-AF4D8D8D97DA}"/>
                </a:ext>
              </a:extLst>
            </p:cNvPr>
            <p:cNvSpPr/>
            <p:nvPr/>
          </p:nvSpPr>
          <p:spPr>
            <a:xfrm>
              <a:off x="8843443" y="84867"/>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7FB46B7-89E6-4453-9079-F3EE6EB521B9}"/>
                </a:ext>
              </a:extLst>
            </p:cNvPr>
            <p:cNvSpPr txBox="1"/>
            <p:nvPr/>
          </p:nvSpPr>
          <p:spPr>
            <a:xfrm>
              <a:off x="9166828" y="183790"/>
              <a:ext cx="1505577" cy="276999"/>
            </a:xfrm>
            <a:prstGeom prst="rect">
              <a:avLst/>
            </a:prstGeom>
            <a:noFill/>
          </p:spPr>
          <p:txBody>
            <a:bodyPr wrap="square" rtlCol="0">
              <a:spAutoFit/>
            </a:bodyPr>
            <a:lstStyle/>
            <a:p>
              <a:r>
                <a:rPr lang="en-GB" sz="1200" b="1" dirty="0">
                  <a:solidFill>
                    <a:schemeClr val="bg1"/>
                  </a:solidFill>
                </a:rPr>
                <a:t>Open another letter</a:t>
              </a:r>
            </a:p>
          </p:txBody>
        </p:sp>
      </p:grpSp>
      <p:sp>
        <p:nvSpPr>
          <p:cNvPr id="6" name="Rectangle: Rounded Corners 5">
            <a:hlinkClick r:id="rId6" action="ppaction://hlinksldjump"/>
            <a:extLst>
              <a:ext uri="{FF2B5EF4-FFF2-40B4-BE49-F238E27FC236}">
                <a16:creationId xmlns:a16="http://schemas.microsoft.com/office/drawing/2014/main" id="{2B73C4BD-2A2D-468A-ADBB-EF37B448D6EA}"/>
              </a:ext>
            </a:extLst>
          </p:cNvPr>
          <p:cNvSpPr/>
          <p:nvPr/>
        </p:nvSpPr>
        <p:spPr>
          <a:xfrm>
            <a:off x="2247900" y="0"/>
            <a:ext cx="2843067" cy="7868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449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CCEEBE14-8128-499A-B776-A6D655541E4C}"/>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6C6D0AF3-CEFB-4077-A218-EC272BEF97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88535" y="245485"/>
            <a:ext cx="6449679" cy="5088439"/>
          </a:xfrm>
          <a:prstGeom prst="wedgeRoundRectCallout">
            <a:avLst>
              <a:gd name="adj1" fmla="val -84273"/>
              <a:gd name="adj2" fmla="val -19891"/>
              <a:gd name="adj3" fmla="val 16667"/>
            </a:avLst>
          </a:prstGeom>
          <a:solidFill>
            <a:schemeClr val="accent3">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976104" y="419826"/>
            <a:ext cx="5486553" cy="5170646"/>
          </a:xfrm>
          <a:prstGeom prst="rect">
            <a:avLst/>
          </a:prstGeom>
          <a:noFill/>
        </p:spPr>
        <p:txBody>
          <a:bodyPr wrap="square" rtlCol="0">
            <a:spAutoFit/>
          </a:bodyPr>
          <a:lstStyle/>
          <a:p>
            <a:endParaRPr lang="en-GB" sz="2200" dirty="0">
              <a:latin typeface="Bahnschrift" panose="020B0502040204020203" pitchFamily="34" charset="0"/>
            </a:endParaRPr>
          </a:p>
          <a:p>
            <a:r>
              <a:rPr lang="en-GB" sz="2800" dirty="0">
                <a:latin typeface="Bahnschrift" panose="020B0502040204020203" pitchFamily="34" charset="0"/>
              </a:rPr>
              <a:t>Good work! </a:t>
            </a:r>
          </a:p>
          <a:p>
            <a:endParaRPr lang="en-GB" sz="2800" dirty="0">
              <a:latin typeface="Bahnschrift" panose="020B0502040204020203" pitchFamily="34" charset="0"/>
            </a:endParaRPr>
          </a:p>
          <a:p>
            <a:r>
              <a:rPr lang="en-GB" sz="2800" dirty="0">
                <a:latin typeface="Bahnschrift" panose="020B0502040204020203" pitchFamily="34" charset="0"/>
              </a:rPr>
              <a:t>Thanks to you we have discovered how The Sealed Knot spies are sneaking messages  to one another. </a:t>
            </a:r>
          </a:p>
          <a:p>
            <a:endParaRPr lang="en-GB" sz="2800" dirty="0">
              <a:latin typeface="Bahnschrift" panose="020B0502040204020203" pitchFamily="34" charset="0"/>
            </a:endParaRPr>
          </a:p>
          <a:p>
            <a:r>
              <a:rPr lang="en-GB" sz="2800" dirty="0">
                <a:latin typeface="Bahnschrift" panose="020B0502040204020203" pitchFamily="34" charset="0"/>
              </a:rPr>
              <a:t>Can you remember their favourite clever tricks?</a:t>
            </a: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458101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CCEEBE14-8128-499A-B776-A6D655541E4C}"/>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6C6D0AF3-CEFB-4077-A218-EC272BEF97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4914900" y="136659"/>
            <a:ext cx="7162693" cy="5088439"/>
          </a:xfrm>
          <a:prstGeom prst="wedgeRoundRectCallout">
            <a:avLst>
              <a:gd name="adj1" fmla="val -76161"/>
              <a:gd name="adj2" fmla="val -19142"/>
              <a:gd name="adj3" fmla="val 16667"/>
            </a:avLst>
          </a:prstGeom>
          <a:solidFill>
            <a:schemeClr val="accent3">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438775" y="-210538"/>
            <a:ext cx="6467475" cy="6617196"/>
          </a:xfrm>
          <a:prstGeom prst="rect">
            <a:avLst/>
          </a:prstGeom>
          <a:noFill/>
        </p:spPr>
        <p:txBody>
          <a:bodyPr wrap="square" rtlCol="0">
            <a:spAutoFit/>
          </a:bodyPr>
          <a:lstStyle/>
          <a:p>
            <a:endParaRPr lang="en-GB" sz="2800" dirty="0">
              <a:latin typeface="Bahnschrift" panose="020B0502040204020203" pitchFamily="34" charset="0"/>
            </a:endParaRPr>
          </a:p>
          <a:p>
            <a:r>
              <a:rPr lang="en-GB" sz="2400" dirty="0">
                <a:latin typeface="Bahnschrift" panose="020B0502040204020203" pitchFamily="34" charset="0"/>
              </a:rPr>
              <a:t>We might have expected them to use secret codes but ..</a:t>
            </a:r>
          </a:p>
          <a:p>
            <a:endParaRPr lang="en-GB" sz="2400" dirty="0">
              <a:latin typeface="Bahnschrift" panose="020B0502040204020203" pitchFamily="34" charset="0"/>
            </a:endParaRPr>
          </a:p>
          <a:p>
            <a:pPr marL="342900" indent="-342900">
              <a:buFont typeface="Courier New" panose="02070309020205020404" pitchFamily="49" charset="0"/>
              <a:buChar char="o"/>
            </a:pPr>
            <a:r>
              <a:rPr lang="en-GB" sz="2400" dirty="0">
                <a:latin typeface="Bahnschrift" panose="020B0502040204020203" pitchFamily="34" charset="0"/>
              </a:rPr>
              <a:t>Pretending to be women!</a:t>
            </a:r>
          </a:p>
          <a:p>
            <a:pPr marL="342900" indent="-342900">
              <a:buFont typeface="Courier New" panose="02070309020205020404" pitchFamily="49" charset="0"/>
              <a:buChar char="o"/>
            </a:pPr>
            <a:endParaRPr lang="en-GB" sz="2400" dirty="0">
              <a:latin typeface="Bahnschrift" panose="020B0502040204020203" pitchFamily="34" charset="0"/>
            </a:endParaRPr>
          </a:p>
          <a:p>
            <a:pPr marL="342900" indent="-342900">
              <a:buFont typeface="Courier New" panose="02070309020205020404" pitchFamily="49" charset="0"/>
              <a:buChar char="o"/>
            </a:pPr>
            <a:r>
              <a:rPr lang="en-GB" sz="2400" dirty="0">
                <a:latin typeface="Bahnschrift" panose="020B0502040204020203" pitchFamily="34" charset="0"/>
              </a:rPr>
              <a:t>Hiding  their messages in fake family news!</a:t>
            </a:r>
          </a:p>
          <a:p>
            <a:pPr marL="342900" indent="-342900">
              <a:buFont typeface="Courier New" panose="02070309020205020404" pitchFamily="49" charset="0"/>
              <a:buChar char="o"/>
            </a:pPr>
            <a:endParaRPr lang="en-GB" sz="2400" dirty="0">
              <a:latin typeface="Bahnschrift" panose="020B0502040204020203" pitchFamily="34" charset="0"/>
            </a:endParaRPr>
          </a:p>
          <a:p>
            <a:pPr marL="342900" indent="-342900">
              <a:buFont typeface="Courier New" panose="02070309020205020404" pitchFamily="49" charset="0"/>
              <a:buChar char="o"/>
            </a:pPr>
            <a:r>
              <a:rPr lang="en-GB" sz="2400" dirty="0">
                <a:latin typeface="Bahnschrift" panose="020B0502040204020203" pitchFamily="34" charset="0"/>
              </a:rPr>
              <a:t>Pretending to be ordering from shops!</a:t>
            </a:r>
          </a:p>
          <a:p>
            <a:endParaRPr lang="en-GB" sz="2400" dirty="0">
              <a:latin typeface="Bahnschrift" panose="020B0502040204020203" pitchFamily="34" charset="0"/>
            </a:endParaRPr>
          </a:p>
          <a:p>
            <a:r>
              <a:rPr lang="en-GB" sz="2400" dirty="0">
                <a:latin typeface="Bahnschrift" panose="020B0502040204020203" pitchFamily="34" charset="0"/>
              </a:rPr>
              <a:t>…who would have thought of that!</a:t>
            </a:r>
          </a:p>
          <a:p>
            <a:endParaRPr lang="en-GB" sz="2400" dirty="0">
              <a:latin typeface="Bahnschrift" panose="020B0502040204020203" pitchFamily="34" charset="0"/>
            </a:endParaRPr>
          </a:p>
          <a:p>
            <a:r>
              <a:rPr lang="en-GB" sz="2400" dirty="0">
                <a:latin typeface="Bahnschrift" panose="020B0502040204020203" pitchFamily="34" charset="0"/>
              </a:rPr>
              <a:t>We will keep our eyes open in future. Thanks </a:t>
            </a:r>
            <a:r>
              <a:rPr lang="en-GB" sz="2400">
                <a:latin typeface="Bahnschrift" panose="020B0502040204020203" pitchFamily="34" charset="0"/>
              </a:rPr>
              <a:t>to you, they </a:t>
            </a:r>
            <a:r>
              <a:rPr lang="en-GB" sz="2400" dirty="0">
                <a:latin typeface="Bahnschrift" panose="020B0502040204020203" pitchFamily="34" charset="0"/>
              </a:rPr>
              <a:t>won’t fool us again!</a:t>
            </a:r>
          </a:p>
          <a:p>
            <a:endParaRPr lang="en-GB" sz="28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507092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DDCF5F64-B9B6-4546-A177-76E0E6C3E46B}"/>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4659087" y="226511"/>
            <a:ext cx="7190014" cy="5088439"/>
          </a:xfrm>
          <a:prstGeom prst="wedgeRoundRectCallout">
            <a:avLst>
              <a:gd name="adj1" fmla="val -76742"/>
              <a:gd name="adj2" fmla="val -34198"/>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066836" y="605271"/>
            <a:ext cx="7025996" cy="4955203"/>
          </a:xfrm>
          <a:prstGeom prst="rect">
            <a:avLst/>
          </a:prstGeom>
          <a:noFill/>
        </p:spPr>
        <p:txBody>
          <a:bodyPr wrap="square" rtlCol="0">
            <a:spAutoFit/>
          </a:bodyPr>
          <a:lstStyle/>
          <a:p>
            <a:endParaRPr lang="en-GB" sz="2200" dirty="0"/>
          </a:p>
          <a:p>
            <a:r>
              <a:rPr lang="en-GB" sz="2400" dirty="0">
                <a:latin typeface="Bahnschrift" panose="020B0502040204020203" pitchFamily="34" charset="0"/>
              </a:rPr>
              <a:t>I am John </a:t>
            </a:r>
            <a:r>
              <a:rPr lang="en-GB" sz="2400" dirty="0" err="1">
                <a:latin typeface="Bahnschrift" panose="020B0502040204020203" pitchFamily="34" charset="0"/>
              </a:rPr>
              <a:t>Thurloe</a:t>
            </a:r>
            <a:r>
              <a:rPr lang="en-GB" sz="2400" dirty="0">
                <a:latin typeface="Bahnschrift" panose="020B0502040204020203" pitchFamily="34" charset="0"/>
              </a:rPr>
              <a:t>, Spymaster for </a:t>
            </a:r>
          </a:p>
          <a:p>
            <a:r>
              <a:rPr lang="en-GB" sz="2400" b="1" dirty="0">
                <a:latin typeface="Bahnschrift" panose="020B0502040204020203" pitchFamily="34" charset="0"/>
              </a:rPr>
              <a:t>His Highness, Lord Protector, Oliver Cromwell</a:t>
            </a:r>
            <a:r>
              <a:rPr lang="en-GB" sz="2400" dirty="0">
                <a:latin typeface="Bahnschrift" panose="020B0502040204020203" pitchFamily="34" charset="0"/>
              </a:rPr>
              <a:t>. </a:t>
            </a:r>
          </a:p>
          <a:p>
            <a:endParaRPr lang="en-GB" sz="2400" dirty="0">
              <a:latin typeface="Bahnschrift" panose="020B0502040204020203" pitchFamily="34" charset="0"/>
            </a:endParaRPr>
          </a:p>
          <a:p>
            <a:r>
              <a:rPr lang="en-GB" sz="2400" dirty="0">
                <a:latin typeface="Bahnschrift" panose="020B0502040204020203" pitchFamily="34" charset="0"/>
              </a:rPr>
              <a:t>The tyrant King Charles is dead. </a:t>
            </a:r>
          </a:p>
          <a:p>
            <a:endParaRPr lang="en-GB" sz="2400" dirty="0">
              <a:latin typeface="Bahnschrift" panose="020B0502040204020203" pitchFamily="34" charset="0"/>
            </a:endParaRPr>
          </a:p>
          <a:p>
            <a:r>
              <a:rPr lang="en-GB" sz="2400" dirty="0">
                <a:latin typeface="Bahnschrift" panose="020B0502040204020203" pitchFamily="34" charset="0"/>
              </a:rPr>
              <a:t>His son, Charles Stuart, is in France</a:t>
            </a:r>
          </a:p>
          <a:p>
            <a:endParaRPr lang="en-GB" sz="2400" dirty="0">
              <a:latin typeface="Bahnschrift" panose="020B0502040204020203" pitchFamily="34" charset="0"/>
            </a:endParaRPr>
          </a:p>
          <a:p>
            <a:r>
              <a:rPr lang="en-GB" sz="2400" dirty="0">
                <a:latin typeface="Bahnschrift" panose="020B0502040204020203" pitchFamily="34" charset="0"/>
              </a:rPr>
              <a:t>Royalist supporters are plotting to help </a:t>
            </a:r>
          </a:p>
          <a:p>
            <a:r>
              <a:rPr lang="en-GB" sz="2400" dirty="0">
                <a:latin typeface="Bahnschrift" panose="020B0502040204020203" pitchFamily="34" charset="0"/>
              </a:rPr>
              <a:t>Charles Stuart return and become King.</a:t>
            </a:r>
          </a:p>
          <a:p>
            <a:endParaRPr lang="en-GB" sz="22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4"/>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5"/>
            <a:stretch>
              <a:fillRect/>
            </a:stretch>
          </p:blipFill>
          <p:spPr>
            <a:xfrm>
              <a:off x="8172441" y="5674657"/>
              <a:ext cx="1208978" cy="1198861"/>
            </a:xfrm>
            <a:prstGeom prst="rect">
              <a:avLst/>
            </a:prstGeom>
          </p:spPr>
        </p:pic>
      </p:grpSp>
      <p:pic>
        <p:nvPicPr>
          <p:cNvPr id="14" name="Picture 13" descr="A person in a garment&#10;&#10;Description automatically generated with low confidence">
            <a:extLst>
              <a:ext uri="{FF2B5EF4-FFF2-40B4-BE49-F238E27FC236}">
                <a16:creationId xmlns:a16="http://schemas.microsoft.com/office/drawing/2014/main" id="{6ABB06FB-CD58-4186-AB9F-D31B484A7A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tretch>
            <a:fillRect/>
          </a:stretch>
        </p:blipFill>
        <p:spPr>
          <a:xfrm>
            <a:off x="147690" y="-102964"/>
            <a:ext cx="3796459" cy="6819631"/>
          </a:xfrm>
          <a:prstGeom prst="rect">
            <a:avLst/>
          </a:prstGeom>
        </p:spPr>
      </p:pic>
    </p:spTree>
    <p:extLst>
      <p:ext uri="{BB962C8B-B14F-4D97-AF65-F5344CB8AC3E}">
        <p14:creationId xmlns:p14="http://schemas.microsoft.com/office/powerpoint/2010/main" val="329476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FF78C3B7-A3B6-49B9-A31B-61EAC2BD1177}"/>
              </a:ext>
            </a:extLst>
          </p:cNvPr>
          <p:cNvPicPr>
            <a:picLocks noChangeAspect="1"/>
          </p:cNvPicPr>
          <p:nvPr/>
        </p:nvPicPr>
        <p:blipFill rotWithShape="1">
          <a:blip r:embed="rId2">
            <a:alphaModFix amt="86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24CD50A5-CC46-4724-A812-389293C9C0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246914" y="226511"/>
            <a:ext cx="6172200" cy="5088439"/>
          </a:xfrm>
          <a:prstGeom prst="wedgeRoundRectCallout">
            <a:avLst>
              <a:gd name="adj1" fmla="val -83468"/>
              <a:gd name="adj2" fmla="val -25240"/>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6060136" y="667516"/>
            <a:ext cx="4936671" cy="5016758"/>
          </a:xfrm>
          <a:prstGeom prst="rect">
            <a:avLst/>
          </a:prstGeom>
          <a:noFill/>
        </p:spPr>
        <p:txBody>
          <a:bodyPr wrap="square" rtlCol="0">
            <a:spAutoFit/>
          </a:bodyPr>
          <a:lstStyle/>
          <a:p>
            <a:r>
              <a:rPr lang="en-GB" sz="2400" dirty="0">
                <a:latin typeface="Bahnschrift" panose="020B0502040204020203" pitchFamily="34" charset="0"/>
              </a:rPr>
              <a:t>A group of Royalist spies called</a:t>
            </a:r>
            <a:r>
              <a:rPr lang="en-GB" sz="2400" b="1" dirty="0">
                <a:latin typeface="Bahnschrift" panose="020B0502040204020203" pitchFamily="34" charset="0"/>
              </a:rPr>
              <a:t> The Sealed Knot </a:t>
            </a:r>
            <a:r>
              <a:rPr lang="en-GB" sz="2400" dirty="0">
                <a:latin typeface="Bahnschrift" panose="020B0502040204020203" pitchFamily="34" charset="0"/>
              </a:rPr>
              <a:t>are plotting to help Charles Stuart become King. </a:t>
            </a:r>
          </a:p>
          <a:p>
            <a:endParaRPr lang="en-GB" sz="2400" dirty="0">
              <a:latin typeface="Bahnschrift" panose="020B0502040204020203" pitchFamily="34" charset="0"/>
            </a:endParaRPr>
          </a:p>
          <a:p>
            <a:r>
              <a:rPr lang="en-GB" sz="2400" dirty="0">
                <a:latin typeface="Bahnschrift" panose="020B0502040204020203" pitchFamily="34" charset="0"/>
              </a:rPr>
              <a:t>They are sending secret messages through the post.</a:t>
            </a:r>
          </a:p>
          <a:p>
            <a:endParaRPr lang="en-GB" sz="2400" dirty="0">
              <a:latin typeface="Bahnschrift" panose="020B0502040204020203" pitchFamily="34" charset="0"/>
            </a:endParaRPr>
          </a:p>
          <a:p>
            <a:r>
              <a:rPr lang="en-GB" sz="2400" dirty="0">
                <a:latin typeface="Bahnschrift" panose="020B0502040204020203" pitchFamily="34" charset="0"/>
              </a:rPr>
              <a:t>You are my new postmasters. </a:t>
            </a:r>
          </a:p>
          <a:p>
            <a:endParaRPr lang="en-GB" sz="2400" dirty="0">
              <a:latin typeface="Bahnschrift" panose="020B0502040204020203" pitchFamily="34" charset="0"/>
            </a:endParaRPr>
          </a:p>
          <a:p>
            <a:r>
              <a:rPr lang="en-GB" sz="2400" dirty="0">
                <a:latin typeface="Bahnschrift" panose="020B0502040204020203" pitchFamily="34" charset="0"/>
              </a:rPr>
              <a:t>I have an important job for you. </a:t>
            </a:r>
          </a:p>
          <a:p>
            <a:endParaRPr lang="en-GB" sz="24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070486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CCEEBE14-8128-499A-B776-A6D655541E4C}"/>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6C6D0AF3-CEFB-4077-A218-EC272BEF97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88535" y="88382"/>
            <a:ext cx="6449679" cy="5088439"/>
          </a:xfrm>
          <a:prstGeom prst="wedgeRoundRectCallout">
            <a:avLst>
              <a:gd name="adj1" fmla="val -84273"/>
              <a:gd name="adj2" fmla="val -19891"/>
              <a:gd name="adj3" fmla="val 16667"/>
            </a:avLst>
          </a:prstGeom>
          <a:solidFill>
            <a:schemeClr val="accent3">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888249" y="646095"/>
            <a:ext cx="5949077" cy="4308872"/>
          </a:xfrm>
          <a:prstGeom prst="rect">
            <a:avLst/>
          </a:prstGeom>
          <a:noFill/>
        </p:spPr>
        <p:txBody>
          <a:bodyPr wrap="square" rtlCol="0">
            <a:spAutoFit/>
          </a:bodyPr>
          <a:lstStyle/>
          <a:p>
            <a:endParaRPr lang="en-GB" sz="2200" dirty="0">
              <a:latin typeface="Bahnschrift" panose="020B0502040204020203" pitchFamily="34" charset="0"/>
            </a:endParaRPr>
          </a:p>
          <a:p>
            <a:r>
              <a:rPr lang="en-GB" sz="2800" dirty="0">
                <a:latin typeface="Bahnschrift" panose="020B0502040204020203" pitchFamily="34" charset="0"/>
              </a:rPr>
              <a:t>Read the  letters in this post bag.</a:t>
            </a:r>
          </a:p>
          <a:p>
            <a:endParaRPr lang="en-GB" sz="2800" dirty="0">
              <a:latin typeface="Bahnschrift" panose="020B0502040204020203" pitchFamily="34" charset="0"/>
            </a:endParaRPr>
          </a:p>
          <a:p>
            <a:r>
              <a:rPr lang="en-GB" sz="2800" dirty="0">
                <a:latin typeface="Bahnschrift" panose="020B0502040204020203" pitchFamily="34" charset="0"/>
              </a:rPr>
              <a:t>Report any letters that look suspicious!</a:t>
            </a:r>
          </a:p>
          <a:p>
            <a:endParaRPr lang="en-GB" sz="2800" dirty="0">
              <a:latin typeface="Bahnschrift" panose="020B0502040204020203" pitchFamily="34" charset="0"/>
            </a:endParaRPr>
          </a:p>
          <a:p>
            <a:r>
              <a:rPr lang="en-GB" sz="2800" dirty="0">
                <a:latin typeface="Bahnschrift" panose="020B0502040204020203" pitchFamily="34" charset="0"/>
              </a:rPr>
              <a:t>Let’s try and stop the Sealed Knot from bringing back the King!</a:t>
            </a: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4069775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A03F2434-886A-4B73-92D9-7F259D326A6D}"/>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B90B75AA-344C-4DEC-B20D-41973C3BED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rcRect b="32466"/>
          <a:stretch/>
        </p:blipFill>
        <p:spPr>
          <a:xfrm>
            <a:off x="0" y="226511"/>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99421" y="226511"/>
            <a:ext cx="6449679" cy="5088439"/>
          </a:xfrm>
          <a:prstGeom prst="wedgeRoundRectCallout">
            <a:avLst>
              <a:gd name="adj1" fmla="val -83978"/>
              <a:gd name="adj2" fmla="val -22138"/>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746907" y="92832"/>
            <a:ext cx="6060045" cy="6124754"/>
          </a:xfrm>
          <a:prstGeom prst="rect">
            <a:avLst/>
          </a:prstGeom>
          <a:noFill/>
        </p:spPr>
        <p:txBody>
          <a:bodyPr wrap="square" rtlCol="0">
            <a:spAutoFit/>
          </a:bodyPr>
          <a:lstStyle/>
          <a:p>
            <a:endParaRPr lang="en-GB" sz="2200" dirty="0"/>
          </a:p>
          <a:p>
            <a:pPr algn="ctr"/>
            <a:r>
              <a:rPr lang="en-GB" sz="2800" b="1" dirty="0">
                <a:latin typeface="Bahnschrift" panose="020B0502040204020203" pitchFamily="34" charset="0"/>
              </a:rPr>
              <a:t>How to spot spy messages..</a:t>
            </a:r>
          </a:p>
          <a:p>
            <a:endParaRPr lang="en-GB" sz="2200" dirty="0">
              <a:latin typeface="Bahnschrift" panose="020B0502040204020203" pitchFamily="34" charset="0"/>
            </a:endParaRPr>
          </a:p>
          <a:p>
            <a:pPr marL="342900" indent="-342900">
              <a:buFont typeface="Arial" panose="020B0604020202020204" pitchFamily="34" charset="0"/>
              <a:buChar char="•"/>
            </a:pPr>
            <a:r>
              <a:rPr lang="en-GB" sz="2200" dirty="0">
                <a:latin typeface="Bahnschrift" panose="020B0502040204020203" pitchFamily="34" charset="0"/>
              </a:rPr>
              <a:t>We don’t need to worry about letters from women. Women’s letters are always full of boring family news and nonsense! Ignore them! </a:t>
            </a:r>
          </a:p>
          <a:p>
            <a:pPr marL="342900" indent="-342900">
              <a:buFont typeface="Arial" panose="020B0604020202020204" pitchFamily="34" charset="0"/>
              <a:buChar char="•"/>
            </a:pPr>
            <a:endParaRPr lang="en-GB" sz="2200" dirty="0">
              <a:latin typeface="Bahnschrift" panose="020B0502040204020203" pitchFamily="34" charset="0"/>
            </a:endParaRPr>
          </a:p>
          <a:p>
            <a:pPr marL="342900" indent="-342900">
              <a:buFont typeface="Arial" panose="020B0604020202020204" pitchFamily="34" charset="0"/>
              <a:buChar char="•"/>
            </a:pPr>
            <a:r>
              <a:rPr lang="en-GB" sz="2200" dirty="0">
                <a:latin typeface="Bahnschrift" panose="020B0502040204020203" pitchFamily="34" charset="0"/>
              </a:rPr>
              <a:t>Don’t bother about ordinary things like shopping and presents. </a:t>
            </a:r>
          </a:p>
          <a:p>
            <a:pPr marL="342900" indent="-342900">
              <a:buFont typeface="Arial" panose="020B0604020202020204" pitchFamily="34" charset="0"/>
              <a:buChar char="•"/>
            </a:pPr>
            <a:endParaRPr lang="en-GB" sz="2200" dirty="0">
              <a:latin typeface="Bahnschrift" panose="020B0502040204020203" pitchFamily="34" charset="0"/>
            </a:endParaRPr>
          </a:p>
          <a:p>
            <a:pPr marL="342900" indent="-342900">
              <a:buFont typeface="Arial" panose="020B0604020202020204" pitchFamily="34" charset="0"/>
              <a:buChar char="•"/>
            </a:pPr>
            <a:r>
              <a:rPr lang="en-GB" sz="2200" dirty="0">
                <a:latin typeface="Bahnschrift" panose="020B0502040204020203" pitchFamily="34" charset="0"/>
              </a:rPr>
              <a:t>Keep your eyes peeled for secret codes.</a:t>
            </a:r>
          </a:p>
          <a:p>
            <a:endParaRPr lang="en-GB" sz="2200" dirty="0">
              <a:latin typeface="Bahnschrift" panose="020B0502040204020203" pitchFamily="34" charset="0"/>
            </a:endParaRPr>
          </a:p>
          <a:p>
            <a:pPr marL="342900" indent="-342900">
              <a:buFont typeface="Arial" panose="020B0604020202020204" pitchFamily="34" charset="0"/>
              <a:buChar char="•"/>
            </a:pPr>
            <a:r>
              <a:rPr lang="en-GB" sz="2200" dirty="0">
                <a:latin typeface="Bahnschrift" panose="020B0502040204020203" pitchFamily="34" charset="0"/>
              </a:rPr>
              <a:t>Royalist spies use clever tricks. Watch out!</a:t>
            </a:r>
          </a:p>
          <a:p>
            <a:endParaRPr lang="en-GB" sz="22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36971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piece of paper&#10;&#10;Description automatically generated with medium confidence">
            <a:extLst>
              <a:ext uri="{FF2B5EF4-FFF2-40B4-BE49-F238E27FC236}">
                <a16:creationId xmlns:a16="http://schemas.microsoft.com/office/drawing/2014/main" id="{A2943897-A7AB-4490-AF66-DEF616DCDFE4}"/>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8" name="Picture 17" descr="A person in a garment&#10;&#10;Description automatically generated with low confidence">
            <a:extLst>
              <a:ext uri="{FF2B5EF4-FFF2-40B4-BE49-F238E27FC236}">
                <a16:creationId xmlns:a16="http://schemas.microsoft.com/office/drawing/2014/main" id="{6E38407F-8D96-48EF-A72D-61DF4474A1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99421" y="226511"/>
            <a:ext cx="6449679" cy="5088439"/>
          </a:xfrm>
          <a:prstGeom prst="wedgeRoundRectCallout">
            <a:avLst>
              <a:gd name="adj1" fmla="val -83978"/>
              <a:gd name="adj2" fmla="val -21015"/>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 name="TextBox 1">
            <a:extLst>
              <a:ext uri="{FF2B5EF4-FFF2-40B4-BE49-F238E27FC236}">
                <a16:creationId xmlns:a16="http://schemas.microsoft.com/office/drawing/2014/main" id="{BFAFDF4B-CC88-49AC-96A1-44D366DE22EC}"/>
              </a:ext>
            </a:extLst>
          </p:cNvPr>
          <p:cNvSpPr txBox="1"/>
          <p:nvPr/>
        </p:nvSpPr>
        <p:spPr>
          <a:xfrm>
            <a:off x="5802921" y="0"/>
            <a:ext cx="5948018" cy="5539978"/>
          </a:xfrm>
          <a:prstGeom prst="rect">
            <a:avLst/>
          </a:prstGeom>
          <a:noFill/>
        </p:spPr>
        <p:txBody>
          <a:bodyPr wrap="square" rtlCol="0">
            <a:spAutoFit/>
          </a:bodyPr>
          <a:lstStyle/>
          <a:p>
            <a:endParaRPr lang="en-GB" sz="2200" dirty="0"/>
          </a:p>
          <a:p>
            <a:pPr algn="ctr"/>
            <a:r>
              <a:rPr lang="en-GB" sz="3200" b="1" dirty="0">
                <a:latin typeface="Bahnschrift" panose="020B0502040204020203" pitchFamily="34" charset="0"/>
              </a:rPr>
              <a:t>Think like the Sealed Knot..</a:t>
            </a:r>
          </a:p>
          <a:p>
            <a:endParaRPr lang="en-GB" sz="2400" dirty="0">
              <a:latin typeface="Bahnschrift" panose="020B0502040204020203" pitchFamily="34" charset="0"/>
            </a:endParaRPr>
          </a:p>
          <a:p>
            <a:r>
              <a:rPr lang="en-GB" sz="2400" dirty="0">
                <a:latin typeface="Bahnschrift" panose="020B0502040204020203" pitchFamily="34" charset="0"/>
              </a:rPr>
              <a:t>The Sealed Knot know we are watching them! </a:t>
            </a:r>
          </a:p>
          <a:p>
            <a:endParaRPr lang="en-GB" sz="2400" dirty="0">
              <a:latin typeface="Bahnschrift" panose="020B0502040204020203" pitchFamily="34" charset="0"/>
            </a:endParaRPr>
          </a:p>
          <a:p>
            <a:r>
              <a:rPr lang="en-GB" sz="2400" dirty="0">
                <a:latin typeface="Bahnschrift" panose="020B0502040204020203" pitchFamily="34" charset="0"/>
              </a:rPr>
              <a:t>If you were a Royalist spy trying to send a secret message through the post, how might you do it? </a:t>
            </a: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grpSp>
        <p:nvGrpSpPr>
          <p:cNvPr id="14" name="Group 13">
            <a:extLst>
              <a:ext uri="{FF2B5EF4-FFF2-40B4-BE49-F238E27FC236}">
                <a16:creationId xmlns:a16="http://schemas.microsoft.com/office/drawing/2014/main" id="{8FC20C7B-8845-42EB-8CAB-95D85F4EF1D3}"/>
              </a:ext>
            </a:extLst>
          </p:cNvPr>
          <p:cNvGrpSpPr/>
          <p:nvPr/>
        </p:nvGrpSpPr>
        <p:grpSpPr>
          <a:xfrm rot="762345">
            <a:off x="8425020" y="3055354"/>
            <a:ext cx="3353682" cy="3045239"/>
            <a:chOff x="5644491" y="-99779"/>
            <a:chExt cx="4157688" cy="3723302"/>
          </a:xfrm>
        </p:grpSpPr>
        <p:pic>
          <p:nvPicPr>
            <p:cNvPr id="15" name="Picture 14">
              <a:extLst>
                <a:ext uri="{FF2B5EF4-FFF2-40B4-BE49-F238E27FC236}">
                  <a16:creationId xmlns:a16="http://schemas.microsoft.com/office/drawing/2014/main" id="{121727C2-53C6-4CA4-A039-803B7AFAE4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4491" y="-99779"/>
              <a:ext cx="4157688" cy="3723302"/>
            </a:xfrm>
            <a:prstGeom prst="rect">
              <a:avLst/>
            </a:prstGeom>
          </p:spPr>
        </p:pic>
        <p:sp>
          <p:nvSpPr>
            <p:cNvPr id="16" name="TextBox 15">
              <a:extLst>
                <a:ext uri="{FF2B5EF4-FFF2-40B4-BE49-F238E27FC236}">
                  <a16:creationId xmlns:a16="http://schemas.microsoft.com/office/drawing/2014/main" id="{30FC71BB-9A27-4E1B-9B82-1BFEAD97AEB9}"/>
                </a:ext>
              </a:extLst>
            </p:cNvPr>
            <p:cNvSpPr txBox="1"/>
            <p:nvPr/>
          </p:nvSpPr>
          <p:spPr>
            <a:xfrm>
              <a:off x="6301635" y="714391"/>
              <a:ext cx="2652757" cy="1938992"/>
            </a:xfrm>
            <a:prstGeom prst="rect">
              <a:avLst/>
            </a:prstGeom>
            <a:noFill/>
          </p:spPr>
          <p:txBody>
            <a:bodyPr wrap="square" rtlCol="0">
              <a:spAutoFit/>
            </a:bodyPr>
            <a:lstStyle/>
            <a:p>
              <a:pPr algn="ctr"/>
              <a:r>
                <a:rPr lang="en-GB" sz="4000" b="1" dirty="0">
                  <a:solidFill>
                    <a:schemeClr val="bg1"/>
                  </a:solidFill>
                  <a:latin typeface="Century Gothic" panose="020B0502020202020204" pitchFamily="34" charset="0"/>
                </a:rPr>
                <a:t>Think</a:t>
              </a:r>
            </a:p>
            <a:p>
              <a:pPr algn="ctr"/>
              <a:r>
                <a:rPr lang="en-GB" sz="4000" b="1" dirty="0">
                  <a:solidFill>
                    <a:schemeClr val="bg1"/>
                  </a:solidFill>
                  <a:latin typeface="Century Gothic" panose="020B0502020202020204" pitchFamily="34" charset="0"/>
                </a:rPr>
                <a:t>Pair</a:t>
              </a:r>
            </a:p>
            <a:p>
              <a:pPr algn="ctr"/>
              <a:r>
                <a:rPr lang="en-GB" sz="4000" b="1" dirty="0">
                  <a:solidFill>
                    <a:schemeClr val="bg1"/>
                  </a:solidFill>
                  <a:latin typeface="Century Gothic" panose="020B0502020202020204" pitchFamily="34" charset="0"/>
                </a:rPr>
                <a:t>Share</a:t>
              </a:r>
            </a:p>
          </p:txBody>
        </p:sp>
      </p:grpSp>
      <p:sp>
        <p:nvSpPr>
          <p:cNvPr id="17" name="TextBox 16">
            <a:extLst>
              <a:ext uri="{FF2B5EF4-FFF2-40B4-BE49-F238E27FC236}">
                <a16:creationId xmlns:a16="http://schemas.microsoft.com/office/drawing/2014/main" id="{386FA715-BBFF-40EE-A903-7270EE9E735F}"/>
              </a:ext>
            </a:extLst>
          </p:cNvPr>
          <p:cNvSpPr txBox="1"/>
          <p:nvPr/>
        </p:nvSpPr>
        <p:spPr>
          <a:xfrm>
            <a:off x="5866999" y="3527913"/>
            <a:ext cx="2921711" cy="1569660"/>
          </a:xfrm>
          <a:prstGeom prst="rect">
            <a:avLst/>
          </a:prstGeom>
          <a:noFill/>
        </p:spPr>
        <p:txBody>
          <a:bodyPr wrap="square">
            <a:spAutoFit/>
          </a:bodyPr>
          <a:lstStyle/>
          <a:p>
            <a:r>
              <a:rPr lang="en-GB" sz="3200" b="1" dirty="0">
                <a:latin typeface="Bahnschrift" panose="020B0502040204020203" pitchFamily="34" charset="0"/>
              </a:rPr>
              <a:t>What clever tricks could you use?</a:t>
            </a:r>
          </a:p>
        </p:txBody>
      </p:sp>
    </p:spTree>
    <p:extLst>
      <p:ext uri="{BB962C8B-B14F-4D97-AF65-F5344CB8AC3E}">
        <p14:creationId xmlns:p14="http://schemas.microsoft.com/office/powerpoint/2010/main" val="253180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768C285E-D1F4-4CD4-B382-2C58C68F934D}"/>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8142BEA6-C121-46BD-8876-836F9C5E243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val="0"/>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99421" y="226511"/>
            <a:ext cx="6449679" cy="5088439"/>
          </a:xfrm>
          <a:prstGeom prst="wedgeRoundRectCallout">
            <a:avLst>
              <a:gd name="adj1" fmla="val -83683"/>
              <a:gd name="adj2" fmla="val -20640"/>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848350" y="226511"/>
            <a:ext cx="6563091" cy="5724644"/>
          </a:xfrm>
          <a:prstGeom prst="rect">
            <a:avLst/>
          </a:prstGeom>
          <a:noFill/>
        </p:spPr>
        <p:txBody>
          <a:bodyPr wrap="square" rtlCol="0">
            <a:spAutoFit/>
          </a:bodyPr>
          <a:lstStyle/>
          <a:p>
            <a:endParaRPr lang="en-GB" sz="2200" dirty="0"/>
          </a:p>
          <a:p>
            <a:r>
              <a:rPr lang="en-GB" sz="2400" b="1" dirty="0">
                <a:latin typeface="Bahnschrift" panose="020B0502040204020203" pitchFamily="34" charset="0"/>
              </a:rPr>
              <a:t>Work in 5 groups of postmasters.</a:t>
            </a:r>
          </a:p>
          <a:p>
            <a:endParaRPr lang="en-GB" sz="2400" dirty="0">
              <a:latin typeface="Bahnschrift" panose="020B0502040204020203" pitchFamily="34" charset="0"/>
            </a:endParaRPr>
          </a:p>
          <a:p>
            <a:r>
              <a:rPr lang="en-GB" sz="2400" dirty="0">
                <a:latin typeface="Bahnschrift" panose="020B0502040204020203" pitchFamily="34" charset="0"/>
              </a:rPr>
              <a:t>1. Read your letter</a:t>
            </a:r>
          </a:p>
          <a:p>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Who is it from? Who is it to?</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What does it seem to be about?</a:t>
            </a:r>
          </a:p>
          <a:p>
            <a:endParaRPr lang="en-GB" sz="2400" dirty="0">
              <a:latin typeface="Bahnschrift" panose="020B0502040204020203" pitchFamily="34" charset="0"/>
            </a:endParaRPr>
          </a:p>
          <a:p>
            <a:r>
              <a:rPr lang="en-GB" sz="2400" dirty="0">
                <a:latin typeface="Bahnschrift" panose="020B0502040204020203" pitchFamily="34" charset="0"/>
              </a:rPr>
              <a:t>2. Is it suspicious? Why?</a:t>
            </a:r>
          </a:p>
          <a:p>
            <a:endParaRPr lang="en-GB" sz="2400" dirty="0">
              <a:latin typeface="Bahnschrift" panose="020B0502040204020203" pitchFamily="34" charset="0"/>
            </a:endParaRPr>
          </a:p>
          <a:p>
            <a:r>
              <a:rPr lang="en-GB" sz="2400" dirty="0">
                <a:latin typeface="Bahnschrift" panose="020B0502040204020203" pitchFamily="34" charset="0"/>
              </a:rPr>
              <a:t>3. Present your ideas</a:t>
            </a:r>
          </a:p>
          <a:p>
            <a:r>
              <a:rPr lang="en-GB" sz="2400" dirty="0">
                <a:latin typeface="Bahnschrift" panose="020B0502040204020203" pitchFamily="34" charset="0"/>
              </a:rPr>
              <a:t> </a:t>
            </a: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82275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15" name="Group 14">
            <a:extLst>
              <a:ext uri="{FF2B5EF4-FFF2-40B4-BE49-F238E27FC236}">
                <a16:creationId xmlns:a16="http://schemas.microsoft.com/office/drawing/2014/main" id="{E555F482-9F5D-48F5-B46C-458DA523DA5E}"/>
              </a:ext>
            </a:extLst>
          </p:cNvPr>
          <p:cNvGrpSpPr/>
          <p:nvPr/>
        </p:nvGrpSpPr>
        <p:grpSpPr>
          <a:xfrm>
            <a:off x="8421727" y="1153906"/>
            <a:ext cx="3127519" cy="1956986"/>
            <a:chOff x="4532240" y="2450507"/>
            <a:chExt cx="3127519" cy="1956986"/>
          </a:xfrm>
        </p:grpSpPr>
        <p:pic>
          <p:nvPicPr>
            <p:cNvPr id="16" name="Picture 15">
              <a:extLst>
                <a:ext uri="{FF2B5EF4-FFF2-40B4-BE49-F238E27FC236}">
                  <a16:creationId xmlns:a16="http://schemas.microsoft.com/office/drawing/2014/main" id="{77866974-192D-49A1-AA33-0EB932CDF11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17" name="TextBox 16">
              <a:extLst>
                <a:ext uri="{FF2B5EF4-FFF2-40B4-BE49-F238E27FC236}">
                  <a16:creationId xmlns:a16="http://schemas.microsoft.com/office/drawing/2014/main" id="{DC090CF5-7285-4870-A897-A69C89FEBFB6}"/>
                </a:ext>
              </a:extLst>
            </p:cNvPr>
            <p:cNvSpPr txBox="1"/>
            <p:nvPr/>
          </p:nvSpPr>
          <p:spPr>
            <a:xfrm>
              <a:off x="4828674" y="2839453"/>
              <a:ext cx="2454442" cy="1292662"/>
            </a:xfrm>
            <a:prstGeom prst="rect">
              <a:avLst/>
            </a:prstGeom>
            <a:noFill/>
          </p:spPr>
          <p:txBody>
            <a:bodyPr wrap="square" rtlCol="0">
              <a:spAutoFit/>
            </a:bodyPr>
            <a:lstStyle/>
            <a:p>
              <a:r>
                <a:rPr lang="en-GB" sz="2600" dirty="0">
                  <a:latin typeface="Freestyle Script" panose="030804020302050B0404" pitchFamily="66" charset="0"/>
                </a:rPr>
                <a:t>Edward Smith</a:t>
              </a:r>
            </a:p>
            <a:p>
              <a:r>
                <a:rPr lang="en-GB" sz="2600" dirty="0">
                  <a:latin typeface="Freestyle Script" panose="030804020302050B0404" pitchFamily="66" charset="0"/>
                </a:rPr>
                <a:t>18, Holgate Street,</a:t>
              </a:r>
            </a:p>
            <a:p>
              <a:r>
                <a:rPr lang="en-GB" sz="2600" dirty="0">
                  <a:latin typeface="Freestyle Script" panose="030804020302050B0404" pitchFamily="66" charset="0"/>
                </a:rPr>
                <a:t>London</a:t>
              </a:r>
            </a:p>
          </p:txBody>
        </p:sp>
      </p:grpSp>
      <p:grpSp>
        <p:nvGrpSpPr>
          <p:cNvPr id="18" name="Group 17">
            <a:extLst>
              <a:ext uri="{FF2B5EF4-FFF2-40B4-BE49-F238E27FC236}">
                <a16:creationId xmlns:a16="http://schemas.microsoft.com/office/drawing/2014/main" id="{2F00A549-ABF2-49EF-A33B-8DAA2941C2F2}"/>
              </a:ext>
            </a:extLst>
          </p:cNvPr>
          <p:cNvGrpSpPr/>
          <p:nvPr/>
        </p:nvGrpSpPr>
        <p:grpSpPr>
          <a:xfrm>
            <a:off x="1107939" y="3402322"/>
            <a:ext cx="6112042" cy="1974387"/>
            <a:chOff x="2917611" y="2450507"/>
            <a:chExt cx="6112042" cy="1974387"/>
          </a:xfrm>
        </p:grpSpPr>
        <p:pic>
          <p:nvPicPr>
            <p:cNvPr id="19" name="Picture 18">
              <a:extLst>
                <a:ext uri="{FF2B5EF4-FFF2-40B4-BE49-F238E27FC236}">
                  <a16:creationId xmlns:a16="http://schemas.microsoft.com/office/drawing/2014/main" id="{B46FF555-8E96-4921-91E1-3F85C301F2EF}"/>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20" name="TextBox 19">
              <a:extLst>
                <a:ext uri="{FF2B5EF4-FFF2-40B4-BE49-F238E27FC236}">
                  <a16:creationId xmlns:a16="http://schemas.microsoft.com/office/drawing/2014/main" id="{4D3A3C02-B169-46C3-A25F-8E9EB8EBDAAB}"/>
                </a:ext>
              </a:extLst>
            </p:cNvPr>
            <p:cNvSpPr txBox="1"/>
            <p:nvPr/>
          </p:nvSpPr>
          <p:spPr>
            <a:xfrm rot="20995471">
              <a:off x="2917611" y="2450507"/>
              <a:ext cx="6112042" cy="1974387"/>
            </a:xfrm>
            <a:prstGeom prst="rect">
              <a:avLst/>
            </a:prstGeom>
            <a:noFill/>
          </p:spPr>
          <p:txBody>
            <a:bodyPr wrap="square">
              <a:spAutoFit/>
            </a:bodyPr>
            <a:lstStyle/>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Thomas </a:t>
              </a:r>
              <a:r>
                <a:rPr lang="en-GB" sz="2400" dirty="0" err="1">
                  <a:effectLst/>
                  <a:latin typeface="Freestyle Script" panose="030804020302050B0404" pitchFamily="66" charset="0"/>
                  <a:ea typeface="Calibri" panose="020F0502020204030204" pitchFamily="34" charset="0"/>
                  <a:cs typeface="Times New Roman" panose="02020603050405020304" pitchFamily="18" charset="0"/>
                </a:rPr>
                <a:t>Hogmay</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4 Market Street,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Colchester,</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Essex</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D63231C1-F168-451C-B27F-11E735E19790}"/>
              </a:ext>
            </a:extLst>
          </p:cNvPr>
          <p:cNvGrpSpPr/>
          <p:nvPr/>
        </p:nvGrpSpPr>
        <p:grpSpPr>
          <a:xfrm>
            <a:off x="-311064" y="1252973"/>
            <a:ext cx="6113720" cy="1956986"/>
            <a:chOff x="6977472" y="446448"/>
            <a:chExt cx="6113720" cy="1956986"/>
          </a:xfrm>
        </p:grpSpPr>
        <p:pic>
          <p:nvPicPr>
            <p:cNvPr id="21" name="Picture 20">
              <a:extLst>
                <a:ext uri="{FF2B5EF4-FFF2-40B4-BE49-F238E27FC236}">
                  <a16:creationId xmlns:a16="http://schemas.microsoft.com/office/drawing/2014/main" id="{132EFDCB-7507-47A0-AE1A-97EF8C55E2CC}"/>
                </a:ext>
              </a:extLst>
            </p:cNvPr>
            <p:cNvPicPr>
              <a:picLocks noChangeAspect="1"/>
            </p:cNvPicPr>
            <p:nvPr/>
          </p:nvPicPr>
          <p:blipFill>
            <a:blip r:embed="rId5"/>
            <a:stretch>
              <a:fillRect/>
            </a:stretch>
          </p:blipFill>
          <p:spPr>
            <a:xfrm>
              <a:off x="8038952" y="446448"/>
              <a:ext cx="3127519" cy="1956986"/>
            </a:xfrm>
            <a:prstGeom prst="rect">
              <a:avLst/>
            </a:prstGeom>
          </p:spPr>
        </p:pic>
        <p:sp>
          <p:nvSpPr>
            <p:cNvPr id="22" name="TextBox 21">
              <a:extLst>
                <a:ext uri="{FF2B5EF4-FFF2-40B4-BE49-F238E27FC236}">
                  <a16:creationId xmlns:a16="http://schemas.microsoft.com/office/drawing/2014/main" id="{B3AF12C6-BB60-4C7A-8BF8-8A2FE3ACC064}"/>
                </a:ext>
              </a:extLst>
            </p:cNvPr>
            <p:cNvSpPr txBox="1"/>
            <p:nvPr/>
          </p:nvSpPr>
          <p:spPr>
            <a:xfrm rot="533914">
              <a:off x="6977472" y="670807"/>
              <a:ext cx="6113720" cy="1631216"/>
            </a:xfrm>
            <a:prstGeom prst="rect">
              <a:avLst/>
            </a:prstGeom>
            <a:noFill/>
          </p:spPr>
          <p:txBody>
            <a:bodyPr wrap="square">
              <a:spAutoFit/>
            </a:bodyPr>
            <a:lstStyle/>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Nicholas Atkins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22 Brewer Street,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Newark,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Nottinghamshire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358B5143-0CFB-4A09-9FB4-3CBE5DBCDB60}"/>
              </a:ext>
            </a:extLst>
          </p:cNvPr>
          <p:cNvGrpSpPr/>
          <p:nvPr/>
        </p:nvGrpSpPr>
        <p:grpSpPr>
          <a:xfrm>
            <a:off x="5115581" y="3402322"/>
            <a:ext cx="6113720" cy="1956986"/>
            <a:chOff x="2897371" y="2450507"/>
            <a:chExt cx="6113720" cy="1956986"/>
          </a:xfrm>
        </p:grpSpPr>
        <p:pic>
          <p:nvPicPr>
            <p:cNvPr id="24" name="Picture 23">
              <a:extLst>
                <a:ext uri="{FF2B5EF4-FFF2-40B4-BE49-F238E27FC236}">
                  <a16:creationId xmlns:a16="http://schemas.microsoft.com/office/drawing/2014/main" id="{DAEA05E7-A85F-4424-BEAB-FCE6D848E8DD}"/>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25" name="TextBox 24">
              <a:extLst>
                <a:ext uri="{FF2B5EF4-FFF2-40B4-BE49-F238E27FC236}">
                  <a16:creationId xmlns:a16="http://schemas.microsoft.com/office/drawing/2014/main" id="{A1B3ED2C-F4B6-4FED-8776-4D1C13C78B3E}"/>
                </a:ext>
              </a:extLst>
            </p:cNvPr>
            <p:cNvSpPr txBox="1"/>
            <p:nvPr/>
          </p:nvSpPr>
          <p:spPr>
            <a:xfrm rot="21288541">
              <a:off x="2897371" y="2593889"/>
              <a:ext cx="6113720" cy="1673087"/>
            </a:xfrm>
            <a:prstGeom prst="rect">
              <a:avLst/>
            </a:prstGeom>
            <a:noFill/>
          </p:spPr>
          <p:txBody>
            <a:bodyPr wrap="square">
              <a:spAutoFit/>
            </a:bodyPr>
            <a:lstStyle/>
            <a:p>
              <a:pPr algn="ctr">
                <a:lnSpc>
                  <a:spcPct val="107000"/>
                </a:lnSpc>
                <a:spcAft>
                  <a:spcPts val="800"/>
                </a:spcAft>
              </a:pP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Henry Hopwood,</a:t>
              </a:r>
              <a:endParaRPr lang="en-GB" sz="1100" dirty="0">
                <a:solidFill>
                  <a:srgbClr val="52200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7 Ash Lane,</a:t>
              </a:r>
              <a:endParaRPr lang="en-GB" sz="1100" dirty="0">
                <a:solidFill>
                  <a:srgbClr val="52200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err="1">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Alverstoke</a:t>
              </a: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 Gosport</a:t>
              </a:r>
              <a:r>
                <a:rPr lang="en-GB" sz="2800" dirty="0">
                  <a:solidFill>
                    <a:srgbClr val="E7E6E6"/>
                  </a:solidFill>
                  <a:effectLst/>
                  <a:latin typeface="Freestyle Script" panose="030804020302050B0404" pitchFamily="66"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AB433121-52CE-4E8C-9154-1446D40EABDA}"/>
              </a:ext>
            </a:extLst>
          </p:cNvPr>
          <p:cNvGrpSpPr/>
          <p:nvPr/>
        </p:nvGrpSpPr>
        <p:grpSpPr>
          <a:xfrm>
            <a:off x="4736216" y="1219201"/>
            <a:ext cx="3127519" cy="2006698"/>
            <a:chOff x="4532240" y="2450507"/>
            <a:chExt cx="3127519" cy="2006698"/>
          </a:xfrm>
        </p:grpSpPr>
        <p:pic>
          <p:nvPicPr>
            <p:cNvPr id="27" name="Picture 26">
              <a:extLst>
                <a:ext uri="{FF2B5EF4-FFF2-40B4-BE49-F238E27FC236}">
                  <a16:creationId xmlns:a16="http://schemas.microsoft.com/office/drawing/2014/main" id="{6C2E961A-AC0F-49BD-AA46-0EFB81805E8C}"/>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28" name="TextBox 27">
              <a:extLst>
                <a:ext uri="{FF2B5EF4-FFF2-40B4-BE49-F238E27FC236}">
                  <a16:creationId xmlns:a16="http://schemas.microsoft.com/office/drawing/2014/main" id="{C2D39B3E-D9BB-414D-A48B-CD6F3046D2D7}"/>
                </a:ext>
              </a:extLst>
            </p:cNvPr>
            <p:cNvSpPr txBox="1"/>
            <p:nvPr/>
          </p:nvSpPr>
          <p:spPr>
            <a:xfrm>
              <a:off x="4652211" y="2482818"/>
              <a:ext cx="2662989" cy="1974387"/>
            </a:xfrm>
            <a:prstGeom prst="rect">
              <a:avLst/>
            </a:prstGeom>
            <a:noFill/>
          </p:spPr>
          <p:txBody>
            <a:bodyPr wrap="square">
              <a:spAutoFit/>
            </a:bodyPr>
            <a:lstStyle/>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Anthony Hinton,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Apothecary shop</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19 Crow Street,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London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A4A28C8F-1883-4E20-A1E6-1748ACEC08D2}"/>
              </a:ext>
            </a:extLst>
          </p:cNvPr>
          <p:cNvSpPr txBox="1"/>
          <p:nvPr/>
        </p:nvSpPr>
        <p:spPr>
          <a:xfrm>
            <a:off x="903740" y="2568186"/>
            <a:ext cx="531628" cy="523220"/>
          </a:xfrm>
          <a:prstGeom prst="rect">
            <a:avLst/>
          </a:prstGeom>
          <a:noFill/>
        </p:spPr>
        <p:txBody>
          <a:bodyPr wrap="square" rtlCol="0">
            <a:spAutoFit/>
          </a:bodyPr>
          <a:lstStyle/>
          <a:p>
            <a:r>
              <a:rPr lang="en-GB" sz="2800" dirty="0"/>
              <a:t>1</a:t>
            </a:r>
          </a:p>
        </p:txBody>
      </p:sp>
      <p:sp>
        <p:nvSpPr>
          <p:cNvPr id="30" name="TextBox 29">
            <a:extLst>
              <a:ext uri="{FF2B5EF4-FFF2-40B4-BE49-F238E27FC236}">
                <a16:creationId xmlns:a16="http://schemas.microsoft.com/office/drawing/2014/main" id="{B3B95016-4C01-4AEB-A290-2086A47B1290}"/>
              </a:ext>
            </a:extLst>
          </p:cNvPr>
          <p:cNvSpPr txBox="1"/>
          <p:nvPr/>
        </p:nvSpPr>
        <p:spPr>
          <a:xfrm>
            <a:off x="4761191" y="2613465"/>
            <a:ext cx="531628" cy="523220"/>
          </a:xfrm>
          <a:prstGeom prst="rect">
            <a:avLst/>
          </a:prstGeom>
          <a:noFill/>
        </p:spPr>
        <p:txBody>
          <a:bodyPr wrap="square" rtlCol="0">
            <a:spAutoFit/>
          </a:bodyPr>
          <a:lstStyle/>
          <a:p>
            <a:r>
              <a:rPr lang="en-GB" sz="2800" dirty="0"/>
              <a:t>2</a:t>
            </a:r>
          </a:p>
        </p:txBody>
      </p:sp>
      <p:sp>
        <p:nvSpPr>
          <p:cNvPr id="31" name="TextBox 30">
            <a:extLst>
              <a:ext uri="{FF2B5EF4-FFF2-40B4-BE49-F238E27FC236}">
                <a16:creationId xmlns:a16="http://schemas.microsoft.com/office/drawing/2014/main" id="{E720F764-1BF5-4432-8356-E241F2026DC6}"/>
              </a:ext>
            </a:extLst>
          </p:cNvPr>
          <p:cNvSpPr txBox="1"/>
          <p:nvPr/>
        </p:nvSpPr>
        <p:spPr>
          <a:xfrm>
            <a:off x="8421727" y="2595431"/>
            <a:ext cx="531628" cy="523220"/>
          </a:xfrm>
          <a:prstGeom prst="rect">
            <a:avLst/>
          </a:prstGeom>
          <a:noFill/>
        </p:spPr>
        <p:txBody>
          <a:bodyPr wrap="square" rtlCol="0">
            <a:spAutoFit/>
          </a:bodyPr>
          <a:lstStyle/>
          <a:p>
            <a:r>
              <a:rPr lang="en-GB" sz="2800" dirty="0"/>
              <a:t>3</a:t>
            </a:r>
          </a:p>
        </p:txBody>
      </p:sp>
      <p:sp>
        <p:nvSpPr>
          <p:cNvPr id="32" name="TextBox 31">
            <a:extLst>
              <a:ext uri="{FF2B5EF4-FFF2-40B4-BE49-F238E27FC236}">
                <a16:creationId xmlns:a16="http://schemas.microsoft.com/office/drawing/2014/main" id="{277A5A2F-A357-40B0-903E-038144049D73}"/>
              </a:ext>
            </a:extLst>
          </p:cNvPr>
          <p:cNvSpPr txBox="1"/>
          <p:nvPr/>
        </p:nvSpPr>
        <p:spPr>
          <a:xfrm>
            <a:off x="2803556" y="4860206"/>
            <a:ext cx="531628" cy="523220"/>
          </a:xfrm>
          <a:prstGeom prst="rect">
            <a:avLst/>
          </a:prstGeom>
          <a:noFill/>
        </p:spPr>
        <p:txBody>
          <a:bodyPr wrap="square" rtlCol="0">
            <a:spAutoFit/>
          </a:bodyPr>
          <a:lstStyle/>
          <a:p>
            <a:r>
              <a:rPr lang="en-GB" sz="2800" dirty="0"/>
              <a:t>4</a:t>
            </a:r>
          </a:p>
        </p:txBody>
      </p:sp>
      <p:sp>
        <p:nvSpPr>
          <p:cNvPr id="33" name="TextBox 32">
            <a:extLst>
              <a:ext uri="{FF2B5EF4-FFF2-40B4-BE49-F238E27FC236}">
                <a16:creationId xmlns:a16="http://schemas.microsoft.com/office/drawing/2014/main" id="{CC724026-5BB6-46AE-A1BA-0EB261A10BF0}"/>
              </a:ext>
            </a:extLst>
          </p:cNvPr>
          <p:cNvSpPr txBox="1"/>
          <p:nvPr/>
        </p:nvSpPr>
        <p:spPr>
          <a:xfrm>
            <a:off x="6813929" y="4860206"/>
            <a:ext cx="531628" cy="523220"/>
          </a:xfrm>
          <a:prstGeom prst="rect">
            <a:avLst/>
          </a:prstGeom>
          <a:noFill/>
        </p:spPr>
        <p:txBody>
          <a:bodyPr wrap="square" rtlCol="0">
            <a:spAutoFit/>
          </a:bodyPr>
          <a:lstStyle/>
          <a:p>
            <a:r>
              <a:rPr lang="en-GB" sz="2800" dirty="0"/>
              <a:t>5</a:t>
            </a:r>
          </a:p>
        </p:txBody>
      </p:sp>
      <p:sp>
        <p:nvSpPr>
          <p:cNvPr id="35" name="TextBox 34">
            <a:extLst>
              <a:ext uri="{FF2B5EF4-FFF2-40B4-BE49-F238E27FC236}">
                <a16:creationId xmlns:a16="http://schemas.microsoft.com/office/drawing/2014/main" id="{E7F1A308-7F85-4227-9C53-A8FAA5C98744}"/>
              </a:ext>
            </a:extLst>
          </p:cNvPr>
          <p:cNvSpPr txBox="1"/>
          <p:nvPr/>
        </p:nvSpPr>
        <p:spPr>
          <a:xfrm>
            <a:off x="318975" y="332847"/>
            <a:ext cx="12705907" cy="523220"/>
          </a:xfrm>
          <a:prstGeom prst="rect">
            <a:avLst/>
          </a:prstGeom>
          <a:noFill/>
        </p:spPr>
        <p:txBody>
          <a:bodyPr wrap="square" rtlCol="0">
            <a:spAutoFit/>
          </a:bodyPr>
          <a:lstStyle/>
          <a:p>
            <a:r>
              <a:rPr lang="en-GB" sz="2800" dirty="0">
                <a:latin typeface="Bahnschrift" panose="020B0502040204020203" pitchFamily="34" charset="0"/>
              </a:rPr>
              <a:t>Click on the letter you want to open. Find out if it was written by a spy!</a:t>
            </a:r>
          </a:p>
        </p:txBody>
      </p:sp>
      <p:sp>
        <p:nvSpPr>
          <p:cNvPr id="5" name="Rectangle 4">
            <a:hlinkClick r:id="rId6" action="ppaction://hlinksldjump"/>
            <a:extLst>
              <a:ext uri="{FF2B5EF4-FFF2-40B4-BE49-F238E27FC236}">
                <a16:creationId xmlns:a16="http://schemas.microsoft.com/office/drawing/2014/main" id="{E5C8C8AF-4CFE-4C69-BE8E-916C86FBDBB6}"/>
              </a:ext>
            </a:extLst>
          </p:cNvPr>
          <p:cNvSpPr/>
          <p:nvPr/>
        </p:nvSpPr>
        <p:spPr>
          <a:xfrm>
            <a:off x="609600" y="1203261"/>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hlinkClick r:id="rId7" action="ppaction://hlinksldjump"/>
            <a:extLst>
              <a:ext uri="{FF2B5EF4-FFF2-40B4-BE49-F238E27FC236}">
                <a16:creationId xmlns:a16="http://schemas.microsoft.com/office/drawing/2014/main" id="{78E973BD-321B-4774-9027-32B7FEE791B5}"/>
              </a:ext>
            </a:extLst>
          </p:cNvPr>
          <p:cNvSpPr/>
          <p:nvPr/>
        </p:nvSpPr>
        <p:spPr>
          <a:xfrm>
            <a:off x="4659855" y="1085560"/>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hlinkClick r:id="rId8" action="ppaction://hlinksldjump"/>
            <a:extLst>
              <a:ext uri="{FF2B5EF4-FFF2-40B4-BE49-F238E27FC236}">
                <a16:creationId xmlns:a16="http://schemas.microsoft.com/office/drawing/2014/main" id="{6F6D0E61-1F5C-4049-8775-736F17B91828}"/>
              </a:ext>
            </a:extLst>
          </p:cNvPr>
          <p:cNvSpPr/>
          <p:nvPr/>
        </p:nvSpPr>
        <p:spPr>
          <a:xfrm>
            <a:off x="8296170" y="1079401"/>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hlinkClick r:id="rId9" action="ppaction://hlinksldjump"/>
            <a:extLst>
              <a:ext uri="{FF2B5EF4-FFF2-40B4-BE49-F238E27FC236}">
                <a16:creationId xmlns:a16="http://schemas.microsoft.com/office/drawing/2014/main" id="{27B99E0F-4B83-4C46-B98A-0749EAB78E94}"/>
              </a:ext>
            </a:extLst>
          </p:cNvPr>
          <p:cNvSpPr/>
          <p:nvPr/>
        </p:nvSpPr>
        <p:spPr>
          <a:xfrm>
            <a:off x="2608413" y="3358911"/>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hlinkClick r:id="rId10" action="ppaction://hlinksldjump"/>
            <a:extLst>
              <a:ext uri="{FF2B5EF4-FFF2-40B4-BE49-F238E27FC236}">
                <a16:creationId xmlns:a16="http://schemas.microsoft.com/office/drawing/2014/main" id="{C6D640FF-6241-40FC-B1A6-AE3871027005}"/>
              </a:ext>
            </a:extLst>
          </p:cNvPr>
          <p:cNvSpPr/>
          <p:nvPr/>
        </p:nvSpPr>
        <p:spPr>
          <a:xfrm>
            <a:off x="6604789" y="3316990"/>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B420C4A6-3AB7-4960-A07E-20B9DE970D41}"/>
              </a:ext>
            </a:extLst>
          </p:cNvPr>
          <p:cNvSpPr/>
          <p:nvPr/>
        </p:nvSpPr>
        <p:spPr>
          <a:xfrm>
            <a:off x="10591123" y="4296030"/>
            <a:ext cx="1213620" cy="1195903"/>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9350E5A-B0D7-4E1E-B999-448CAE991686}"/>
              </a:ext>
            </a:extLst>
          </p:cNvPr>
          <p:cNvSpPr txBox="1"/>
          <p:nvPr/>
        </p:nvSpPr>
        <p:spPr>
          <a:xfrm>
            <a:off x="10601165" y="4442182"/>
            <a:ext cx="1213620" cy="923330"/>
          </a:xfrm>
          <a:prstGeom prst="rect">
            <a:avLst/>
          </a:prstGeom>
          <a:noFill/>
        </p:spPr>
        <p:txBody>
          <a:bodyPr wrap="square" rtlCol="0">
            <a:spAutoFit/>
          </a:bodyPr>
          <a:lstStyle/>
          <a:p>
            <a:pPr algn="ctr"/>
            <a:r>
              <a:rPr lang="en-GB" b="1" dirty="0">
                <a:solidFill>
                  <a:schemeClr val="bg1"/>
                </a:solidFill>
              </a:rPr>
              <a:t>Finished opening letters</a:t>
            </a:r>
          </a:p>
        </p:txBody>
      </p:sp>
      <p:sp>
        <p:nvSpPr>
          <p:cNvPr id="7" name="Rectangle 6">
            <a:hlinkClick r:id="rId11" action="ppaction://hlinksldjump"/>
            <a:extLst>
              <a:ext uri="{FF2B5EF4-FFF2-40B4-BE49-F238E27FC236}">
                <a16:creationId xmlns:a16="http://schemas.microsoft.com/office/drawing/2014/main" id="{150F0017-5257-443B-BCCE-BC46501182AA}"/>
              </a:ext>
            </a:extLst>
          </p:cNvPr>
          <p:cNvSpPr/>
          <p:nvPr/>
        </p:nvSpPr>
        <p:spPr>
          <a:xfrm>
            <a:off x="10467975" y="3990975"/>
            <a:ext cx="1442220" cy="1633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8528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17" ma:contentTypeDescription="Create a new document." ma:contentTypeScope="" ma:versionID="9aa539d2c7758f821351923dcef5c26f">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d33d523c843f71b4d37d219aba784d33"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DocTags" ma:index="24" nillable="true" ma:displayName="MediaServiceDocTags" ma:hidden="true" ma:internalName="MediaServiceDoc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E5DC88-7032-4339-A7BF-CD9909694636}"/>
</file>

<file path=customXml/itemProps2.xml><?xml version="1.0" encoding="utf-8"?>
<ds:datastoreItem xmlns:ds="http://schemas.openxmlformats.org/officeDocument/2006/customXml" ds:itemID="{BC8C8BC6-DF6D-4570-8D00-6FE5F88A592A}"/>
</file>

<file path=docProps/app.xml><?xml version="1.0" encoding="utf-8"?>
<Properties xmlns="http://schemas.openxmlformats.org/officeDocument/2006/extended-properties" xmlns:vt="http://schemas.openxmlformats.org/officeDocument/2006/docPropsVTypes">
  <TotalTime>6350</TotalTime>
  <Words>1626</Words>
  <Application>Microsoft Office PowerPoint</Application>
  <PresentationFormat>Widescreen</PresentationFormat>
  <Paragraphs>283</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Bahnschrift</vt:lpstr>
      <vt:lpstr>Calibri</vt:lpstr>
      <vt:lpstr>Calibri Light</vt:lpstr>
      <vt:lpstr>Century Gothic</vt:lpstr>
      <vt:lpstr>Courier New</vt:lpstr>
      <vt:lpstr>Freestyle Script</vt:lpstr>
      <vt:lpstr>Gabriola</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Newark &amp; Sherwood District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Denise Greany</cp:lastModifiedBy>
  <cp:revision>48</cp:revision>
  <dcterms:created xsi:type="dcterms:W3CDTF">2022-10-12T13:52:58Z</dcterms:created>
  <dcterms:modified xsi:type="dcterms:W3CDTF">2022-12-08T12:16:53Z</dcterms:modified>
</cp:coreProperties>
</file>