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3"/>
  </p:sldMasterIdLst>
  <p:sldIdLst>
    <p:sldId id="302" r:id="rId4"/>
    <p:sldId id="320" r:id="rId5"/>
    <p:sldId id="326" r:id="rId6"/>
    <p:sldId id="327" r:id="rId7"/>
    <p:sldId id="303" r:id="rId8"/>
    <p:sldId id="313" r:id="rId9"/>
    <p:sldId id="321" r:id="rId10"/>
    <p:sldId id="341" r:id="rId11"/>
    <p:sldId id="331" r:id="rId12"/>
    <p:sldId id="305" r:id="rId13"/>
    <p:sldId id="328" r:id="rId14"/>
    <p:sldId id="329" r:id="rId15"/>
    <p:sldId id="312" r:id="rId16"/>
    <p:sldId id="325" r:id="rId17"/>
    <p:sldId id="330" r:id="rId18"/>
    <p:sldId id="308" r:id="rId19"/>
    <p:sldId id="332" r:id="rId20"/>
    <p:sldId id="315" r:id="rId21"/>
    <p:sldId id="316" r:id="rId22"/>
    <p:sldId id="333" r:id="rId23"/>
    <p:sldId id="317" r:id="rId24"/>
    <p:sldId id="334" r:id="rId25"/>
    <p:sldId id="335" r:id="rId26"/>
    <p:sldId id="336" r:id="rId27"/>
    <p:sldId id="324" r:id="rId28"/>
    <p:sldId id="337" r:id="rId29"/>
    <p:sldId id="265" r:id="rId30"/>
    <p:sldId id="340" r:id="rId31"/>
    <p:sldId id="338" r:id="rId32"/>
    <p:sldId id="33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8673"/>
    <a:srgbClr val="F2D3AA"/>
    <a:srgbClr val="FDF0D4"/>
    <a:srgbClr val="F7CEBC"/>
    <a:srgbClr val="FBDEB9"/>
    <a:srgbClr val="FEE5CA"/>
    <a:srgbClr val="FADD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52" autoAdjust="0"/>
    <p:restoredTop sz="94660"/>
  </p:normalViewPr>
  <p:slideViewPr>
    <p:cSldViewPr snapToGrid="0">
      <p:cViewPr varScale="1">
        <p:scale>
          <a:sx n="87" d="100"/>
          <a:sy n="87" d="100"/>
        </p:scale>
        <p:origin x="36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75F32-9C13-45BE-91E2-3B01D18DE1E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F7ABDA7-F600-48F7-81A6-F57227EBCF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E2DB6CF-73DC-4E30-A5EC-B765D5FA173E}"/>
              </a:ext>
            </a:extLst>
          </p:cNvPr>
          <p:cNvSpPr>
            <a:spLocks noGrp="1"/>
          </p:cNvSpPr>
          <p:nvPr>
            <p:ph type="dt" sz="half" idx="10"/>
          </p:nvPr>
        </p:nvSpPr>
        <p:spPr/>
        <p:txBody>
          <a:bodyPr/>
          <a:lstStyle/>
          <a:p>
            <a:fld id="{2ACB4DFF-8106-4F89-8D59-A48BCB5176FC}" type="datetimeFigureOut">
              <a:rPr lang="en-GB" smtClean="0"/>
              <a:t>21/06/2023</a:t>
            </a:fld>
            <a:endParaRPr lang="en-GB"/>
          </a:p>
        </p:txBody>
      </p:sp>
      <p:sp>
        <p:nvSpPr>
          <p:cNvPr id="5" name="Footer Placeholder 4">
            <a:extLst>
              <a:ext uri="{FF2B5EF4-FFF2-40B4-BE49-F238E27FC236}">
                <a16:creationId xmlns:a16="http://schemas.microsoft.com/office/drawing/2014/main" id="{514A6AD9-1C99-4E64-A90B-551A6F52DD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1003E7-6FC4-4AF9-861D-54C8C418C853}"/>
              </a:ext>
            </a:extLst>
          </p:cNvPr>
          <p:cNvSpPr>
            <a:spLocks noGrp="1"/>
          </p:cNvSpPr>
          <p:nvPr>
            <p:ph type="sldNum" sz="quarter" idx="12"/>
          </p:nvPr>
        </p:nvSpPr>
        <p:spPr/>
        <p:txBody>
          <a:bodyPr/>
          <a:lstStyle/>
          <a:p>
            <a:fld id="{48744696-52DE-41BA-8498-367BACB28719}" type="slidenum">
              <a:rPr lang="en-GB" smtClean="0"/>
              <a:t>‹#›</a:t>
            </a:fld>
            <a:endParaRPr lang="en-GB"/>
          </a:p>
        </p:txBody>
      </p:sp>
    </p:spTree>
    <p:extLst>
      <p:ext uri="{BB962C8B-B14F-4D97-AF65-F5344CB8AC3E}">
        <p14:creationId xmlns:p14="http://schemas.microsoft.com/office/powerpoint/2010/main" val="2568550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019EE-E576-4DF5-8681-553680E50F6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2B6A8D8-7DB9-4842-A2B5-38D4DEA0AFE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965782-7AAD-4692-8412-ACFDBE456975}"/>
              </a:ext>
            </a:extLst>
          </p:cNvPr>
          <p:cNvSpPr>
            <a:spLocks noGrp="1"/>
          </p:cNvSpPr>
          <p:nvPr>
            <p:ph type="dt" sz="half" idx="10"/>
          </p:nvPr>
        </p:nvSpPr>
        <p:spPr/>
        <p:txBody>
          <a:bodyPr/>
          <a:lstStyle/>
          <a:p>
            <a:fld id="{2ACB4DFF-8106-4F89-8D59-A48BCB5176FC}" type="datetimeFigureOut">
              <a:rPr lang="en-GB" smtClean="0"/>
              <a:t>21/06/2023</a:t>
            </a:fld>
            <a:endParaRPr lang="en-GB"/>
          </a:p>
        </p:txBody>
      </p:sp>
      <p:sp>
        <p:nvSpPr>
          <p:cNvPr id="5" name="Footer Placeholder 4">
            <a:extLst>
              <a:ext uri="{FF2B5EF4-FFF2-40B4-BE49-F238E27FC236}">
                <a16:creationId xmlns:a16="http://schemas.microsoft.com/office/drawing/2014/main" id="{8C113F8C-FAAB-4CA2-84C0-0DBA53F006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381780-7C27-4FC7-A13C-CDD2C48CDABA}"/>
              </a:ext>
            </a:extLst>
          </p:cNvPr>
          <p:cNvSpPr>
            <a:spLocks noGrp="1"/>
          </p:cNvSpPr>
          <p:nvPr>
            <p:ph type="sldNum" sz="quarter" idx="12"/>
          </p:nvPr>
        </p:nvSpPr>
        <p:spPr/>
        <p:txBody>
          <a:bodyPr/>
          <a:lstStyle/>
          <a:p>
            <a:fld id="{48744696-52DE-41BA-8498-367BACB28719}" type="slidenum">
              <a:rPr lang="en-GB" smtClean="0"/>
              <a:t>‹#›</a:t>
            </a:fld>
            <a:endParaRPr lang="en-GB"/>
          </a:p>
        </p:txBody>
      </p:sp>
    </p:spTree>
    <p:extLst>
      <p:ext uri="{BB962C8B-B14F-4D97-AF65-F5344CB8AC3E}">
        <p14:creationId xmlns:p14="http://schemas.microsoft.com/office/powerpoint/2010/main" val="1000126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94419E-F798-4EB7-9928-136F73069F9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F37D52F-FCD2-421B-A7EC-C1FCC6E877B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001086A-B1B7-4054-A80C-260EC62BFE6C}"/>
              </a:ext>
            </a:extLst>
          </p:cNvPr>
          <p:cNvSpPr>
            <a:spLocks noGrp="1"/>
          </p:cNvSpPr>
          <p:nvPr>
            <p:ph type="dt" sz="half" idx="10"/>
          </p:nvPr>
        </p:nvSpPr>
        <p:spPr/>
        <p:txBody>
          <a:bodyPr/>
          <a:lstStyle/>
          <a:p>
            <a:fld id="{2ACB4DFF-8106-4F89-8D59-A48BCB5176FC}" type="datetimeFigureOut">
              <a:rPr lang="en-GB" smtClean="0"/>
              <a:t>21/06/2023</a:t>
            </a:fld>
            <a:endParaRPr lang="en-GB"/>
          </a:p>
        </p:txBody>
      </p:sp>
      <p:sp>
        <p:nvSpPr>
          <p:cNvPr id="5" name="Footer Placeholder 4">
            <a:extLst>
              <a:ext uri="{FF2B5EF4-FFF2-40B4-BE49-F238E27FC236}">
                <a16:creationId xmlns:a16="http://schemas.microsoft.com/office/drawing/2014/main" id="{7CB07677-6CFA-469E-864F-D94DB6F4F4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8CC350-3B83-4C29-8F5A-FAB106D3FB52}"/>
              </a:ext>
            </a:extLst>
          </p:cNvPr>
          <p:cNvSpPr>
            <a:spLocks noGrp="1"/>
          </p:cNvSpPr>
          <p:nvPr>
            <p:ph type="sldNum" sz="quarter" idx="12"/>
          </p:nvPr>
        </p:nvSpPr>
        <p:spPr/>
        <p:txBody>
          <a:bodyPr/>
          <a:lstStyle/>
          <a:p>
            <a:fld id="{48744696-52DE-41BA-8498-367BACB28719}" type="slidenum">
              <a:rPr lang="en-GB" smtClean="0"/>
              <a:t>‹#›</a:t>
            </a:fld>
            <a:endParaRPr lang="en-GB"/>
          </a:p>
        </p:txBody>
      </p:sp>
    </p:spTree>
    <p:extLst>
      <p:ext uri="{BB962C8B-B14F-4D97-AF65-F5344CB8AC3E}">
        <p14:creationId xmlns:p14="http://schemas.microsoft.com/office/powerpoint/2010/main" val="1729861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024F1-7C20-4336-BE12-7B67F4B7524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790A318-9259-4D9E-BD14-C80681D1164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8E87D2E-B528-4AD0-85A2-D982FF179D84}"/>
              </a:ext>
            </a:extLst>
          </p:cNvPr>
          <p:cNvSpPr>
            <a:spLocks noGrp="1"/>
          </p:cNvSpPr>
          <p:nvPr>
            <p:ph type="dt" sz="half" idx="10"/>
          </p:nvPr>
        </p:nvSpPr>
        <p:spPr/>
        <p:txBody>
          <a:bodyPr/>
          <a:lstStyle/>
          <a:p>
            <a:fld id="{2ACB4DFF-8106-4F89-8D59-A48BCB5176FC}" type="datetimeFigureOut">
              <a:rPr lang="en-GB" smtClean="0"/>
              <a:t>21/06/2023</a:t>
            </a:fld>
            <a:endParaRPr lang="en-GB"/>
          </a:p>
        </p:txBody>
      </p:sp>
      <p:sp>
        <p:nvSpPr>
          <p:cNvPr id="5" name="Footer Placeholder 4">
            <a:extLst>
              <a:ext uri="{FF2B5EF4-FFF2-40B4-BE49-F238E27FC236}">
                <a16:creationId xmlns:a16="http://schemas.microsoft.com/office/drawing/2014/main" id="{94CE1A1A-A379-46C5-ABA7-43C57521D5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0B9544-EEC1-4CE0-A9D9-A19393069A65}"/>
              </a:ext>
            </a:extLst>
          </p:cNvPr>
          <p:cNvSpPr>
            <a:spLocks noGrp="1"/>
          </p:cNvSpPr>
          <p:nvPr>
            <p:ph type="sldNum" sz="quarter" idx="12"/>
          </p:nvPr>
        </p:nvSpPr>
        <p:spPr/>
        <p:txBody>
          <a:bodyPr/>
          <a:lstStyle/>
          <a:p>
            <a:fld id="{48744696-52DE-41BA-8498-367BACB28719}" type="slidenum">
              <a:rPr lang="en-GB" smtClean="0"/>
              <a:t>‹#›</a:t>
            </a:fld>
            <a:endParaRPr lang="en-GB"/>
          </a:p>
        </p:txBody>
      </p:sp>
    </p:spTree>
    <p:extLst>
      <p:ext uri="{BB962C8B-B14F-4D97-AF65-F5344CB8AC3E}">
        <p14:creationId xmlns:p14="http://schemas.microsoft.com/office/powerpoint/2010/main" val="3868079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57B35-EC18-410F-AD46-26BA0675670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A1A672B-F592-4903-88FC-7262AFE375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3E30AF9-1D88-45A9-A064-A41D6ACDAB86}"/>
              </a:ext>
            </a:extLst>
          </p:cNvPr>
          <p:cNvSpPr>
            <a:spLocks noGrp="1"/>
          </p:cNvSpPr>
          <p:nvPr>
            <p:ph type="dt" sz="half" idx="10"/>
          </p:nvPr>
        </p:nvSpPr>
        <p:spPr/>
        <p:txBody>
          <a:bodyPr/>
          <a:lstStyle/>
          <a:p>
            <a:fld id="{2ACB4DFF-8106-4F89-8D59-A48BCB5176FC}" type="datetimeFigureOut">
              <a:rPr lang="en-GB" smtClean="0"/>
              <a:t>21/06/2023</a:t>
            </a:fld>
            <a:endParaRPr lang="en-GB"/>
          </a:p>
        </p:txBody>
      </p:sp>
      <p:sp>
        <p:nvSpPr>
          <p:cNvPr id="5" name="Footer Placeholder 4">
            <a:extLst>
              <a:ext uri="{FF2B5EF4-FFF2-40B4-BE49-F238E27FC236}">
                <a16:creationId xmlns:a16="http://schemas.microsoft.com/office/drawing/2014/main" id="{4E0858C1-4EF0-405D-8850-6E5AD1ACE1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674935-1331-4291-9531-023B10A486FD}"/>
              </a:ext>
            </a:extLst>
          </p:cNvPr>
          <p:cNvSpPr>
            <a:spLocks noGrp="1"/>
          </p:cNvSpPr>
          <p:nvPr>
            <p:ph type="sldNum" sz="quarter" idx="12"/>
          </p:nvPr>
        </p:nvSpPr>
        <p:spPr/>
        <p:txBody>
          <a:bodyPr/>
          <a:lstStyle/>
          <a:p>
            <a:fld id="{48744696-52DE-41BA-8498-367BACB28719}" type="slidenum">
              <a:rPr lang="en-GB" smtClean="0"/>
              <a:t>‹#›</a:t>
            </a:fld>
            <a:endParaRPr lang="en-GB"/>
          </a:p>
        </p:txBody>
      </p:sp>
    </p:spTree>
    <p:extLst>
      <p:ext uri="{BB962C8B-B14F-4D97-AF65-F5344CB8AC3E}">
        <p14:creationId xmlns:p14="http://schemas.microsoft.com/office/powerpoint/2010/main" val="3884841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81E0-8502-4F1F-BB7C-CEA5E1672D5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328424B-53ED-42FD-A096-D23F3514D31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F287DF7-1E26-409A-BAB5-D6F3DA1443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D237182-6861-433A-BA9E-AA854223AE74}"/>
              </a:ext>
            </a:extLst>
          </p:cNvPr>
          <p:cNvSpPr>
            <a:spLocks noGrp="1"/>
          </p:cNvSpPr>
          <p:nvPr>
            <p:ph type="dt" sz="half" idx="10"/>
          </p:nvPr>
        </p:nvSpPr>
        <p:spPr/>
        <p:txBody>
          <a:bodyPr/>
          <a:lstStyle/>
          <a:p>
            <a:fld id="{2ACB4DFF-8106-4F89-8D59-A48BCB5176FC}" type="datetimeFigureOut">
              <a:rPr lang="en-GB" smtClean="0"/>
              <a:t>21/06/2023</a:t>
            </a:fld>
            <a:endParaRPr lang="en-GB"/>
          </a:p>
        </p:txBody>
      </p:sp>
      <p:sp>
        <p:nvSpPr>
          <p:cNvPr id="6" name="Footer Placeholder 5">
            <a:extLst>
              <a:ext uri="{FF2B5EF4-FFF2-40B4-BE49-F238E27FC236}">
                <a16:creationId xmlns:a16="http://schemas.microsoft.com/office/drawing/2014/main" id="{7D32746D-5349-4D35-ABD9-C9BEFC1021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91ECB3-0389-48E4-9DFD-B0E38D21BDB9}"/>
              </a:ext>
            </a:extLst>
          </p:cNvPr>
          <p:cNvSpPr>
            <a:spLocks noGrp="1"/>
          </p:cNvSpPr>
          <p:nvPr>
            <p:ph type="sldNum" sz="quarter" idx="12"/>
          </p:nvPr>
        </p:nvSpPr>
        <p:spPr/>
        <p:txBody>
          <a:bodyPr/>
          <a:lstStyle/>
          <a:p>
            <a:fld id="{48744696-52DE-41BA-8498-367BACB28719}" type="slidenum">
              <a:rPr lang="en-GB" smtClean="0"/>
              <a:t>‹#›</a:t>
            </a:fld>
            <a:endParaRPr lang="en-GB"/>
          </a:p>
        </p:txBody>
      </p:sp>
    </p:spTree>
    <p:extLst>
      <p:ext uri="{BB962C8B-B14F-4D97-AF65-F5344CB8AC3E}">
        <p14:creationId xmlns:p14="http://schemas.microsoft.com/office/powerpoint/2010/main" val="3243254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4F3D4-CD30-4D37-9DC1-57112E78935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278E60D-E0F6-469F-B508-18C0804638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BCF956A-C57C-4E26-8E91-4A98FC8C639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7F09E85-9665-4065-9B9A-869833F1E1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3C247ED-F398-43F7-AD11-CFBC4F8F2C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7CB4B9F-8A29-4C22-A26D-6EA9E57CCB94}"/>
              </a:ext>
            </a:extLst>
          </p:cNvPr>
          <p:cNvSpPr>
            <a:spLocks noGrp="1"/>
          </p:cNvSpPr>
          <p:nvPr>
            <p:ph type="dt" sz="half" idx="10"/>
          </p:nvPr>
        </p:nvSpPr>
        <p:spPr/>
        <p:txBody>
          <a:bodyPr/>
          <a:lstStyle/>
          <a:p>
            <a:fld id="{2ACB4DFF-8106-4F89-8D59-A48BCB5176FC}" type="datetimeFigureOut">
              <a:rPr lang="en-GB" smtClean="0"/>
              <a:t>21/06/2023</a:t>
            </a:fld>
            <a:endParaRPr lang="en-GB"/>
          </a:p>
        </p:txBody>
      </p:sp>
      <p:sp>
        <p:nvSpPr>
          <p:cNvPr id="8" name="Footer Placeholder 7">
            <a:extLst>
              <a:ext uri="{FF2B5EF4-FFF2-40B4-BE49-F238E27FC236}">
                <a16:creationId xmlns:a16="http://schemas.microsoft.com/office/drawing/2014/main" id="{D8FD42DE-2B7E-4FD0-BC4A-E9EBDC3D91C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5AB7B31-E2B7-40C4-897F-565FF4A5A678}"/>
              </a:ext>
            </a:extLst>
          </p:cNvPr>
          <p:cNvSpPr>
            <a:spLocks noGrp="1"/>
          </p:cNvSpPr>
          <p:nvPr>
            <p:ph type="sldNum" sz="quarter" idx="12"/>
          </p:nvPr>
        </p:nvSpPr>
        <p:spPr/>
        <p:txBody>
          <a:bodyPr/>
          <a:lstStyle/>
          <a:p>
            <a:fld id="{48744696-52DE-41BA-8498-367BACB28719}" type="slidenum">
              <a:rPr lang="en-GB" smtClean="0"/>
              <a:t>‹#›</a:t>
            </a:fld>
            <a:endParaRPr lang="en-GB"/>
          </a:p>
        </p:txBody>
      </p:sp>
    </p:spTree>
    <p:extLst>
      <p:ext uri="{BB962C8B-B14F-4D97-AF65-F5344CB8AC3E}">
        <p14:creationId xmlns:p14="http://schemas.microsoft.com/office/powerpoint/2010/main" val="1422311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79DE-C9D4-46FC-919D-7D7E63AC790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08CB184-D10B-46B7-9D9D-6D847D58CF96}"/>
              </a:ext>
            </a:extLst>
          </p:cNvPr>
          <p:cNvSpPr>
            <a:spLocks noGrp="1"/>
          </p:cNvSpPr>
          <p:nvPr>
            <p:ph type="dt" sz="half" idx="10"/>
          </p:nvPr>
        </p:nvSpPr>
        <p:spPr/>
        <p:txBody>
          <a:bodyPr/>
          <a:lstStyle/>
          <a:p>
            <a:fld id="{2ACB4DFF-8106-4F89-8D59-A48BCB5176FC}" type="datetimeFigureOut">
              <a:rPr lang="en-GB" smtClean="0"/>
              <a:t>21/06/2023</a:t>
            </a:fld>
            <a:endParaRPr lang="en-GB"/>
          </a:p>
        </p:txBody>
      </p:sp>
      <p:sp>
        <p:nvSpPr>
          <p:cNvPr id="4" name="Footer Placeholder 3">
            <a:extLst>
              <a:ext uri="{FF2B5EF4-FFF2-40B4-BE49-F238E27FC236}">
                <a16:creationId xmlns:a16="http://schemas.microsoft.com/office/drawing/2014/main" id="{F3BBCB64-DDAE-4E68-979F-ABA51F52AF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7C123AF-8553-4C91-A55D-153E70B027F0}"/>
              </a:ext>
            </a:extLst>
          </p:cNvPr>
          <p:cNvSpPr>
            <a:spLocks noGrp="1"/>
          </p:cNvSpPr>
          <p:nvPr>
            <p:ph type="sldNum" sz="quarter" idx="12"/>
          </p:nvPr>
        </p:nvSpPr>
        <p:spPr/>
        <p:txBody>
          <a:bodyPr/>
          <a:lstStyle/>
          <a:p>
            <a:fld id="{48744696-52DE-41BA-8498-367BACB28719}" type="slidenum">
              <a:rPr lang="en-GB" smtClean="0"/>
              <a:t>‹#›</a:t>
            </a:fld>
            <a:endParaRPr lang="en-GB"/>
          </a:p>
        </p:txBody>
      </p:sp>
    </p:spTree>
    <p:extLst>
      <p:ext uri="{BB962C8B-B14F-4D97-AF65-F5344CB8AC3E}">
        <p14:creationId xmlns:p14="http://schemas.microsoft.com/office/powerpoint/2010/main" val="1253797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196F34-F81F-4D03-9DE9-0C5E0F3C4358}"/>
              </a:ext>
            </a:extLst>
          </p:cNvPr>
          <p:cNvSpPr>
            <a:spLocks noGrp="1"/>
          </p:cNvSpPr>
          <p:nvPr>
            <p:ph type="dt" sz="half" idx="10"/>
          </p:nvPr>
        </p:nvSpPr>
        <p:spPr/>
        <p:txBody>
          <a:bodyPr/>
          <a:lstStyle/>
          <a:p>
            <a:fld id="{2ACB4DFF-8106-4F89-8D59-A48BCB5176FC}" type="datetimeFigureOut">
              <a:rPr lang="en-GB" smtClean="0"/>
              <a:t>21/06/2023</a:t>
            </a:fld>
            <a:endParaRPr lang="en-GB"/>
          </a:p>
        </p:txBody>
      </p:sp>
      <p:sp>
        <p:nvSpPr>
          <p:cNvPr id="3" name="Footer Placeholder 2">
            <a:extLst>
              <a:ext uri="{FF2B5EF4-FFF2-40B4-BE49-F238E27FC236}">
                <a16:creationId xmlns:a16="http://schemas.microsoft.com/office/drawing/2014/main" id="{66BC6AB0-FB7E-41D1-86F9-A27B02BDE3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1F0B236-9CC1-465A-8240-A9DF04223488}"/>
              </a:ext>
            </a:extLst>
          </p:cNvPr>
          <p:cNvSpPr>
            <a:spLocks noGrp="1"/>
          </p:cNvSpPr>
          <p:nvPr>
            <p:ph type="sldNum" sz="quarter" idx="12"/>
          </p:nvPr>
        </p:nvSpPr>
        <p:spPr/>
        <p:txBody>
          <a:bodyPr/>
          <a:lstStyle/>
          <a:p>
            <a:fld id="{48744696-52DE-41BA-8498-367BACB28719}" type="slidenum">
              <a:rPr lang="en-GB" smtClean="0"/>
              <a:t>‹#›</a:t>
            </a:fld>
            <a:endParaRPr lang="en-GB"/>
          </a:p>
        </p:txBody>
      </p:sp>
    </p:spTree>
    <p:extLst>
      <p:ext uri="{BB962C8B-B14F-4D97-AF65-F5344CB8AC3E}">
        <p14:creationId xmlns:p14="http://schemas.microsoft.com/office/powerpoint/2010/main" val="3011462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8D024-80FD-45F4-A541-8E08D28EBEC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8172DBF-8BC7-44F1-9809-C073B3D54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83E0689-4960-48EF-8D99-E93CDAEE3C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AF4A139-8C91-465D-B779-50DF8D46E147}"/>
              </a:ext>
            </a:extLst>
          </p:cNvPr>
          <p:cNvSpPr>
            <a:spLocks noGrp="1"/>
          </p:cNvSpPr>
          <p:nvPr>
            <p:ph type="dt" sz="half" idx="10"/>
          </p:nvPr>
        </p:nvSpPr>
        <p:spPr/>
        <p:txBody>
          <a:bodyPr/>
          <a:lstStyle/>
          <a:p>
            <a:fld id="{2ACB4DFF-8106-4F89-8D59-A48BCB5176FC}" type="datetimeFigureOut">
              <a:rPr lang="en-GB" smtClean="0"/>
              <a:t>21/06/2023</a:t>
            </a:fld>
            <a:endParaRPr lang="en-GB"/>
          </a:p>
        </p:txBody>
      </p:sp>
      <p:sp>
        <p:nvSpPr>
          <p:cNvPr id="6" name="Footer Placeholder 5">
            <a:extLst>
              <a:ext uri="{FF2B5EF4-FFF2-40B4-BE49-F238E27FC236}">
                <a16:creationId xmlns:a16="http://schemas.microsoft.com/office/drawing/2014/main" id="{2C3829EB-3BB9-43F6-93D6-A3F468936A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A3C41F-318F-40A6-9D80-E69A87FEE067}"/>
              </a:ext>
            </a:extLst>
          </p:cNvPr>
          <p:cNvSpPr>
            <a:spLocks noGrp="1"/>
          </p:cNvSpPr>
          <p:nvPr>
            <p:ph type="sldNum" sz="quarter" idx="12"/>
          </p:nvPr>
        </p:nvSpPr>
        <p:spPr/>
        <p:txBody>
          <a:bodyPr/>
          <a:lstStyle/>
          <a:p>
            <a:fld id="{48744696-52DE-41BA-8498-367BACB28719}" type="slidenum">
              <a:rPr lang="en-GB" smtClean="0"/>
              <a:t>‹#›</a:t>
            </a:fld>
            <a:endParaRPr lang="en-GB"/>
          </a:p>
        </p:txBody>
      </p:sp>
    </p:spTree>
    <p:extLst>
      <p:ext uri="{BB962C8B-B14F-4D97-AF65-F5344CB8AC3E}">
        <p14:creationId xmlns:p14="http://schemas.microsoft.com/office/powerpoint/2010/main" val="2985495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C845-49A8-4DF3-BC66-D035BB3A7B3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CF8C320-8411-4C0B-9E95-ECD8AD3075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5A58BC6-DAEE-4380-8A8F-2F4C2B968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1CDE98-5E4C-491C-8A12-14FD39FFEB0C}"/>
              </a:ext>
            </a:extLst>
          </p:cNvPr>
          <p:cNvSpPr>
            <a:spLocks noGrp="1"/>
          </p:cNvSpPr>
          <p:nvPr>
            <p:ph type="dt" sz="half" idx="10"/>
          </p:nvPr>
        </p:nvSpPr>
        <p:spPr/>
        <p:txBody>
          <a:bodyPr/>
          <a:lstStyle/>
          <a:p>
            <a:fld id="{2ACB4DFF-8106-4F89-8D59-A48BCB5176FC}" type="datetimeFigureOut">
              <a:rPr lang="en-GB" smtClean="0"/>
              <a:t>21/06/2023</a:t>
            </a:fld>
            <a:endParaRPr lang="en-GB"/>
          </a:p>
        </p:txBody>
      </p:sp>
      <p:sp>
        <p:nvSpPr>
          <p:cNvPr id="6" name="Footer Placeholder 5">
            <a:extLst>
              <a:ext uri="{FF2B5EF4-FFF2-40B4-BE49-F238E27FC236}">
                <a16:creationId xmlns:a16="http://schemas.microsoft.com/office/drawing/2014/main" id="{89B657D9-E54F-4A47-ABE1-D7A783EB14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BD1BAF-9CD7-4137-B13C-AD943B0B929A}"/>
              </a:ext>
            </a:extLst>
          </p:cNvPr>
          <p:cNvSpPr>
            <a:spLocks noGrp="1"/>
          </p:cNvSpPr>
          <p:nvPr>
            <p:ph type="sldNum" sz="quarter" idx="12"/>
          </p:nvPr>
        </p:nvSpPr>
        <p:spPr/>
        <p:txBody>
          <a:bodyPr/>
          <a:lstStyle/>
          <a:p>
            <a:fld id="{48744696-52DE-41BA-8498-367BACB28719}" type="slidenum">
              <a:rPr lang="en-GB" smtClean="0"/>
              <a:t>‹#›</a:t>
            </a:fld>
            <a:endParaRPr lang="en-GB"/>
          </a:p>
        </p:txBody>
      </p:sp>
    </p:spTree>
    <p:extLst>
      <p:ext uri="{BB962C8B-B14F-4D97-AF65-F5344CB8AC3E}">
        <p14:creationId xmlns:p14="http://schemas.microsoft.com/office/powerpoint/2010/main" val="3125479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ADCC4E-5C3C-4DB0-B482-0CD56B2DB6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3400418-5069-4EEF-B080-5E40EEE081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FA0DAB1-6862-4CB7-BEE0-A2A88F2A5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CB4DFF-8106-4F89-8D59-A48BCB5176FC}" type="datetimeFigureOut">
              <a:rPr lang="en-GB" smtClean="0"/>
              <a:t>21/06/2023</a:t>
            </a:fld>
            <a:endParaRPr lang="en-GB"/>
          </a:p>
        </p:txBody>
      </p:sp>
      <p:sp>
        <p:nvSpPr>
          <p:cNvPr id="5" name="Footer Placeholder 4">
            <a:extLst>
              <a:ext uri="{FF2B5EF4-FFF2-40B4-BE49-F238E27FC236}">
                <a16:creationId xmlns:a16="http://schemas.microsoft.com/office/drawing/2014/main" id="{D1108CA6-DAED-4B7D-805A-B0DB8628D1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C3E8DB1-A00A-403B-9BD4-E26CAF827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44696-52DE-41BA-8498-367BACB28719}" type="slidenum">
              <a:rPr lang="en-GB" smtClean="0"/>
              <a:t>‹#›</a:t>
            </a:fld>
            <a:endParaRPr lang="en-GB"/>
          </a:p>
        </p:txBody>
      </p:sp>
    </p:spTree>
    <p:extLst>
      <p:ext uri="{BB962C8B-B14F-4D97-AF65-F5344CB8AC3E}">
        <p14:creationId xmlns:p14="http://schemas.microsoft.com/office/powerpoint/2010/main" val="23331431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1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1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2.wdp"/><Relationship Id="rId11" Type="http://schemas.microsoft.com/office/2007/relationships/hdphoto" Target="../media/hdphoto14.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4.png"/><Relationship Id="rId9" Type="http://schemas.microsoft.com/office/2007/relationships/hdphoto" Target="../media/hdphoto13.wdp"/></Relationships>
</file>

<file path=ppt/slides/_rels/slide15.xml.rels><?xml version="1.0" encoding="UTF-8" standalone="yes"?>
<Relationships xmlns="http://schemas.openxmlformats.org/package/2006/relationships"><Relationship Id="rId8" Type="http://schemas.microsoft.com/office/2007/relationships/hdphoto" Target="../media/hdphoto16.wdp"/><Relationship Id="rId3" Type="http://schemas.microsoft.com/office/2007/relationships/hdphoto" Target="../media/hdphoto15.wdp"/><Relationship Id="rId7" Type="http://schemas.openxmlformats.org/officeDocument/2006/relationships/image" Target="../media/image22.png"/><Relationship Id="rId12"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17.wdp"/><Relationship Id="rId5" Type="http://schemas.openxmlformats.org/officeDocument/2006/relationships/image" Target="../media/image3.png"/><Relationship Id="rId10" Type="http://schemas.openxmlformats.org/officeDocument/2006/relationships/image" Target="../media/image24.png"/><Relationship Id="rId4" Type="http://schemas.openxmlformats.org/officeDocument/2006/relationships/image" Target="../media/image1.jpe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2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0.wdp"/><Relationship Id="rId5" Type="http://schemas.openxmlformats.org/officeDocument/2006/relationships/image" Target="../media/image2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3.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3.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3.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9.xml"/><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4.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9.xml"/><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2.wdp"/><Relationship Id="rId5" Type="http://schemas.openxmlformats.org/officeDocument/2006/relationships/image" Target="../media/image30.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9.xml"/><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31.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9.xml"/><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9.xml"/><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3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4.wdp"/><Relationship Id="rId4" Type="http://schemas.openxmlformats.org/officeDocument/2006/relationships/image" Target="../media/image4.png"/><Relationship Id="rId9" Type="http://schemas.openxmlformats.org/officeDocument/2006/relationships/image" Target="../media/image9.png"/><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1.png"/><Relationship Id="rId18" Type="http://schemas.openxmlformats.org/officeDocument/2006/relationships/slide" Target="slide30.xml"/><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5.wdp"/><Relationship Id="rId17" Type="http://schemas.openxmlformats.org/officeDocument/2006/relationships/slide" Target="slide29.xml"/><Relationship Id="rId2" Type="http://schemas.openxmlformats.org/officeDocument/2006/relationships/image" Target="../media/image1.jpeg"/><Relationship Id="rId16" Type="http://schemas.openxmlformats.org/officeDocument/2006/relationships/slide" Target="slide2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slide" Target="slide26.xml"/><Relationship Id="rId10" Type="http://schemas.microsoft.com/office/2007/relationships/hdphoto" Target="../media/hdphoto4.wdp"/><Relationship Id="rId19" Type="http://schemas.openxmlformats.org/officeDocument/2006/relationships/slide" Target="slide28.xml"/><Relationship Id="rId4" Type="http://schemas.openxmlformats.org/officeDocument/2006/relationships/image" Target="../media/image4.png"/><Relationship Id="rId9" Type="http://schemas.openxmlformats.org/officeDocument/2006/relationships/image" Target="../media/image9.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56446" y="1560378"/>
            <a:ext cx="2913195" cy="2887518"/>
          </a:xfrm>
          <a:prstGeom prst="rect">
            <a:avLst/>
          </a:prstGeom>
        </p:spPr>
      </p:pic>
      <p:sp>
        <p:nvSpPr>
          <p:cNvPr id="6" name="TextBox 5"/>
          <p:cNvSpPr txBox="1"/>
          <p:nvPr/>
        </p:nvSpPr>
        <p:spPr>
          <a:xfrm>
            <a:off x="2043196" y="4447896"/>
            <a:ext cx="2526445" cy="923330"/>
          </a:xfrm>
          <a:prstGeom prst="rect">
            <a:avLst/>
          </a:prstGeom>
          <a:noFill/>
        </p:spPr>
        <p:txBody>
          <a:bodyPr wrap="square" rtlCol="0">
            <a:spAutoFit/>
          </a:bodyPr>
          <a:lstStyle/>
          <a:p>
            <a:r>
              <a:rPr lang="en-GB" sz="5400" dirty="0">
                <a:latin typeface="Bahnschrift" panose="020B0502040204020203" pitchFamily="34" charset="0"/>
              </a:rPr>
              <a:t>Spies!</a:t>
            </a:r>
          </a:p>
        </p:txBody>
      </p:sp>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8" name="TextBox 7">
            <a:extLst>
              <a:ext uri="{FF2B5EF4-FFF2-40B4-BE49-F238E27FC236}">
                <a16:creationId xmlns:a16="http://schemas.microsoft.com/office/drawing/2014/main" id="{31535097-B1B1-4660-91F1-D88C1903443F}"/>
              </a:ext>
            </a:extLst>
          </p:cNvPr>
          <p:cNvSpPr txBox="1"/>
          <p:nvPr/>
        </p:nvSpPr>
        <p:spPr>
          <a:xfrm>
            <a:off x="5636011" y="2132005"/>
            <a:ext cx="7490816" cy="1015663"/>
          </a:xfrm>
          <a:prstGeom prst="rect">
            <a:avLst/>
          </a:prstGeom>
          <a:noFill/>
        </p:spPr>
        <p:txBody>
          <a:bodyPr wrap="square" rtlCol="0">
            <a:spAutoFit/>
          </a:bodyPr>
          <a:lstStyle/>
          <a:p>
            <a:r>
              <a:rPr lang="en-GB" sz="6000" dirty="0">
                <a:latin typeface="Bahnschrift" panose="020B0502040204020203" pitchFamily="34" charset="0"/>
              </a:rPr>
              <a:t>Royal Rescue</a:t>
            </a:r>
          </a:p>
        </p:txBody>
      </p:sp>
    </p:spTree>
    <p:extLst>
      <p:ext uri="{BB962C8B-B14F-4D97-AF65-F5344CB8AC3E}">
        <p14:creationId xmlns:p14="http://schemas.microsoft.com/office/powerpoint/2010/main" val="280821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5" name="TextBox 4">
            <a:extLst>
              <a:ext uri="{FF2B5EF4-FFF2-40B4-BE49-F238E27FC236}">
                <a16:creationId xmlns:a16="http://schemas.microsoft.com/office/drawing/2014/main" id="{D2D433F6-B920-4158-B5E6-1A695172105C}"/>
              </a:ext>
            </a:extLst>
          </p:cNvPr>
          <p:cNvSpPr txBox="1"/>
          <p:nvPr/>
        </p:nvSpPr>
        <p:spPr>
          <a:xfrm>
            <a:off x="1862489" y="217305"/>
            <a:ext cx="9951085" cy="1077218"/>
          </a:xfrm>
          <a:prstGeom prst="rect">
            <a:avLst/>
          </a:prstGeom>
          <a:noFill/>
        </p:spPr>
        <p:txBody>
          <a:bodyPr wrap="square" rtlCol="0">
            <a:spAutoFit/>
          </a:bodyPr>
          <a:lstStyle/>
          <a:p>
            <a:r>
              <a:rPr lang="en-GB" sz="2800" b="1" dirty="0">
                <a:latin typeface="Bahnschrift" panose="020B0502040204020203" pitchFamily="34" charset="0"/>
              </a:rPr>
              <a:t>Women made the best spies!  Why do you think this was</a:t>
            </a:r>
            <a:r>
              <a:rPr lang="en-GB" sz="2400" b="1" dirty="0">
                <a:latin typeface="Bahnschrift" panose="020B0502040204020203" pitchFamily="34" charset="0"/>
              </a:rPr>
              <a:t>?</a:t>
            </a:r>
          </a:p>
          <a:p>
            <a:endParaRPr lang="en-GB" dirty="0">
              <a:latin typeface="Bahnschrift" panose="020B0502040204020203" pitchFamily="34" charset="0"/>
            </a:endParaRPr>
          </a:p>
          <a:p>
            <a:r>
              <a:rPr lang="en-GB" dirty="0">
                <a:latin typeface="Bahnschrift" panose="020B0502040204020203" pitchFamily="34" charset="0"/>
              </a:rPr>
              <a:t> </a:t>
            </a:r>
          </a:p>
        </p:txBody>
      </p:sp>
      <p:grpSp>
        <p:nvGrpSpPr>
          <p:cNvPr id="6" name="Group 5">
            <a:extLst>
              <a:ext uri="{FF2B5EF4-FFF2-40B4-BE49-F238E27FC236}">
                <a16:creationId xmlns:a16="http://schemas.microsoft.com/office/drawing/2014/main" id="{57D5F322-7ECF-49A6-94AF-14A8A6786131}"/>
              </a:ext>
            </a:extLst>
          </p:cNvPr>
          <p:cNvGrpSpPr/>
          <p:nvPr/>
        </p:nvGrpSpPr>
        <p:grpSpPr>
          <a:xfrm>
            <a:off x="4702326" y="855057"/>
            <a:ext cx="3003180" cy="1779448"/>
            <a:chOff x="1242705" y="1002565"/>
            <a:chExt cx="3003180" cy="1779448"/>
          </a:xfrm>
        </p:grpSpPr>
        <p:sp>
          <p:nvSpPr>
            <p:cNvPr id="7" name="Rectangle: Rounded Corners 6">
              <a:extLst>
                <a:ext uri="{FF2B5EF4-FFF2-40B4-BE49-F238E27FC236}">
                  <a16:creationId xmlns:a16="http://schemas.microsoft.com/office/drawing/2014/main" id="{5F12DD62-055D-4646-A98C-F9127728539E}"/>
                </a:ext>
              </a:extLst>
            </p:cNvPr>
            <p:cNvSpPr/>
            <p:nvPr/>
          </p:nvSpPr>
          <p:spPr>
            <a:xfrm>
              <a:off x="1242705" y="1002565"/>
              <a:ext cx="3003180" cy="1779448"/>
            </a:xfrm>
            <a:prstGeom prst="roundRect">
              <a:avLst/>
            </a:prstGeom>
            <a:solidFill>
              <a:schemeClr val="bg2"/>
            </a:solid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CD667A88-10FE-47DB-96DE-385F4773CD6F}"/>
                </a:ext>
              </a:extLst>
            </p:cNvPr>
            <p:cNvSpPr txBox="1"/>
            <p:nvPr/>
          </p:nvSpPr>
          <p:spPr>
            <a:xfrm>
              <a:off x="1483220" y="1270908"/>
              <a:ext cx="2736195" cy="1200329"/>
            </a:xfrm>
            <a:prstGeom prst="rect">
              <a:avLst/>
            </a:prstGeom>
            <a:noFill/>
          </p:spPr>
          <p:txBody>
            <a:bodyPr wrap="square">
              <a:spAutoFit/>
            </a:bodyPr>
            <a:lstStyle/>
            <a:p>
              <a:r>
                <a:rPr lang="en-GB" dirty="0">
                  <a:latin typeface="Bahnschrift" panose="020B0502040204020203" pitchFamily="34" charset="0"/>
                </a:rPr>
                <a:t>Most people thought women could not think clearly and had no ideas of their own. </a:t>
              </a:r>
              <a:r>
                <a:rPr lang="en-GB" dirty="0" err="1">
                  <a:latin typeface="Bahnschrift" panose="020B0502040204020203" pitchFamily="34" charset="0"/>
                </a:rPr>
                <a:t>So.</a:t>
              </a:r>
              <a:r>
                <a:rPr lang="en-GB" dirty="0">
                  <a:latin typeface="Bahnschrift" panose="020B0502040204020203" pitchFamily="34" charset="0"/>
                </a:rPr>
                <a:t>.</a:t>
              </a:r>
            </a:p>
          </p:txBody>
        </p:sp>
      </p:grpSp>
      <p:grpSp>
        <p:nvGrpSpPr>
          <p:cNvPr id="10" name="Group 9">
            <a:extLst>
              <a:ext uri="{FF2B5EF4-FFF2-40B4-BE49-F238E27FC236}">
                <a16:creationId xmlns:a16="http://schemas.microsoft.com/office/drawing/2014/main" id="{65B6FB3F-2896-42E4-8D74-C2326DDAD522}"/>
              </a:ext>
            </a:extLst>
          </p:cNvPr>
          <p:cNvGrpSpPr/>
          <p:nvPr/>
        </p:nvGrpSpPr>
        <p:grpSpPr>
          <a:xfrm>
            <a:off x="8149298" y="842763"/>
            <a:ext cx="3003180" cy="1779448"/>
            <a:chOff x="1242705" y="1002565"/>
            <a:chExt cx="3003180" cy="1779448"/>
          </a:xfrm>
        </p:grpSpPr>
        <p:sp>
          <p:nvSpPr>
            <p:cNvPr id="12" name="Rectangle: Rounded Corners 11">
              <a:extLst>
                <a:ext uri="{FF2B5EF4-FFF2-40B4-BE49-F238E27FC236}">
                  <a16:creationId xmlns:a16="http://schemas.microsoft.com/office/drawing/2014/main" id="{59AAB06E-0A4D-4AEC-90ED-28F23A1928A3}"/>
                </a:ext>
              </a:extLst>
            </p:cNvPr>
            <p:cNvSpPr/>
            <p:nvPr/>
          </p:nvSpPr>
          <p:spPr>
            <a:xfrm>
              <a:off x="1242705" y="1002565"/>
              <a:ext cx="3003180" cy="1779448"/>
            </a:xfrm>
            <a:prstGeom prst="roundRect">
              <a:avLst/>
            </a:prstGeom>
            <a:solidFill>
              <a:schemeClr val="bg2"/>
            </a:solid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1EE39DFC-0180-4BDA-B92B-271B32DD8759}"/>
                </a:ext>
              </a:extLst>
            </p:cNvPr>
            <p:cNvSpPr txBox="1"/>
            <p:nvPr/>
          </p:nvSpPr>
          <p:spPr>
            <a:xfrm>
              <a:off x="1461481" y="1325510"/>
              <a:ext cx="2736195" cy="1200329"/>
            </a:xfrm>
            <a:prstGeom prst="rect">
              <a:avLst/>
            </a:prstGeom>
            <a:noFill/>
          </p:spPr>
          <p:txBody>
            <a:bodyPr wrap="square">
              <a:spAutoFit/>
            </a:bodyPr>
            <a:lstStyle/>
            <a:p>
              <a:r>
                <a:rPr lang="en-GB" dirty="0">
                  <a:latin typeface="Bahnschrift" panose="020B0502040204020203" pitchFamily="34" charset="0"/>
                </a:rPr>
                <a:t>..if a woman was caught and found to be a spy she was usually released not killed.</a:t>
              </a:r>
            </a:p>
          </p:txBody>
        </p:sp>
      </p:grpSp>
      <p:grpSp>
        <p:nvGrpSpPr>
          <p:cNvPr id="15" name="Group 14">
            <a:extLst>
              <a:ext uri="{FF2B5EF4-FFF2-40B4-BE49-F238E27FC236}">
                <a16:creationId xmlns:a16="http://schemas.microsoft.com/office/drawing/2014/main" id="{9BFD2CF6-CD0B-4465-A99B-54D319F26542}"/>
              </a:ext>
            </a:extLst>
          </p:cNvPr>
          <p:cNvGrpSpPr/>
          <p:nvPr/>
        </p:nvGrpSpPr>
        <p:grpSpPr>
          <a:xfrm>
            <a:off x="1229207" y="855057"/>
            <a:ext cx="3003180" cy="1779448"/>
            <a:chOff x="1242705" y="1002565"/>
            <a:chExt cx="3003180" cy="1779448"/>
          </a:xfrm>
        </p:grpSpPr>
        <p:sp>
          <p:nvSpPr>
            <p:cNvPr id="16" name="Rectangle: Rounded Corners 15">
              <a:extLst>
                <a:ext uri="{FF2B5EF4-FFF2-40B4-BE49-F238E27FC236}">
                  <a16:creationId xmlns:a16="http://schemas.microsoft.com/office/drawing/2014/main" id="{6F48E1FA-5AA1-44C5-B586-5223BFB2B6B8}"/>
                </a:ext>
              </a:extLst>
            </p:cNvPr>
            <p:cNvSpPr/>
            <p:nvPr/>
          </p:nvSpPr>
          <p:spPr>
            <a:xfrm>
              <a:off x="1242705" y="1002565"/>
              <a:ext cx="3003180" cy="1779448"/>
            </a:xfrm>
            <a:prstGeom prst="roundRect">
              <a:avLst/>
            </a:prstGeom>
            <a:solidFill>
              <a:schemeClr val="bg2"/>
            </a:solid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3263A8DF-7AE2-4F4E-8DA5-81BD74DB1AD4}"/>
                </a:ext>
              </a:extLst>
            </p:cNvPr>
            <p:cNvSpPr txBox="1"/>
            <p:nvPr/>
          </p:nvSpPr>
          <p:spPr>
            <a:xfrm>
              <a:off x="1389271" y="1015126"/>
              <a:ext cx="2736195" cy="1754326"/>
            </a:xfrm>
            <a:prstGeom prst="rect">
              <a:avLst/>
            </a:prstGeom>
            <a:noFill/>
          </p:spPr>
          <p:txBody>
            <a:bodyPr wrap="square">
              <a:spAutoFit/>
            </a:bodyPr>
            <a:lstStyle/>
            <a:p>
              <a:r>
                <a:rPr lang="en-GB" dirty="0">
                  <a:latin typeface="Bahnschrift" panose="020B0502040204020203" pitchFamily="34" charset="0"/>
                </a:rPr>
                <a:t>Most people thought women were less important than men so they paid less attention to them . This made women invisible.     </a:t>
              </a:r>
            </a:p>
          </p:txBody>
        </p:sp>
      </p:grpSp>
      <p:grpSp>
        <p:nvGrpSpPr>
          <p:cNvPr id="30" name="Group 29">
            <a:extLst>
              <a:ext uri="{FF2B5EF4-FFF2-40B4-BE49-F238E27FC236}">
                <a16:creationId xmlns:a16="http://schemas.microsoft.com/office/drawing/2014/main" id="{9AFE483B-D64D-4248-8965-E1B8DDC0F707}"/>
              </a:ext>
            </a:extLst>
          </p:cNvPr>
          <p:cNvGrpSpPr/>
          <p:nvPr/>
        </p:nvGrpSpPr>
        <p:grpSpPr>
          <a:xfrm>
            <a:off x="1375773" y="1976823"/>
            <a:ext cx="8029362" cy="4896695"/>
            <a:chOff x="-14633" y="2316483"/>
            <a:chExt cx="7923485" cy="4705903"/>
          </a:xfrm>
        </p:grpSpPr>
        <p:grpSp>
          <p:nvGrpSpPr>
            <p:cNvPr id="25" name="Group 24">
              <a:extLst>
                <a:ext uri="{FF2B5EF4-FFF2-40B4-BE49-F238E27FC236}">
                  <a16:creationId xmlns:a16="http://schemas.microsoft.com/office/drawing/2014/main" id="{4E6F56C7-1F04-4B6D-9CA7-710C46D94980}"/>
                </a:ext>
              </a:extLst>
            </p:cNvPr>
            <p:cNvGrpSpPr/>
            <p:nvPr/>
          </p:nvGrpSpPr>
          <p:grpSpPr>
            <a:xfrm>
              <a:off x="4349224" y="2985600"/>
              <a:ext cx="3559628" cy="2466729"/>
              <a:chOff x="5295918" y="3213757"/>
              <a:chExt cx="3559628" cy="2466729"/>
            </a:xfrm>
          </p:grpSpPr>
          <p:sp>
            <p:nvSpPr>
              <p:cNvPr id="22" name="Speech Bubble: Rectangle with Corners Rounded 21">
                <a:extLst>
                  <a:ext uri="{FF2B5EF4-FFF2-40B4-BE49-F238E27FC236}">
                    <a16:creationId xmlns:a16="http://schemas.microsoft.com/office/drawing/2014/main" id="{0B7BE624-58C6-4B51-AF8F-9DF0ECD702D5}"/>
                  </a:ext>
                </a:extLst>
              </p:cNvPr>
              <p:cNvSpPr/>
              <p:nvPr/>
            </p:nvSpPr>
            <p:spPr>
              <a:xfrm>
                <a:off x="5295918" y="3213757"/>
                <a:ext cx="3559628" cy="2466729"/>
              </a:xfrm>
              <a:prstGeom prst="wedgeRoundRectCallout">
                <a:avLst>
                  <a:gd name="adj1" fmla="val -84442"/>
                  <a:gd name="adj2" fmla="val -13625"/>
                  <a:gd name="adj3" fmla="val 16667"/>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6D4D0381-1E5D-48F6-B33B-FE322A978F08}"/>
                  </a:ext>
                </a:extLst>
              </p:cNvPr>
              <p:cNvSpPr txBox="1"/>
              <p:nvPr/>
            </p:nvSpPr>
            <p:spPr>
              <a:xfrm>
                <a:off x="5441904" y="3512973"/>
                <a:ext cx="3267655" cy="1938992"/>
              </a:xfrm>
              <a:prstGeom prst="rect">
                <a:avLst/>
              </a:prstGeom>
              <a:noFill/>
            </p:spPr>
            <p:txBody>
              <a:bodyPr wrap="square">
                <a:spAutoFit/>
              </a:bodyPr>
              <a:lstStyle/>
              <a:p>
                <a:pPr algn="ctr"/>
                <a:r>
                  <a:rPr lang="en-GB" sz="2000" dirty="0">
                    <a:latin typeface="Bahnschrift" panose="020B0502040204020203" pitchFamily="34" charset="0"/>
                  </a:rPr>
                  <a:t>Some women did jobs like nursing or washing clothes. This meant they travelled widely and had hiding places for money or letters.</a:t>
                </a:r>
              </a:p>
            </p:txBody>
          </p:sp>
        </p:grpSp>
        <p:pic>
          <p:nvPicPr>
            <p:cNvPr id="26" name="Picture 25" descr="A picture containing text&#10;&#10;Description automatically generated">
              <a:extLst>
                <a:ext uri="{FF2B5EF4-FFF2-40B4-BE49-F238E27FC236}">
                  <a16:creationId xmlns:a16="http://schemas.microsoft.com/office/drawing/2014/main" id="{155C86AE-8C8E-4106-99C4-1B7616872385}"/>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4566" b="94465" l="9877" r="89918">
                          <a14:foregroundMark x1="45405" y1="11919" x2="47599" y2="4606"/>
                          <a14:foregroundMark x1="32990" y1="9859" x2="34088" y2="6667"/>
                          <a14:foregroundMark x1="33813" y1="94465" x2="34636" y2="88242"/>
                        </a14:backgroundRemoval>
                      </a14:imgEffect>
                    </a14:imgLayer>
                  </a14:imgProps>
                </a:ext>
                <a:ext uri="{28A0092B-C50C-407E-A947-70E740481C1C}">
                  <a14:useLocalDpi xmlns:a14="http://schemas.microsoft.com/office/drawing/2010/main"/>
                </a:ext>
              </a:extLst>
            </a:blip>
            <a:srcRect b="44862"/>
            <a:stretch/>
          </p:blipFill>
          <p:spPr>
            <a:xfrm>
              <a:off x="-14633" y="2316483"/>
              <a:ext cx="5680790" cy="4705903"/>
            </a:xfrm>
            <a:prstGeom prst="rect">
              <a:avLst/>
            </a:prstGeom>
          </p:spPr>
        </p:pic>
      </p:grpSp>
      <p:grpSp>
        <p:nvGrpSpPr>
          <p:cNvPr id="27" name="Group 26">
            <a:extLst>
              <a:ext uri="{FF2B5EF4-FFF2-40B4-BE49-F238E27FC236}">
                <a16:creationId xmlns:a16="http://schemas.microsoft.com/office/drawing/2014/main" id="{D629EF01-7CF6-425B-87D4-162EE9E36456}"/>
              </a:ext>
            </a:extLst>
          </p:cNvPr>
          <p:cNvGrpSpPr/>
          <p:nvPr/>
        </p:nvGrpSpPr>
        <p:grpSpPr>
          <a:xfrm>
            <a:off x="9243265" y="2752609"/>
            <a:ext cx="3212351" cy="2775760"/>
            <a:chOff x="5908184" y="2395733"/>
            <a:chExt cx="4157688" cy="3723302"/>
          </a:xfrm>
        </p:grpSpPr>
        <p:pic>
          <p:nvPicPr>
            <p:cNvPr id="28" name="Picture 27">
              <a:extLst>
                <a:ext uri="{FF2B5EF4-FFF2-40B4-BE49-F238E27FC236}">
                  <a16:creationId xmlns:a16="http://schemas.microsoft.com/office/drawing/2014/main" id="{4312BD58-8A8F-4BF9-8FAD-88C2E76CC9F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762345">
              <a:off x="5908184" y="2395733"/>
              <a:ext cx="4157688" cy="3723302"/>
            </a:xfrm>
            <a:prstGeom prst="rect">
              <a:avLst/>
            </a:prstGeom>
          </p:spPr>
        </p:pic>
        <p:sp>
          <p:nvSpPr>
            <p:cNvPr id="29" name="TextBox 28">
              <a:extLst>
                <a:ext uri="{FF2B5EF4-FFF2-40B4-BE49-F238E27FC236}">
                  <a16:creationId xmlns:a16="http://schemas.microsoft.com/office/drawing/2014/main" id="{EB4966A1-2FA9-4929-955C-C2416E684E0B}"/>
                </a:ext>
              </a:extLst>
            </p:cNvPr>
            <p:cNvSpPr txBox="1"/>
            <p:nvPr/>
          </p:nvSpPr>
          <p:spPr>
            <a:xfrm rot="762345">
              <a:off x="6508054" y="2965772"/>
              <a:ext cx="2652757" cy="2353188"/>
            </a:xfrm>
            <a:prstGeom prst="rect">
              <a:avLst/>
            </a:prstGeom>
            <a:noFill/>
          </p:spPr>
          <p:txBody>
            <a:bodyPr wrap="square" rtlCol="0">
              <a:spAutoFit/>
            </a:bodyPr>
            <a:lstStyle/>
            <a:p>
              <a:pPr algn="ctr"/>
              <a:r>
                <a:rPr lang="en-GB" sz="3600" b="1" dirty="0">
                  <a:solidFill>
                    <a:schemeClr val="bg1"/>
                  </a:solidFill>
                  <a:latin typeface="Century Gothic" panose="020B0502020202020204" pitchFamily="34" charset="0"/>
                </a:rPr>
                <a:t>Think</a:t>
              </a:r>
            </a:p>
            <a:p>
              <a:pPr algn="ctr"/>
              <a:r>
                <a:rPr lang="en-GB" sz="3600" b="1" dirty="0">
                  <a:solidFill>
                    <a:schemeClr val="bg1"/>
                  </a:solidFill>
                  <a:latin typeface="Century Gothic" panose="020B0502020202020204" pitchFamily="34" charset="0"/>
                </a:rPr>
                <a:t>Pair</a:t>
              </a:r>
            </a:p>
            <a:p>
              <a:pPr algn="ctr"/>
              <a:r>
                <a:rPr lang="en-GB" sz="3600" b="1" dirty="0">
                  <a:solidFill>
                    <a:schemeClr val="bg1"/>
                  </a:solidFill>
                  <a:latin typeface="Century Gothic" panose="020B0502020202020204" pitchFamily="34" charset="0"/>
                </a:rPr>
                <a:t>Share</a:t>
              </a:r>
            </a:p>
          </p:txBody>
        </p:sp>
      </p:grpSp>
    </p:spTree>
    <p:extLst>
      <p:ext uri="{BB962C8B-B14F-4D97-AF65-F5344CB8AC3E}">
        <p14:creationId xmlns:p14="http://schemas.microsoft.com/office/powerpoint/2010/main" val="169302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5" name="TextBox 4">
            <a:extLst>
              <a:ext uri="{FF2B5EF4-FFF2-40B4-BE49-F238E27FC236}">
                <a16:creationId xmlns:a16="http://schemas.microsoft.com/office/drawing/2014/main" id="{D2D433F6-B920-4158-B5E6-1A695172105C}"/>
              </a:ext>
            </a:extLst>
          </p:cNvPr>
          <p:cNvSpPr txBox="1"/>
          <p:nvPr/>
        </p:nvSpPr>
        <p:spPr>
          <a:xfrm>
            <a:off x="4264534" y="214720"/>
            <a:ext cx="4688966" cy="1877437"/>
          </a:xfrm>
          <a:prstGeom prst="rect">
            <a:avLst/>
          </a:prstGeom>
          <a:noFill/>
        </p:spPr>
        <p:txBody>
          <a:bodyPr wrap="square" rtlCol="0">
            <a:spAutoFit/>
          </a:bodyPr>
          <a:lstStyle/>
          <a:p>
            <a:r>
              <a:rPr lang="en-GB" sz="4000" b="1" dirty="0">
                <a:latin typeface="Bahnschrift" panose="020B0502040204020203" pitchFamily="34" charset="0"/>
              </a:rPr>
              <a:t>Royal Rescue!</a:t>
            </a:r>
          </a:p>
          <a:p>
            <a:endParaRPr lang="en-GB" sz="4000" b="1" dirty="0">
              <a:latin typeface="Bahnschrift" panose="020B0502040204020203" pitchFamily="34" charset="0"/>
            </a:endParaRPr>
          </a:p>
          <a:p>
            <a:r>
              <a:rPr lang="en-GB" sz="3600" b="1" dirty="0">
                <a:latin typeface="Bahnschrift" panose="020B0502040204020203" pitchFamily="34" charset="0"/>
              </a:rPr>
              <a:t>Your spy ring  </a:t>
            </a:r>
            <a:endParaRPr lang="en-GB" sz="2800" b="1" dirty="0">
              <a:latin typeface="Bahnschrift" panose="020B0502040204020203" pitchFamily="34" charset="0"/>
            </a:endParaRPr>
          </a:p>
        </p:txBody>
      </p:sp>
      <p:pic>
        <p:nvPicPr>
          <p:cNvPr id="18" name="Picture 17">
            <a:extLst>
              <a:ext uri="{FF2B5EF4-FFF2-40B4-BE49-F238E27FC236}">
                <a16:creationId xmlns:a16="http://schemas.microsoft.com/office/drawing/2014/main" id="{75F13B54-6B35-4BBF-A791-E6EAC34B2F6B}"/>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103" b="96306" l="9850" r="89974">
                        <a14:foregroundMark x1="8927" y1="90482" x2="31135" y2="96357"/>
                        <a14:foregroundMark x1="31135" y1="96357" x2="85664" y2="90636"/>
                        <a14:foregroundMark x1="49472" y1="10646" x2="59894" y2="5567"/>
                        <a14:foregroundMark x1="59894" y1="5567" x2="47274" y2="6029"/>
                        <a14:foregroundMark x1="47274" y1="6029" x2="47274" y2="6029"/>
                        <a14:foregroundMark x1="48901" y1="2694" x2="62093" y2="2565"/>
                        <a14:foregroundMark x1="62093" y1="2565" x2="65523" y2="2848"/>
                        <a14:foregroundMark x1="48901" y1="2386" x2="55717" y2="1103"/>
                      </a14:backgroundRemoval>
                    </a14:imgEffect>
                  </a14:imgLayer>
                </a14:imgProps>
              </a:ext>
              <a:ext uri="{28A0092B-C50C-407E-A947-70E740481C1C}">
                <a14:useLocalDpi xmlns:a14="http://schemas.microsoft.com/office/drawing/2010/main"/>
              </a:ext>
            </a:extLst>
          </a:blip>
          <a:stretch>
            <a:fillRect/>
          </a:stretch>
        </p:blipFill>
        <p:spPr>
          <a:xfrm>
            <a:off x="-27088" y="214720"/>
            <a:ext cx="3751476" cy="643063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AB6B316C-628B-4BA3-86CF-7680E260AE1E}"/>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4566" b="94465" l="9877" r="89918">
                        <a14:foregroundMark x1="45405" y1="11919" x2="47599" y2="4606"/>
                        <a14:foregroundMark x1="32990" y1="9859" x2="34088" y2="6667"/>
                        <a14:foregroundMark x1="33813" y1="94465" x2="34636" y2="88242"/>
                      </a14:backgroundRemoval>
                    </a14:imgEffect>
                  </a14:imgLayer>
                </a14:imgProps>
              </a:ext>
              <a:ext uri="{28A0092B-C50C-407E-A947-70E740481C1C}">
                <a14:useLocalDpi xmlns:a14="http://schemas.microsoft.com/office/drawing/2010/main"/>
              </a:ext>
            </a:extLst>
          </a:blip>
          <a:stretch>
            <a:fillRect/>
          </a:stretch>
        </p:blipFill>
        <p:spPr>
          <a:xfrm flipH="1">
            <a:off x="8369517" y="166183"/>
            <a:ext cx="3508635" cy="6221790"/>
          </a:xfrm>
          <a:prstGeom prst="rect">
            <a:avLst/>
          </a:prstGeom>
        </p:spPr>
      </p:pic>
      <p:sp>
        <p:nvSpPr>
          <p:cNvPr id="2" name="TextBox 1">
            <a:extLst>
              <a:ext uri="{FF2B5EF4-FFF2-40B4-BE49-F238E27FC236}">
                <a16:creationId xmlns:a16="http://schemas.microsoft.com/office/drawing/2014/main" id="{CBF7B50C-6117-45F6-A62A-B5240B38E977}"/>
              </a:ext>
            </a:extLst>
          </p:cNvPr>
          <p:cNvSpPr txBox="1"/>
          <p:nvPr/>
        </p:nvSpPr>
        <p:spPr>
          <a:xfrm>
            <a:off x="3398072" y="2457520"/>
            <a:ext cx="5555428" cy="2308324"/>
          </a:xfrm>
          <a:prstGeom prst="rect">
            <a:avLst/>
          </a:prstGeom>
          <a:noFill/>
        </p:spPr>
        <p:txBody>
          <a:bodyPr wrap="square" rtlCol="0">
            <a:spAutoFit/>
          </a:bodyPr>
          <a:lstStyle/>
          <a:p>
            <a:r>
              <a:rPr lang="en-GB" sz="2400" b="1" dirty="0">
                <a:latin typeface="Bahnschrift" panose="020B0502040204020203" pitchFamily="34" charset="0"/>
              </a:rPr>
              <a:t>Jane </a:t>
            </a:r>
            <a:r>
              <a:rPr lang="en-GB" sz="2400" b="1" dirty="0" err="1">
                <a:latin typeface="Bahnschrift" panose="020B0502040204020203" pitchFamily="34" charset="0"/>
              </a:rPr>
              <a:t>Whorewood</a:t>
            </a:r>
            <a:r>
              <a:rPr lang="en-GB" sz="2400" dirty="0">
                <a:latin typeface="Bahnschrift" panose="020B0502040204020203" pitchFamily="34" charset="0"/>
              </a:rPr>
              <a:t>, also known as Agent 409, is an experienced spy. </a:t>
            </a:r>
          </a:p>
          <a:p>
            <a:endParaRPr lang="en-GB" sz="2400" dirty="0">
              <a:latin typeface="Bahnschrift" panose="020B0502040204020203" pitchFamily="34" charset="0"/>
            </a:endParaRPr>
          </a:p>
          <a:p>
            <a:endParaRPr lang="en-GB" sz="2400" dirty="0">
              <a:latin typeface="Bahnschrift" panose="020B0502040204020203" pitchFamily="34" charset="0"/>
            </a:endParaRPr>
          </a:p>
          <a:p>
            <a:r>
              <a:rPr lang="en-GB" sz="2400" b="1" dirty="0">
                <a:latin typeface="Bahnschrift" panose="020B0502040204020203" pitchFamily="34" charset="0"/>
              </a:rPr>
              <a:t>Elizabeth Wheeler</a:t>
            </a:r>
            <a:r>
              <a:rPr lang="en-GB" sz="2400" dirty="0">
                <a:latin typeface="Bahnschrift" panose="020B0502040204020203" pitchFamily="34" charset="0"/>
              </a:rPr>
              <a:t>, laundress, is happy to work with her to help. </a:t>
            </a:r>
          </a:p>
        </p:txBody>
      </p:sp>
    </p:spTree>
    <p:extLst>
      <p:ext uri="{BB962C8B-B14F-4D97-AF65-F5344CB8AC3E}">
        <p14:creationId xmlns:p14="http://schemas.microsoft.com/office/powerpoint/2010/main" val="3550542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pic>
        <p:nvPicPr>
          <p:cNvPr id="5" name="Picture 4" descr="Map&#10;&#10;Description automatically generated with low confidence">
            <a:extLst>
              <a:ext uri="{FF2B5EF4-FFF2-40B4-BE49-F238E27FC236}">
                <a16:creationId xmlns:a16="http://schemas.microsoft.com/office/drawing/2014/main" id="{90590A07-9BF7-4FEA-B1CA-2487101B0C0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794" b="97330" l="1067" r="98933">
                        <a14:foregroundMark x1="1999" y1="1794" x2="26823" y2="23321"/>
                        <a14:foregroundMark x1="26823" y1="23321" x2="37088" y2="30580"/>
                        <a14:foregroundMark x1="37088" y1="30580" x2="2407" y2="29203"/>
                        <a14:foregroundMark x1="2407" y1="29203" x2="2407" y2="29203"/>
                        <a14:foregroundMark x1="60254" y1="6216" x2="89280" y2="18690"/>
                        <a14:foregroundMark x1="89280" y1="18690" x2="93073" y2="22403"/>
                        <a14:foregroundMark x1="93073" y1="22403" x2="94981" y2="33375"/>
                        <a14:foregroundMark x1="94981" y1="33375" x2="94231" y2="47351"/>
                        <a14:foregroundMark x1="94231" y1="47351" x2="90893" y2="61827"/>
                        <a14:foregroundMark x1="90893" y1="61827" x2="72610" y2="82270"/>
                        <a14:foregroundMark x1="72610" y1="82270" x2="67340" y2="85690"/>
                        <a14:foregroundMark x1="86259" y1="3755" x2="94367" y2="11348"/>
                        <a14:foregroundMark x1="94367" y1="11348" x2="95299" y2="60409"/>
                        <a14:foregroundMark x1="95299" y1="60409" x2="92096" y2="85398"/>
                        <a14:foregroundMark x1="92096" y1="85398" x2="86941" y2="89904"/>
                        <a14:foregroundMark x1="86941" y1="89904" x2="39428" y2="94159"/>
                        <a14:foregroundMark x1="39428" y1="94159" x2="4588" y2="91239"/>
                        <a14:foregroundMark x1="4588" y1="91239" x2="6268" y2="83479"/>
                        <a14:foregroundMark x1="6268" y1="83479" x2="13582" y2="70839"/>
                        <a14:foregroundMark x1="1908" y1="93951" x2="6200" y2="96662"/>
                        <a14:foregroundMark x1="6200" y1="96662" x2="11106" y2="97038"/>
                        <a14:foregroundMark x1="11106" y1="97038" x2="28844" y2="95536"/>
                        <a14:foregroundMark x1="28844" y1="95536" x2="33545" y2="96412"/>
                        <a14:foregroundMark x1="33545" y1="96412" x2="44015" y2="95077"/>
                        <a14:foregroundMark x1="44015" y1="95077" x2="49171" y2="96788"/>
                        <a14:foregroundMark x1="49171" y1="96788" x2="52964" y2="95745"/>
                        <a14:foregroundMark x1="52964" y1="95745" x2="68771" y2="96913"/>
                        <a14:foregroundMark x1="68771" y1="96913" x2="82444" y2="95953"/>
                        <a14:foregroundMark x1="82444" y1="95953" x2="86191" y2="96329"/>
                        <a14:foregroundMark x1="86191" y1="96329" x2="96230" y2="92199"/>
                        <a14:foregroundMark x1="96230" y1="92199" x2="96025" y2="2920"/>
                        <a14:foregroundMark x1="96025" y1="2920" x2="95935" y2="2378"/>
                        <a14:foregroundMark x1="95935" y1="2378" x2="98183" y2="9262"/>
                        <a14:foregroundMark x1="98183" y1="9262" x2="98183" y2="43429"/>
                        <a14:foregroundMark x1="1817" y1="94869" x2="12015" y2="97497"/>
                        <a14:foregroundMark x1="12015" y1="97497" x2="16330" y2="96496"/>
                        <a14:foregroundMark x1="16330" y1="96496" x2="21349" y2="96871"/>
                        <a14:foregroundMark x1="21349" y1="96871" x2="26005" y2="96496"/>
                        <a14:foregroundMark x1="26005" y1="96496" x2="36543" y2="96788"/>
                        <a14:foregroundMark x1="36543" y1="96788" x2="46945" y2="96120"/>
                        <a14:foregroundMark x1="46945" y1="96120" x2="51965" y2="96496"/>
                        <a14:foregroundMark x1="51965" y1="96496" x2="66591" y2="95244"/>
                        <a14:foregroundMark x1="66591" y1="95244" x2="82398" y2="96955"/>
                        <a14:foregroundMark x1="82398" y1="96955" x2="95412" y2="96329"/>
                        <a14:foregroundMark x1="95412" y1="96329" x2="98933" y2="92783"/>
                        <a14:foregroundMark x1="98933" y1="92783" x2="98933" y2="92282"/>
                        <a14:foregroundMark x1="1067" y1="95202" x2="9335" y2="97330"/>
                        <a14:foregroundMark x1="2158" y1="97330" x2="1158" y2="94869"/>
                        <a14:backgroundMark x1="409" y1="1460" x2="227" y2="17188"/>
                        <a14:backgroundMark x1="227" y1="17188" x2="568" y2="18023"/>
                        <a14:backgroundMark x1="568" y1="18315" x2="318" y2="93116"/>
                        <a14:backgroundMark x1="2566" y1="98874" x2="2998" y2="99166"/>
                      </a14:backgroundRemoval>
                    </a14:imgEffect>
                  </a14:imgLayer>
                </a14:imgProps>
              </a:ext>
              <a:ext uri="{28A0092B-C50C-407E-A947-70E740481C1C}">
                <a14:useLocalDpi xmlns:a14="http://schemas.microsoft.com/office/drawing/2010/main"/>
              </a:ext>
            </a:extLst>
          </a:blip>
          <a:stretch>
            <a:fillRect/>
          </a:stretch>
        </p:blipFill>
        <p:spPr>
          <a:xfrm>
            <a:off x="618563" y="51495"/>
            <a:ext cx="10726377" cy="5839131"/>
          </a:xfrm>
          <a:prstGeom prst="rect">
            <a:avLst/>
          </a:prstGeom>
        </p:spPr>
      </p:pic>
      <p:sp>
        <p:nvSpPr>
          <p:cNvPr id="7" name="TextBox 6">
            <a:extLst>
              <a:ext uri="{FF2B5EF4-FFF2-40B4-BE49-F238E27FC236}">
                <a16:creationId xmlns:a16="http://schemas.microsoft.com/office/drawing/2014/main" id="{4E93C4C5-2F3D-4B39-B26C-78E7ADFDC38A}"/>
              </a:ext>
            </a:extLst>
          </p:cNvPr>
          <p:cNvSpPr txBox="1"/>
          <p:nvPr/>
        </p:nvSpPr>
        <p:spPr>
          <a:xfrm>
            <a:off x="2779235" y="5124730"/>
            <a:ext cx="7516664" cy="1631216"/>
          </a:xfrm>
          <a:prstGeom prst="rect">
            <a:avLst/>
          </a:prstGeom>
          <a:noFill/>
        </p:spPr>
        <p:txBody>
          <a:bodyPr wrap="square" rtlCol="0">
            <a:spAutoFit/>
          </a:bodyPr>
          <a:lstStyle/>
          <a:p>
            <a:r>
              <a:rPr lang="en-GB" sz="2600" dirty="0">
                <a:latin typeface="Bahnschrift" panose="020B0502040204020203" pitchFamily="34" charset="0"/>
              </a:rPr>
              <a:t>The King is in Prison here, on the Isle of Wight</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33092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2" name="TextBox 1">
            <a:extLst>
              <a:ext uri="{FF2B5EF4-FFF2-40B4-BE49-F238E27FC236}">
                <a16:creationId xmlns:a16="http://schemas.microsoft.com/office/drawing/2014/main" id="{AED73854-6119-4811-8C55-AF1EB0F144D5}"/>
              </a:ext>
            </a:extLst>
          </p:cNvPr>
          <p:cNvSpPr txBox="1"/>
          <p:nvPr/>
        </p:nvSpPr>
        <p:spPr>
          <a:xfrm>
            <a:off x="925849" y="53278"/>
            <a:ext cx="5147147" cy="3077766"/>
          </a:xfrm>
          <a:prstGeom prst="rect">
            <a:avLst/>
          </a:prstGeom>
          <a:noFill/>
        </p:spPr>
        <p:txBody>
          <a:bodyPr wrap="square" rtlCol="0">
            <a:spAutoFit/>
          </a:bodyPr>
          <a:lstStyle/>
          <a:p>
            <a:endParaRPr lang="en-GB" sz="2600" dirty="0">
              <a:latin typeface="Bahnschrift" panose="020B0502040204020203" pitchFamily="34" charset="0"/>
            </a:endParaRPr>
          </a:p>
          <a:p>
            <a:r>
              <a:rPr lang="en-GB" sz="3200" dirty="0">
                <a:latin typeface="Bahnschrift" panose="020B0502040204020203" pitchFamily="34" charset="0"/>
              </a:rPr>
              <a:t>Use your plan of the King’s prison and the information below to plan his escape!</a:t>
            </a:r>
          </a:p>
          <a:p>
            <a:endParaRPr lang="en-GB" dirty="0"/>
          </a:p>
          <a:p>
            <a:endParaRPr lang="en-GB" dirty="0"/>
          </a:p>
          <a:p>
            <a:endParaRPr lang="en-GB" dirty="0"/>
          </a:p>
          <a:p>
            <a:endParaRPr lang="en-GB" dirty="0"/>
          </a:p>
        </p:txBody>
      </p:sp>
      <p:pic>
        <p:nvPicPr>
          <p:cNvPr id="8" name="Picture 7" descr="Map&#10;&#10;Description automatically generated with low confidence">
            <a:extLst>
              <a:ext uri="{FF2B5EF4-FFF2-40B4-BE49-F238E27FC236}">
                <a16:creationId xmlns:a16="http://schemas.microsoft.com/office/drawing/2014/main" id="{704E8073-F01E-4B01-A076-2E2FE491931D}"/>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794" b="97330" l="1067" r="98933">
                        <a14:foregroundMark x1="1999" y1="1794" x2="26823" y2="23321"/>
                        <a14:foregroundMark x1="26823" y1="23321" x2="37088" y2="30580"/>
                        <a14:foregroundMark x1="37088" y1="30580" x2="2407" y2="29203"/>
                        <a14:foregroundMark x1="2407" y1="29203" x2="2407" y2="29203"/>
                        <a14:foregroundMark x1="60254" y1="6216" x2="89280" y2="18690"/>
                        <a14:foregroundMark x1="89280" y1="18690" x2="93073" y2="22403"/>
                        <a14:foregroundMark x1="93073" y1="22403" x2="94981" y2="33375"/>
                        <a14:foregroundMark x1="94981" y1="33375" x2="94231" y2="47351"/>
                        <a14:foregroundMark x1="94231" y1="47351" x2="90893" y2="61827"/>
                        <a14:foregroundMark x1="90893" y1="61827" x2="72610" y2="82270"/>
                        <a14:foregroundMark x1="72610" y1="82270" x2="67340" y2="85690"/>
                        <a14:foregroundMark x1="86259" y1="3755" x2="94367" y2="11348"/>
                        <a14:foregroundMark x1="94367" y1="11348" x2="95299" y2="60409"/>
                        <a14:foregroundMark x1="95299" y1="60409" x2="92096" y2="85398"/>
                        <a14:foregroundMark x1="92096" y1="85398" x2="86941" y2="89904"/>
                        <a14:foregroundMark x1="86941" y1="89904" x2="39428" y2="94159"/>
                        <a14:foregroundMark x1="39428" y1="94159" x2="4588" y2="91239"/>
                        <a14:foregroundMark x1="4588" y1="91239" x2="6268" y2="83479"/>
                        <a14:foregroundMark x1="6268" y1="83479" x2="13582" y2="70839"/>
                        <a14:foregroundMark x1="1908" y1="93951" x2="6200" y2="96662"/>
                        <a14:foregroundMark x1="6200" y1="96662" x2="11106" y2="97038"/>
                        <a14:foregroundMark x1="11106" y1="97038" x2="28844" y2="95536"/>
                        <a14:foregroundMark x1="28844" y1="95536" x2="33545" y2="96412"/>
                        <a14:foregroundMark x1="33545" y1="96412" x2="44015" y2="95077"/>
                        <a14:foregroundMark x1="44015" y1="95077" x2="49171" y2="96788"/>
                        <a14:foregroundMark x1="49171" y1="96788" x2="52964" y2="95745"/>
                        <a14:foregroundMark x1="52964" y1="95745" x2="68771" y2="96913"/>
                        <a14:foregroundMark x1="68771" y1="96913" x2="82444" y2="95953"/>
                        <a14:foregroundMark x1="82444" y1="95953" x2="86191" y2="96329"/>
                        <a14:foregroundMark x1="86191" y1="96329" x2="96230" y2="92199"/>
                        <a14:foregroundMark x1="96230" y1="92199" x2="96025" y2="2920"/>
                        <a14:foregroundMark x1="96025" y1="2920" x2="95935" y2="2378"/>
                        <a14:foregroundMark x1="95935" y1="2378" x2="98183" y2="9262"/>
                        <a14:foregroundMark x1="98183" y1="9262" x2="98183" y2="43429"/>
                        <a14:foregroundMark x1="1817" y1="94869" x2="12015" y2="97497"/>
                        <a14:foregroundMark x1="12015" y1="97497" x2="16330" y2="96496"/>
                        <a14:foregroundMark x1="16330" y1="96496" x2="21349" y2="96871"/>
                        <a14:foregroundMark x1="21349" y1="96871" x2="26005" y2="96496"/>
                        <a14:foregroundMark x1="26005" y1="96496" x2="36543" y2="96788"/>
                        <a14:foregroundMark x1="36543" y1="96788" x2="46945" y2="96120"/>
                        <a14:foregroundMark x1="46945" y1="96120" x2="51965" y2="96496"/>
                        <a14:foregroundMark x1="51965" y1="96496" x2="66591" y2="95244"/>
                        <a14:foregroundMark x1="66591" y1="95244" x2="82398" y2="96955"/>
                        <a14:foregroundMark x1="82398" y1="96955" x2="95412" y2="96329"/>
                        <a14:foregroundMark x1="95412" y1="96329" x2="98933" y2="92783"/>
                        <a14:foregroundMark x1="98933" y1="92783" x2="98933" y2="92282"/>
                        <a14:foregroundMark x1="1067" y1="95202" x2="9335" y2="97330"/>
                        <a14:foregroundMark x1="2158" y1="97330" x2="1158" y2="94869"/>
                        <a14:backgroundMark x1="409" y1="1460" x2="227" y2="17188"/>
                        <a14:backgroundMark x1="227" y1="17188" x2="568" y2="18023"/>
                        <a14:backgroundMark x1="568" y1="18315" x2="318" y2="93116"/>
                        <a14:backgroundMark x1="2566" y1="98874" x2="2998" y2="99166"/>
                      </a14:backgroundRemoval>
                    </a14:imgEffect>
                  </a14:imgLayer>
                </a14:imgProps>
              </a:ext>
              <a:ext uri="{28A0092B-C50C-407E-A947-70E740481C1C}">
                <a14:useLocalDpi xmlns:a14="http://schemas.microsoft.com/office/drawing/2010/main"/>
              </a:ext>
            </a:extLst>
          </a:blip>
          <a:stretch>
            <a:fillRect/>
          </a:stretch>
        </p:blipFill>
        <p:spPr>
          <a:xfrm rot="413171">
            <a:off x="6364757" y="507130"/>
            <a:ext cx="5537269" cy="3014330"/>
          </a:xfrm>
          <a:prstGeom prst="rect">
            <a:avLst/>
          </a:prstGeom>
        </p:spPr>
      </p:pic>
      <p:grpSp>
        <p:nvGrpSpPr>
          <p:cNvPr id="10" name="Group 9">
            <a:extLst>
              <a:ext uri="{FF2B5EF4-FFF2-40B4-BE49-F238E27FC236}">
                <a16:creationId xmlns:a16="http://schemas.microsoft.com/office/drawing/2014/main" id="{3818F038-0A38-4CFF-A60E-832529B4C300}"/>
              </a:ext>
            </a:extLst>
          </p:cNvPr>
          <p:cNvGrpSpPr/>
          <p:nvPr/>
        </p:nvGrpSpPr>
        <p:grpSpPr>
          <a:xfrm>
            <a:off x="3677242" y="2225159"/>
            <a:ext cx="2395754" cy="1437868"/>
            <a:chOff x="6096000" y="3123499"/>
            <a:chExt cx="2395754" cy="1437868"/>
          </a:xfrm>
        </p:grpSpPr>
        <p:sp>
          <p:nvSpPr>
            <p:cNvPr id="13" name="Rectangle: Rounded Corners 12">
              <a:extLst>
                <a:ext uri="{FF2B5EF4-FFF2-40B4-BE49-F238E27FC236}">
                  <a16:creationId xmlns:a16="http://schemas.microsoft.com/office/drawing/2014/main" id="{A9EA5CBB-CAEB-49E9-9032-536D9134A5F2}"/>
                </a:ext>
              </a:extLst>
            </p:cNvPr>
            <p:cNvSpPr/>
            <p:nvPr/>
          </p:nvSpPr>
          <p:spPr>
            <a:xfrm>
              <a:off x="6096000" y="3123499"/>
              <a:ext cx="2395754" cy="1437868"/>
            </a:xfrm>
            <a:prstGeom prst="roundRect">
              <a:avLst/>
            </a:prstGeom>
            <a:solidFill>
              <a:srgbClr val="F2D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288A5382-6D47-45B2-9AE3-911D5F6C3839}"/>
                </a:ext>
              </a:extLst>
            </p:cNvPr>
            <p:cNvSpPr txBox="1"/>
            <p:nvPr/>
          </p:nvSpPr>
          <p:spPr>
            <a:xfrm>
              <a:off x="6355316" y="3180713"/>
              <a:ext cx="2136438" cy="1323439"/>
            </a:xfrm>
            <a:prstGeom prst="rect">
              <a:avLst/>
            </a:prstGeom>
            <a:noFill/>
          </p:spPr>
          <p:txBody>
            <a:bodyPr wrap="square">
              <a:spAutoFit/>
            </a:bodyPr>
            <a:lstStyle/>
            <a:p>
              <a:r>
                <a:rPr lang="en-GB" sz="2000" dirty="0">
                  <a:latin typeface="Bahnschrift" panose="020B0502040204020203" pitchFamily="34" charset="0"/>
                </a:rPr>
                <a:t>There are bars on the windows</a:t>
              </a:r>
            </a:p>
            <a:p>
              <a:r>
                <a:rPr lang="en-GB" sz="2000" dirty="0">
                  <a:latin typeface="Bahnschrift" panose="020B0502040204020203" pitchFamily="34" charset="0"/>
                </a:rPr>
                <a:t>of the king’s chambers </a:t>
              </a:r>
            </a:p>
          </p:txBody>
        </p:sp>
      </p:grpSp>
      <p:grpSp>
        <p:nvGrpSpPr>
          <p:cNvPr id="15" name="Group 14">
            <a:extLst>
              <a:ext uri="{FF2B5EF4-FFF2-40B4-BE49-F238E27FC236}">
                <a16:creationId xmlns:a16="http://schemas.microsoft.com/office/drawing/2014/main" id="{014FBD3A-3B56-4B1E-8AE6-905A1B0527AA}"/>
              </a:ext>
            </a:extLst>
          </p:cNvPr>
          <p:cNvGrpSpPr/>
          <p:nvPr/>
        </p:nvGrpSpPr>
        <p:grpSpPr>
          <a:xfrm>
            <a:off x="6454085" y="3859893"/>
            <a:ext cx="2395754" cy="1437868"/>
            <a:chOff x="3754906" y="4654378"/>
            <a:chExt cx="2395754" cy="1437868"/>
          </a:xfrm>
        </p:grpSpPr>
        <p:sp>
          <p:nvSpPr>
            <p:cNvPr id="16" name="Rectangle: Rounded Corners 15">
              <a:extLst>
                <a:ext uri="{FF2B5EF4-FFF2-40B4-BE49-F238E27FC236}">
                  <a16:creationId xmlns:a16="http://schemas.microsoft.com/office/drawing/2014/main" id="{3D336052-19F7-4A01-8DD5-A0732E0B993B}"/>
                </a:ext>
              </a:extLst>
            </p:cNvPr>
            <p:cNvSpPr/>
            <p:nvPr/>
          </p:nvSpPr>
          <p:spPr>
            <a:xfrm>
              <a:off x="3754906" y="4654378"/>
              <a:ext cx="2395754" cy="1437868"/>
            </a:xfrm>
            <a:prstGeom prst="roundRect">
              <a:avLst/>
            </a:prstGeom>
            <a:solidFill>
              <a:srgbClr val="F2D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488B416C-13E4-43BB-8647-AA4850635D0A}"/>
                </a:ext>
              </a:extLst>
            </p:cNvPr>
            <p:cNvSpPr txBox="1"/>
            <p:nvPr/>
          </p:nvSpPr>
          <p:spPr>
            <a:xfrm>
              <a:off x="3919953" y="4790441"/>
              <a:ext cx="2136438" cy="1015663"/>
            </a:xfrm>
            <a:prstGeom prst="rect">
              <a:avLst/>
            </a:prstGeom>
            <a:noFill/>
          </p:spPr>
          <p:txBody>
            <a:bodyPr wrap="square">
              <a:spAutoFit/>
            </a:bodyPr>
            <a:lstStyle/>
            <a:p>
              <a:r>
                <a:rPr lang="en-GB" sz="2000" dirty="0">
                  <a:latin typeface="Bahnschrift" panose="020B0502040204020203" pitchFamily="34" charset="0"/>
                </a:rPr>
                <a:t>A bowling green has been built to entertain him </a:t>
              </a:r>
            </a:p>
          </p:txBody>
        </p:sp>
      </p:grpSp>
      <p:grpSp>
        <p:nvGrpSpPr>
          <p:cNvPr id="18" name="Group 17">
            <a:extLst>
              <a:ext uri="{FF2B5EF4-FFF2-40B4-BE49-F238E27FC236}">
                <a16:creationId xmlns:a16="http://schemas.microsoft.com/office/drawing/2014/main" id="{04D00888-808B-43B1-B7E9-82C968303AFD}"/>
              </a:ext>
            </a:extLst>
          </p:cNvPr>
          <p:cNvGrpSpPr/>
          <p:nvPr/>
        </p:nvGrpSpPr>
        <p:grpSpPr>
          <a:xfrm>
            <a:off x="986029" y="2210550"/>
            <a:ext cx="2395754" cy="1437868"/>
            <a:chOff x="6096000" y="3123499"/>
            <a:chExt cx="2395754" cy="1437868"/>
          </a:xfrm>
        </p:grpSpPr>
        <p:sp>
          <p:nvSpPr>
            <p:cNvPr id="19" name="Rectangle: Rounded Corners 18">
              <a:extLst>
                <a:ext uri="{FF2B5EF4-FFF2-40B4-BE49-F238E27FC236}">
                  <a16:creationId xmlns:a16="http://schemas.microsoft.com/office/drawing/2014/main" id="{D56E4DE7-3CAE-421E-8E15-AF3A6BFF3C61}"/>
                </a:ext>
              </a:extLst>
            </p:cNvPr>
            <p:cNvSpPr/>
            <p:nvPr/>
          </p:nvSpPr>
          <p:spPr>
            <a:xfrm>
              <a:off x="6096000" y="3123499"/>
              <a:ext cx="2395754" cy="1437868"/>
            </a:xfrm>
            <a:prstGeom prst="roundRect">
              <a:avLst/>
            </a:prstGeom>
            <a:solidFill>
              <a:srgbClr val="F2D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644CB2C5-8184-4B32-BE5A-7049C92571C4}"/>
                </a:ext>
              </a:extLst>
            </p:cNvPr>
            <p:cNvSpPr txBox="1"/>
            <p:nvPr/>
          </p:nvSpPr>
          <p:spPr>
            <a:xfrm>
              <a:off x="6297095" y="3142638"/>
              <a:ext cx="2136438" cy="1323439"/>
            </a:xfrm>
            <a:prstGeom prst="rect">
              <a:avLst/>
            </a:prstGeom>
            <a:noFill/>
          </p:spPr>
          <p:txBody>
            <a:bodyPr wrap="square">
              <a:spAutoFit/>
            </a:bodyPr>
            <a:lstStyle/>
            <a:p>
              <a:r>
                <a:rPr lang="en-GB" sz="2000" dirty="0">
                  <a:latin typeface="Bahnschrift" panose="020B0502040204020203" pitchFamily="34" charset="0"/>
                </a:rPr>
                <a:t>Some of his ‘Grooms of the Bedchamber’ are loyal to the king.</a:t>
              </a:r>
            </a:p>
          </p:txBody>
        </p:sp>
      </p:grpSp>
      <p:grpSp>
        <p:nvGrpSpPr>
          <p:cNvPr id="23" name="Group 22">
            <a:extLst>
              <a:ext uri="{FF2B5EF4-FFF2-40B4-BE49-F238E27FC236}">
                <a16:creationId xmlns:a16="http://schemas.microsoft.com/office/drawing/2014/main" id="{03C7140D-B41E-4AC1-A579-35A65B93064D}"/>
              </a:ext>
            </a:extLst>
          </p:cNvPr>
          <p:cNvGrpSpPr/>
          <p:nvPr/>
        </p:nvGrpSpPr>
        <p:grpSpPr>
          <a:xfrm>
            <a:off x="9209825" y="3839186"/>
            <a:ext cx="2395754" cy="1437868"/>
            <a:chOff x="6060571" y="3123498"/>
            <a:chExt cx="2395754" cy="1437868"/>
          </a:xfrm>
        </p:grpSpPr>
        <p:sp>
          <p:nvSpPr>
            <p:cNvPr id="24" name="Rectangle: Rounded Corners 23">
              <a:extLst>
                <a:ext uri="{FF2B5EF4-FFF2-40B4-BE49-F238E27FC236}">
                  <a16:creationId xmlns:a16="http://schemas.microsoft.com/office/drawing/2014/main" id="{D9597ABF-C144-4BD7-B24D-82F5F6784904}"/>
                </a:ext>
              </a:extLst>
            </p:cNvPr>
            <p:cNvSpPr/>
            <p:nvPr/>
          </p:nvSpPr>
          <p:spPr>
            <a:xfrm>
              <a:off x="6060571" y="3123498"/>
              <a:ext cx="2395754" cy="1437868"/>
            </a:xfrm>
            <a:prstGeom prst="roundRect">
              <a:avLst/>
            </a:prstGeom>
            <a:solidFill>
              <a:srgbClr val="F2D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C9382ED4-D040-46EE-9E97-740ED04B82F5}"/>
                </a:ext>
              </a:extLst>
            </p:cNvPr>
            <p:cNvSpPr txBox="1"/>
            <p:nvPr/>
          </p:nvSpPr>
          <p:spPr>
            <a:xfrm>
              <a:off x="6232165" y="3280267"/>
              <a:ext cx="2224160" cy="1015663"/>
            </a:xfrm>
            <a:prstGeom prst="rect">
              <a:avLst/>
            </a:prstGeom>
            <a:noFill/>
          </p:spPr>
          <p:txBody>
            <a:bodyPr wrap="square">
              <a:spAutoFit/>
            </a:bodyPr>
            <a:lstStyle/>
            <a:p>
              <a:r>
                <a:rPr lang="en-GB" sz="2000" dirty="0">
                  <a:latin typeface="Bahnschrift" panose="020B0502040204020203" pitchFamily="34" charset="0"/>
                </a:rPr>
                <a:t>A woman brings him clean clothes every day</a:t>
              </a:r>
            </a:p>
          </p:txBody>
        </p:sp>
      </p:grpSp>
      <p:grpSp>
        <p:nvGrpSpPr>
          <p:cNvPr id="26" name="Group 25">
            <a:extLst>
              <a:ext uri="{FF2B5EF4-FFF2-40B4-BE49-F238E27FC236}">
                <a16:creationId xmlns:a16="http://schemas.microsoft.com/office/drawing/2014/main" id="{D27B63F0-A961-4088-880C-8D2CAFF953A2}"/>
              </a:ext>
            </a:extLst>
          </p:cNvPr>
          <p:cNvGrpSpPr/>
          <p:nvPr/>
        </p:nvGrpSpPr>
        <p:grpSpPr>
          <a:xfrm>
            <a:off x="3700246" y="3842580"/>
            <a:ext cx="2395754" cy="1437868"/>
            <a:chOff x="6096000" y="3123499"/>
            <a:chExt cx="2395754" cy="1437868"/>
          </a:xfrm>
        </p:grpSpPr>
        <p:sp>
          <p:nvSpPr>
            <p:cNvPr id="27" name="Rectangle: Rounded Corners 26">
              <a:extLst>
                <a:ext uri="{FF2B5EF4-FFF2-40B4-BE49-F238E27FC236}">
                  <a16:creationId xmlns:a16="http://schemas.microsoft.com/office/drawing/2014/main" id="{F43A5086-3FDB-4735-819E-FBA7F533EDBF}"/>
                </a:ext>
              </a:extLst>
            </p:cNvPr>
            <p:cNvSpPr/>
            <p:nvPr/>
          </p:nvSpPr>
          <p:spPr>
            <a:xfrm>
              <a:off x="6096000" y="3123499"/>
              <a:ext cx="2395754" cy="1437868"/>
            </a:xfrm>
            <a:prstGeom prst="roundRect">
              <a:avLst/>
            </a:prstGeom>
            <a:solidFill>
              <a:srgbClr val="F2D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EBFA180D-7E5F-440E-9D32-DE643BA814E5}"/>
                </a:ext>
              </a:extLst>
            </p:cNvPr>
            <p:cNvSpPr txBox="1"/>
            <p:nvPr/>
          </p:nvSpPr>
          <p:spPr>
            <a:xfrm>
              <a:off x="6332312" y="3308475"/>
              <a:ext cx="2136438" cy="1015663"/>
            </a:xfrm>
            <a:prstGeom prst="rect">
              <a:avLst/>
            </a:prstGeom>
            <a:noFill/>
          </p:spPr>
          <p:txBody>
            <a:bodyPr wrap="square">
              <a:spAutoFit/>
            </a:bodyPr>
            <a:lstStyle/>
            <a:p>
              <a:r>
                <a:rPr lang="en-GB" sz="2000" dirty="0">
                  <a:latin typeface="Bahnschrift" panose="020B0502040204020203" pitchFamily="34" charset="0"/>
                </a:rPr>
                <a:t>He is allowed to see a few friends</a:t>
              </a:r>
            </a:p>
          </p:txBody>
        </p:sp>
      </p:grpSp>
      <p:grpSp>
        <p:nvGrpSpPr>
          <p:cNvPr id="29" name="Group 28">
            <a:extLst>
              <a:ext uri="{FF2B5EF4-FFF2-40B4-BE49-F238E27FC236}">
                <a16:creationId xmlns:a16="http://schemas.microsoft.com/office/drawing/2014/main" id="{49D77DAD-1C55-46BD-A7D5-34797367C002}"/>
              </a:ext>
            </a:extLst>
          </p:cNvPr>
          <p:cNvGrpSpPr/>
          <p:nvPr/>
        </p:nvGrpSpPr>
        <p:grpSpPr>
          <a:xfrm>
            <a:off x="989727" y="3827971"/>
            <a:ext cx="2350533" cy="1437868"/>
            <a:chOff x="5974850" y="4656552"/>
            <a:chExt cx="2434938" cy="1437868"/>
          </a:xfrm>
        </p:grpSpPr>
        <p:sp>
          <p:nvSpPr>
            <p:cNvPr id="30" name="Rectangle: Rounded Corners 29">
              <a:extLst>
                <a:ext uri="{FF2B5EF4-FFF2-40B4-BE49-F238E27FC236}">
                  <a16:creationId xmlns:a16="http://schemas.microsoft.com/office/drawing/2014/main" id="{F86DA1E5-2FDC-48EC-A9EE-9FE168B10A4C}"/>
                </a:ext>
              </a:extLst>
            </p:cNvPr>
            <p:cNvSpPr/>
            <p:nvPr/>
          </p:nvSpPr>
          <p:spPr>
            <a:xfrm>
              <a:off x="5974850" y="4656552"/>
              <a:ext cx="2395754" cy="1437868"/>
            </a:xfrm>
            <a:prstGeom prst="roundRect">
              <a:avLst/>
            </a:prstGeom>
            <a:solidFill>
              <a:srgbClr val="F2D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82596C8F-6643-4404-BC3F-ADF838F64820}"/>
                </a:ext>
              </a:extLst>
            </p:cNvPr>
            <p:cNvSpPr txBox="1"/>
            <p:nvPr/>
          </p:nvSpPr>
          <p:spPr>
            <a:xfrm>
              <a:off x="6014034" y="4687641"/>
              <a:ext cx="2395754" cy="1323439"/>
            </a:xfrm>
            <a:prstGeom prst="rect">
              <a:avLst/>
            </a:prstGeom>
            <a:noFill/>
          </p:spPr>
          <p:txBody>
            <a:bodyPr wrap="square">
              <a:spAutoFit/>
            </a:bodyPr>
            <a:lstStyle/>
            <a:p>
              <a:r>
                <a:rPr lang="en-GB" sz="2000" dirty="0">
                  <a:latin typeface="Bahnschrift" panose="020B0502040204020203" pitchFamily="34" charset="0"/>
                </a:rPr>
                <a:t>There are guards </a:t>
              </a:r>
            </a:p>
            <a:p>
              <a:r>
                <a:rPr lang="en-GB" sz="2000" dirty="0">
                  <a:latin typeface="Bahnschrift" panose="020B0502040204020203" pitchFamily="34" charset="0"/>
                </a:rPr>
                <a:t>by the king’s chamber and the castle walls</a:t>
              </a:r>
            </a:p>
          </p:txBody>
        </p:sp>
      </p:grpSp>
      <p:sp>
        <p:nvSpPr>
          <p:cNvPr id="32" name="TextBox 31">
            <a:extLst>
              <a:ext uri="{FF2B5EF4-FFF2-40B4-BE49-F238E27FC236}">
                <a16:creationId xmlns:a16="http://schemas.microsoft.com/office/drawing/2014/main" id="{E131CCF2-FE08-4E1F-A5BD-A5390E6F1922}"/>
              </a:ext>
            </a:extLst>
          </p:cNvPr>
          <p:cNvSpPr txBox="1"/>
          <p:nvPr/>
        </p:nvSpPr>
        <p:spPr>
          <a:xfrm>
            <a:off x="2469273" y="5920144"/>
            <a:ext cx="5785173" cy="707886"/>
          </a:xfrm>
          <a:prstGeom prst="rect">
            <a:avLst/>
          </a:prstGeom>
          <a:noFill/>
        </p:spPr>
        <p:txBody>
          <a:bodyPr wrap="square">
            <a:spAutoFit/>
          </a:bodyPr>
          <a:lstStyle/>
          <a:p>
            <a:r>
              <a:rPr lang="en-GB" sz="2000" dirty="0">
                <a:solidFill>
                  <a:schemeClr val="bg1"/>
                </a:solidFill>
                <a:latin typeface="Bahnschrift" panose="020B0502040204020203" pitchFamily="34" charset="0"/>
              </a:rPr>
              <a:t>Looking for ideas? Read the spy stories on the next slide….</a:t>
            </a:r>
          </a:p>
        </p:txBody>
      </p:sp>
    </p:spTree>
    <p:extLst>
      <p:ext uri="{BB962C8B-B14F-4D97-AF65-F5344CB8AC3E}">
        <p14:creationId xmlns:p14="http://schemas.microsoft.com/office/powerpoint/2010/main" val="3301279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sp>
        <p:nvSpPr>
          <p:cNvPr id="26" name="Speech Bubble: Rectangle with Corners Rounded 25">
            <a:extLst>
              <a:ext uri="{FF2B5EF4-FFF2-40B4-BE49-F238E27FC236}">
                <a16:creationId xmlns:a16="http://schemas.microsoft.com/office/drawing/2014/main" id="{66D9327A-ED99-4E3E-863F-E95DA46CEC6B}"/>
              </a:ext>
            </a:extLst>
          </p:cNvPr>
          <p:cNvSpPr/>
          <p:nvPr/>
        </p:nvSpPr>
        <p:spPr>
          <a:xfrm>
            <a:off x="5938379" y="3465623"/>
            <a:ext cx="3918955" cy="1945561"/>
          </a:xfrm>
          <a:prstGeom prst="wedgeRoundRectCallout">
            <a:avLst>
              <a:gd name="adj1" fmla="val 60599"/>
              <a:gd name="adj2" fmla="val 19235"/>
              <a:gd name="adj3" fmla="val 16667"/>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peech Bubble: Rectangle with Corners Rounded 24">
            <a:extLst>
              <a:ext uri="{FF2B5EF4-FFF2-40B4-BE49-F238E27FC236}">
                <a16:creationId xmlns:a16="http://schemas.microsoft.com/office/drawing/2014/main" id="{EEF6D454-22FE-47CF-A3AC-1CA33994270B}"/>
              </a:ext>
            </a:extLst>
          </p:cNvPr>
          <p:cNvSpPr/>
          <p:nvPr/>
        </p:nvSpPr>
        <p:spPr>
          <a:xfrm>
            <a:off x="2960775" y="3511321"/>
            <a:ext cx="2805311" cy="1970535"/>
          </a:xfrm>
          <a:prstGeom prst="wedgeRoundRectCallout">
            <a:avLst>
              <a:gd name="adj1" fmla="val -90128"/>
              <a:gd name="adj2" fmla="val -40519"/>
              <a:gd name="adj3" fmla="val 16667"/>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peech Bubble: Rectangle with Corners Rounded 23">
            <a:extLst>
              <a:ext uri="{FF2B5EF4-FFF2-40B4-BE49-F238E27FC236}">
                <a16:creationId xmlns:a16="http://schemas.microsoft.com/office/drawing/2014/main" id="{7C38AE1B-9EC7-4B5C-86D5-3F200E6869BF}"/>
              </a:ext>
            </a:extLst>
          </p:cNvPr>
          <p:cNvSpPr/>
          <p:nvPr/>
        </p:nvSpPr>
        <p:spPr>
          <a:xfrm>
            <a:off x="6509218" y="147927"/>
            <a:ext cx="3918955" cy="3090294"/>
          </a:xfrm>
          <a:prstGeom prst="wedgeRoundRectCallout">
            <a:avLst>
              <a:gd name="adj1" fmla="val 61249"/>
              <a:gd name="adj2" fmla="val 16099"/>
              <a:gd name="adj3" fmla="val 16667"/>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Rectangle with Corners Rounded 22">
            <a:extLst>
              <a:ext uri="{FF2B5EF4-FFF2-40B4-BE49-F238E27FC236}">
                <a16:creationId xmlns:a16="http://schemas.microsoft.com/office/drawing/2014/main" id="{A3EF10A4-6E41-4A32-A9E1-A404A7D07C82}"/>
              </a:ext>
            </a:extLst>
          </p:cNvPr>
          <p:cNvSpPr/>
          <p:nvPr/>
        </p:nvSpPr>
        <p:spPr>
          <a:xfrm>
            <a:off x="1887485" y="102971"/>
            <a:ext cx="3918955" cy="3090294"/>
          </a:xfrm>
          <a:prstGeom prst="wedgeRoundRectCallout">
            <a:avLst>
              <a:gd name="adj1" fmla="val -62978"/>
              <a:gd name="adj2" fmla="val -4187"/>
              <a:gd name="adj3" fmla="val 16667"/>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2" name="TextBox 1">
            <a:extLst>
              <a:ext uri="{FF2B5EF4-FFF2-40B4-BE49-F238E27FC236}">
                <a16:creationId xmlns:a16="http://schemas.microsoft.com/office/drawing/2014/main" id="{AED73854-6119-4811-8C55-AF1EB0F144D5}"/>
              </a:ext>
            </a:extLst>
          </p:cNvPr>
          <p:cNvSpPr txBox="1"/>
          <p:nvPr/>
        </p:nvSpPr>
        <p:spPr>
          <a:xfrm>
            <a:off x="3069598" y="5374859"/>
            <a:ext cx="5737563" cy="2616101"/>
          </a:xfrm>
          <a:prstGeom prst="rect">
            <a:avLst/>
          </a:prstGeom>
          <a:noFill/>
        </p:spPr>
        <p:txBody>
          <a:bodyPr wrap="square" rtlCol="0">
            <a:spAutoFit/>
          </a:bodyPr>
          <a:lstStyle/>
          <a:p>
            <a:pPr marL="285750" indent="-285750">
              <a:buFont typeface="Arial" panose="020B0604020202020204" pitchFamily="34" charset="0"/>
              <a:buChar char="•"/>
            </a:pPr>
            <a:endParaRPr lang="en-GB" sz="2400" b="1" dirty="0">
              <a:solidFill>
                <a:schemeClr val="bg1"/>
              </a:solidFill>
            </a:endParaRPr>
          </a:p>
          <a:p>
            <a:r>
              <a:rPr lang="en-GB" sz="3200" b="1" dirty="0">
                <a:solidFill>
                  <a:schemeClr val="bg1"/>
                </a:solidFill>
                <a:latin typeface="Bahnschrift" panose="020B0502040204020203" pitchFamily="34" charset="0"/>
              </a:rPr>
              <a:t>Strange Spy Stories</a:t>
            </a:r>
          </a:p>
          <a:p>
            <a:r>
              <a:rPr lang="en-GB" b="1" dirty="0">
                <a:solidFill>
                  <a:schemeClr val="bg1"/>
                </a:solidFill>
                <a:latin typeface="Bahnschrift" panose="020B0502040204020203" pitchFamily="34" charset="0"/>
              </a:rPr>
              <a:t>Which of these stories do you think is true?</a:t>
            </a:r>
          </a:p>
          <a:p>
            <a:endParaRPr lang="en-GB" dirty="0">
              <a:latin typeface="Bahnschrift" panose="020B0502040204020203" pitchFamily="34" charset="0"/>
            </a:endParaRPr>
          </a:p>
          <a:p>
            <a:endParaRPr lang="en-GB" dirty="0">
              <a:latin typeface="Bahnschrift" panose="020B0502040204020203" pitchFamily="34" charset="0"/>
            </a:endParaRPr>
          </a:p>
          <a:p>
            <a:endParaRPr lang="en-GB" dirty="0">
              <a:latin typeface="Bahnschrift" panose="020B0502040204020203" pitchFamily="34" charset="0"/>
            </a:endParaRPr>
          </a:p>
          <a:p>
            <a:endParaRPr lang="en-GB" dirty="0"/>
          </a:p>
          <a:p>
            <a:endParaRPr lang="en-GB" dirty="0"/>
          </a:p>
        </p:txBody>
      </p:sp>
      <p:pic>
        <p:nvPicPr>
          <p:cNvPr id="5" name="Picture 4" descr="A person in a garment&#10;&#10;Description automatically generated with medium confidence">
            <a:extLst>
              <a:ext uri="{FF2B5EF4-FFF2-40B4-BE49-F238E27FC236}">
                <a16:creationId xmlns:a16="http://schemas.microsoft.com/office/drawing/2014/main" id="{6E758474-A515-4787-977D-975A5C5AC24E}"/>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783" b="100000" l="0" r="100000">
                        <a14:foregroundMark x1="29821" y1="19913" x2="42377" y2="6783"/>
                        <a14:foregroundMark x1="32735" y1="38783" x2="5381" y2="44957"/>
                        <a14:foregroundMark x1="5381" y1="44957" x2="2691" y2="46174"/>
                      </a14:backgroundRemoval>
                    </a14:imgEffect>
                  </a14:imgLayer>
                </a14:imgProps>
              </a:ext>
              <a:ext uri="{28A0092B-C50C-407E-A947-70E740481C1C}">
                <a14:useLocalDpi xmlns:a14="http://schemas.microsoft.com/office/drawing/2010/main"/>
              </a:ext>
            </a:extLst>
          </a:blip>
          <a:srcRect/>
          <a:stretch/>
        </p:blipFill>
        <p:spPr>
          <a:xfrm flipH="1">
            <a:off x="8152" y="239798"/>
            <a:ext cx="1678349" cy="4381685"/>
          </a:xfrm>
          <a:prstGeom prst="rect">
            <a:avLst/>
          </a:prstGeom>
        </p:spPr>
      </p:pic>
      <p:pic>
        <p:nvPicPr>
          <p:cNvPr id="8" name="Picture 7">
            <a:extLst>
              <a:ext uri="{FF2B5EF4-FFF2-40B4-BE49-F238E27FC236}">
                <a16:creationId xmlns:a16="http://schemas.microsoft.com/office/drawing/2014/main" id="{FCDEE695-9ED7-4EBA-87E6-0D5EB02F610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10377342" y="812670"/>
            <a:ext cx="1814658" cy="3090294"/>
          </a:xfrm>
          <a:prstGeom prst="rect">
            <a:avLst/>
          </a:prstGeom>
        </p:spPr>
      </p:pic>
      <p:sp>
        <p:nvSpPr>
          <p:cNvPr id="16" name="TextBox 15">
            <a:extLst>
              <a:ext uri="{FF2B5EF4-FFF2-40B4-BE49-F238E27FC236}">
                <a16:creationId xmlns:a16="http://schemas.microsoft.com/office/drawing/2014/main" id="{23104D30-D4A3-4560-B34D-D976496FC2C8}"/>
              </a:ext>
            </a:extLst>
          </p:cNvPr>
          <p:cNvSpPr txBox="1"/>
          <p:nvPr/>
        </p:nvSpPr>
        <p:spPr>
          <a:xfrm>
            <a:off x="2078521" y="370845"/>
            <a:ext cx="3569947" cy="2554545"/>
          </a:xfrm>
          <a:prstGeom prst="rect">
            <a:avLst/>
          </a:prstGeom>
          <a:noFill/>
        </p:spPr>
        <p:txBody>
          <a:bodyPr wrap="square">
            <a:spAutoFit/>
          </a:bodyPr>
          <a:lstStyle/>
          <a:p>
            <a:r>
              <a:rPr lang="en-GB" sz="2000" dirty="0">
                <a:latin typeface="Bahnschrift" panose="020B0502040204020203" pitchFamily="34" charset="0"/>
              </a:rPr>
              <a:t>We went to attack a fort in Nottingham disguised as women. We hid our weapons under our skirts! Our secret plan was overheard by a Parliamentarian spy. We were caught and we had to jump in the river to escape!</a:t>
            </a:r>
          </a:p>
        </p:txBody>
      </p:sp>
      <p:sp>
        <p:nvSpPr>
          <p:cNvPr id="18" name="TextBox 17">
            <a:extLst>
              <a:ext uri="{FF2B5EF4-FFF2-40B4-BE49-F238E27FC236}">
                <a16:creationId xmlns:a16="http://schemas.microsoft.com/office/drawing/2014/main" id="{FA9DCCE7-A156-46CE-AAC5-9EFB3B3D7A86}"/>
              </a:ext>
            </a:extLst>
          </p:cNvPr>
          <p:cNvSpPr txBox="1"/>
          <p:nvPr/>
        </p:nvSpPr>
        <p:spPr>
          <a:xfrm>
            <a:off x="6737493" y="-90916"/>
            <a:ext cx="3639849" cy="3231654"/>
          </a:xfrm>
          <a:prstGeom prst="rect">
            <a:avLst/>
          </a:prstGeom>
          <a:noFill/>
        </p:spPr>
        <p:txBody>
          <a:bodyPr wrap="square">
            <a:spAutoFit/>
          </a:bodyPr>
          <a:lstStyle/>
          <a:p>
            <a:endParaRPr lang="en-GB" sz="2400" dirty="0">
              <a:latin typeface="Bahnschrift" panose="020B0502040204020203" pitchFamily="34" charset="0"/>
            </a:endParaRPr>
          </a:p>
          <a:p>
            <a:r>
              <a:rPr lang="en-GB" sz="2000" dirty="0">
                <a:latin typeface="Bahnschrift" panose="020B0502040204020203" pitchFamily="34" charset="0"/>
              </a:rPr>
              <a:t>I swallowed a hollowed out slug bullet containing a message from the King. I sneaked past the Roundhead soldiers who were besieging Newark. When I got inside the town, I drank some medicine that made me poo the message out! </a:t>
            </a:r>
          </a:p>
        </p:txBody>
      </p:sp>
      <p:sp>
        <p:nvSpPr>
          <p:cNvPr id="20" name="TextBox 19">
            <a:extLst>
              <a:ext uri="{FF2B5EF4-FFF2-40B4-BE49-F238E27FC236}">
                <a16:creationId xmlns:a16="http://schemas.microsoft.com/office/drawing/2014/main" id="{72B61291-389A-4BD0-B27A-AD950B06CFA6}"/>
              </a:ext>
            </a:extLst>
          </p:cNvPr>
          <p:cNvSpPr txBox="1"/>
          <p:nvPr/>
        </p:nvSpPr>
        <p:spPr>
          <a:xfrm>
            <a:off x="3244868" y="3568844"/>
            <a:ext cx="2284062" cy="1938992"/>
          </a:xfrm>
          <a:prstGeom prst="rect">
            <a:avLst/>
          </a:prstGeom>
          <a:noFill/>
        </p:spPr>
        <p:txBody>
          <a:bodyPr wrap="square">
            <a:spAutoFit/>
          </a:bodyPr>
          <a:lstStyle/>
          <a:p>
            <a:r>
              <a:rPr lang="en-GB" sz="2000" dirty="0">
                <a:latin typeface="Bahnschrift" panose="020B0502040204020203" pitchFamily="34" charset="0"/>
              </a:rPr>
              <a:t>I hid gold in barrels of runny, sticky, smelly soap and smuggled it to the king</a:t>
            </a:r>
          </a:p>
        </p:txBody>
      </p:sp>
      <p:sp>
        <p:nvSpPr>
          <p:cNvPr id="22" name="TextBox 21">
            <a:extLst>
              <a:ext uri="{FF2B5EF4-FFF2-40B4-BE49-F238E27FC236}">
                <a16:creationId xmlns:a16="http://schemas.microsoft.com/office/drawing/2014/main" id="{DC6828F4-F5CF-4EAB-B4B6-43D5DBE51AE3}"/>
              </a:ext>
            </a:extLst>
          </p:cNvPr>
          <p:cNvSpPr txBox="1"/>
          <p:nvPr/>
        </p:nvSpPr>
        <p:spPr>
          <a:xfrm>
            <a:off x="6340345" y="3762860"/>
            <a:ext cx="3478205" cy="1323439"/>
          </a:xfrm>
          <a:prstGeom prst="rect">
            <a:avLst/>
          </a:prstGeom>
          <a:noFill/>
        </p:spPr>
        <p:txBody>
          <a:bodyPr wrap="square">
            <a:spAutoFit/>
          </a:bodyPr>
          <a:lstStyle/>
          <a:p>
            <a:r>
              <a:rPr lang="en-GB" sz="2000" dirty="0">
                <a:latin typeface="Bahnschrift" panose="020B0502040204020203" pitchFamily="34" charset="0"/>
              </a:rPr>
              <a:t>I soaked eggs in vinegar to make the shells soft. Then I pushed  messages inside and let them harden again. </a:t>
            </a:r>
          </a:p>
        </p:txBody>
      </p:sp>
      <p:pic>
        <p:nvPicPr>
          <p:cNvPr id="27" name="Picture 26" descr="A picture containing skirt&#10;&#10;Description automatically generated">
            <a:extLst>
              <a:ext uri="{FF2B5EF4-FFF2-40B4-BE49-F238E27FC236}">
                <a16:creationId xmlns:a16="http://schemas.microsoft.com/office/drawing/2014/main" id="{B38E0DD5-F4A9-4A11-AFAF-6ADE05915229}"/>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19029" b="100000" l="10000" r="90000">
                        <a14:foregroundMark x1="55467" y1="72572" x2="45800" y2="99869"/>
                        <a14:foregroundMark x1="36533" y1="97244" x2="44133" y2="79396"/>
                        <a14:foregroundMark x1="40000" y1="69160" x2="38533" y2="51312"/>
                        <a14:foregroundMark x1="36133" y1="44094" x2="51600" y2="30577"/>
                        <a14:foregroundMark x1="51600" y1="30577" x2="56867" y2="19160"/>
                        <a14:foregroundMark x1="58133" y1="65354" x2="55133" y2="44619"/>
                      </a14:backgroundRemoval>
                    </a14:imgEffect>
                  </a14:imgLayer>
                </a14:imgProps>
              </a:ext>
              <a:ext uri="{28A0092B-C50C-407E-A947-70E740481C1C}">
                <a14:useLocalDpi xmlns:a14="http://schemas.microsoft.com/office/drawing/2010/main"/>
              </a:ext>
            </a:extLst>
          </a:blip>
          <a:srcRect/>
          <a:stretch/>
        </p:blipFill>
        <p:spPr>
          <a:xfrm>
            <a:off x="8386879" y="2806323"/>
            <a:ext cx="5516785" cy="282624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96D2D29-C5AF-4966-AD68-B09EE0E6B524}"/>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566" b="94465" l="9877" r="89918">
                        <a14:foregroundMark x1="45405" y1="11919" x2="47599" y2="4606"/>
                        <a14:foregroundMark x1="32990" y1="9859" x2="34088" y2="6667"/>
                        <a14:foregroundMark x1="33813" y1="94465" x2="34636" y2="88242"/>
                      </a14:backgroundRemoval>
                    </a14:imgEffect>
                  </a14:imgLayer>
                </a14:imgProps>
              </a:ext>
              <a:ext uri="{28A0092B-C50C-407E-A947-70E740481C1C}">
                <a14:useLocalDpi xmlns:a14="http://schemas.microsoft.com/office/drawing/2010/main"/>
              </a:ext>
            </a:extLst>
          </a:blip>
          <a:srcRect b="46875"/>
          <a:stretch/>
        </p:blipFill>
        <p:spPr>
          <a:xfrm>
            <a:off x="-1248268" y="1979794"/>
            <a:ext cx="4672523" cy="3729336"/>
          </a:xfrm>
          <a:prstGeom prst="rect">
            <a:avLst/>
          </a:prstGeom>
        </p:spPr>
      </p:pic>
    </p:spTree>
    <p:extLst>
      <p:ext uri="{BB962C8B-B14F-4D97-AF65-F5344CB8AC3E}">
        <p14:creationId xmlns:p14="http://schemas.microsoft.com/office/powerpoint/2010/main" val="3712665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996D2D29-C5AF-4966-AD68-B09EE0E6B52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8211" b="100000" l="9828" r="89897">
                        <a14:foregroundMark x1="45430" y1="21628" x2="47629" y2="8358"/>
                        <a14:foregroundMark x1="32990" y1="17889" x2="34089" y2="12097"/>
                      </a14:backgroundRemoval>
                    </a14:imgEffect>
                  </a14:imgLayer>
                </a14:imgProps>
              </a:ext>
              <a:ext uri="{28A0092B-C50C-407E-A947-70E740481C1C}">
                <a14:useLocalDpi xmlns:a14="http://schemas.microsoft.com/office/drawing/2010/main"/>
              </a:ext>
            </a:extLst>
          </a:blip>
          <a:srcRect/>
          <a:stretch/>
        </p:blipFill>
        <p:spPr>
          <a:xfrm>
            <a:off x="-529181" y="2605938"/>
            <a:ext cx="3931579" cy="3256876"/>
          </a:xfrm>
          <a:prstGeom prst="rect">
            <a:avLst/>
          </a:prstGeom>
        </p:spPr>
      </p:pic>
      <p:sp>
        <p:nvSpPr>
          <p:cNvPr id="26" name="Speech Bubble: Rectangle with Corners Rounded 25">
            <a:extLst>
              <a:ext uri="{FF2B5EF4-FFF2-40B4-BE49-F238E27FC236}">
                <a16:creationId xmlns:a16="http://schemas.microsoft.com/office/drawing/2014/main" id="{66D9327A-ED99-4E3E-863F-E95DA46CEC6B}"/>
              </a:ext>
            </a:extLst>
          </p:cNvPr>
          <p:cNvSpPr/>
          <p:nvPr/>
        </p:nvSpPr>
        <p:spPr>
          <a:xfrm>
            <a:off x="5910251" y="3459116"/>
            <a:ext cx="3918955" cy="1945561"/>
          </a:xfrm>
          <a:prstGeom prst="wedgeRoundRectCallout">
            <a:avLst>
              <a:gd name="adj1" fmla="val 60599"/>
              <a:gd name="adj2" fmla="val 19235"/>
              <a:gd name="adj3" fmla="val 16667"/>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peech Bubble: Rectangle with Corners Rounded 24">
            <a:extLst>
              <a:ext uri="{FF2B5EF4-FFF2-40B4-BE49-F238E27FC236}">
                <a16:creationId xmlns:a16="http://schemas.microsoft.com/office/drawing/2014/main" id="{EEF6D454-22FE-47CF-A3AC-1CA33994270B}"/>
              </a:ext>
            </a:extLst>
          </p:cNvPr>
          <p:cNvSpPr/>
          <p:nvPr/>
        </p:nvSpPr>
        <p:spPr>
          <a:xfrm>
            <a:off x="2960776" y="3511321"/>
            <a:ext cx="2252976" cy="1446111"/>
          </a:xfrm>
          <a:prstGeom prst="wedgeRoundRectCallout">
            <a:avLst>
              <a:gd name="adj1" fmla="val -93160"/>
              <a:gd name="adj2" fmla="val -23792"/>
              <a:gd name="adj3" fmla="val 16667"/>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peech Bubble: Rectangle with Corners Rounded 23">
            <a:extLst>
              <a:ext uri="{FF2B5EF4-FFF2-40B4-BE49-F238E27FC236}">
                <a16:creationId xmlns:a16="http://schemas.microsoft.com/office/drawing/2014/main" id="{7C38AE1B-9EC7-4B5C-86D5-3F200E6869BF}"/>
              </a:ext>
            </a:extLst>
          </p:cNvPr>
          <p:cNvSpPr/>
          <p:nvPr/>
        </p:nvSpPr>
        <p:spPr>
          <a:xfrm>
            <a:off x="6509218" y="147927"/>
            <a:ext cx="3918955" cy="3090294"/>
          </a:xfrm>
          <a:prstGeom prst="wedgeRoundRectCallout">
            <a:avLst>
              <a:gd name="adj1" fmla="val 58265"/>
              <a:gd name="adj2" fmla="val 32614"/>
              <a:gd name="adj3" fmla="val 16667"/>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Rectangle with Corners Rounded 22">
            <a:extLst>
              <a:ext uri="{FF2B5EF4-FFF2-40B4-BE49-F238E27FC236}">
                <a16:creationId xmlns:a16="http://schemas.microsoft.com/office/drawing/2014/main" id="{A3EF10A4-6E41-4A32-A9E1-A404A7D07C82}"/>
              </a:ext>
            </a:extLst>
          </p:cNvPr>
          <p:cNvSpPr/>
          <p:nvPr/>
        </p:nvSpPr>
        <p:spPr>
          <a:xfrm>
            <a:off x="1887485" y="102971"/>
            <a:ext cx="3918955" cy="3090294"/>
          </a:xfrm>
          <a:prstGeom prst="wedgeRoundRectCallout">
            <a:avLst>
              <a:gd name="adj1" fmla="val -60265"/>
              <a:gd name="adj2" fmla="val -22422"/>
              <a:gd name="adj3" fmla="val 16667"/>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5"/>
          <a:stretch>
            <a:fillRect/>
          </a:stretch>
        </p:blipFill>
        <p:spPr>
          <a:xfrm>
            <a:off x="9381420" y="5709130"/>
            <a:ext cx="914479" cy="109737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2" name="TextBox 1">
            <a:extLst>
              <a:ext uri="{FF2B5EF4-FFF2-40B4-BE49-F238E27FC236}">
                <a16:creationId xmlns:a16="http://schemas.microsoft.com/office/drawing/2014/main" id="{AED73854-6119-4811-8C55-AF1EB0F144D5}"/>
              </a:ext>
            </a:extLst>
          </p:cNvPr>
          <p:cNvSpPr txBox="1"/>
          <p:nvPr/>
        </p:nvSpPr>
        <p:spPr>
          <a:xfrm>
            <a:off x="2272305" y="5416961"/>
            <a:ext cx="5965849" cy="1600438"/>
          </a:xfrm>
          <a:prstGeom prst="rect">
            <a:avLst/>
          </a:prstGeom>
          <a:noFill/>
        </p:spPr>
        <p:txBody>
          <a:bodyPr wrap="square" rtlCol="0">
            <a:spAutoFit/>
          </a:bodyPr>
          <a:lstStyle/>
          <a:p>
            <a:pPr marL="285750" indent="-285750">
              <a:buFont typeface="Arial" panose="020B0604020202020204" pitchFamily="34" charset="0"/>
              <a:buChar char="•"/>
            </a:pPr>
            <a:endParaRPr lang="en-GB" sz="2400" b="1" dirty="0">
              <a:solidFill>
                <a:schemeClr val="bg1"/>
              </a:solidFill>
            </a:endParaRPr>
          </a:p>
          <a:p>
            <a:r>
              <a:rPr lang="en-GB" sz="2800" b="1" dirty="0">
                <a:solidFill>
                  <a:schemeClr val="bg1"/>
                </a:solidFill>
                <a:latin typeface="Bahnschrift" panose="020B0502040204020203" pitchFamily="34" charset="0"/>
              </a:rPr>
              <a:t>Can you think of an even better plan and rescue the King?</a:t>
            </a:r>
            <a:endParaRPr lang="en-GB" sz="1600" b="1" dirty="0">
              <a:solidFill>
                <a:schemeClr val="bg1"/>
              </a:solidFill>
              <a:latin typeface="Bahnschrift" panose="020B0502040204020203" pitchFamily="34" charset="0"/>
            </a:endParaRPr>
          </a:p>
          <a:p>
            <a:endParaRPr lang="en-GB" dirty="0"/>
          </a:p>
        </p:txBody>
      </p:sp>
      <p:pic>
        <p:nvPicPr>
          <p:cNvPr id="5" name="Picture 4" descr="A person in a garment&#10;&#10;Description automatically generated with medium confidence">
            <a:extLst>
              <a:ext uri="{FF2B5EF4-FFF2-40B4-BE49-F238E27FC236}">
                <a16:creationId xmlns:a16="http://schemas.microsoft.com/office/drawing/2014/main" id="{6E758474-A515-4787-977D-975A5C5AC24E}"/>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9275" b="100000" l="0" r="100000">
                        <a14:foregroundMark x1="26494" y1="27229" x2="37649" y2="9275"/>
                      </a14:backgroundRemoval>
                    </a14:imgEffect>
                  </a14:imgLayer>
                </a14:imgProps>
              </a:ext>
              <a:ext uri="{28A0092B-C50C-407E-A947-70E740481C1C}">
                <a14:useLocalDpi xmlns:a14="http://schemas.microsoft.com/office/drawing/2010/main"/>
              </a:ext>
            </a:extLst>
          </a:blip>
          <a:srcRect/>
          <a:stretch/>
        </p:blipFill>
        <p:spPr>
          <a:xfrm flipH="1">
            <a:off x="-1" y="-217860"/>
            <a:ext cx="1755545" cy="2965453"/>
          </a:xfrm>
          <a:prstGeom prst="rect">
            <a:avLst/>
          </a:prstGeom>
        </p:spPr>
      </p:pic>
      <p:pic>
        <p:nvPicPr>
          <p:cNvPr id="8" name="Picture 7">
            <a:extLst>
              <a:ext uri="{FF2B5EF4-FFF2-40B4-BE49-F238E27FC236}">
                <a16:creationId xmlns:a16="http://schemas.microsoft.com/office/drawing/2014/main" id="{FCDEE695-9ED7-4EBA-87E6-0D5EB02F610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H="1">
            <a:off x="10329329" y="1184745"/>
            <a:ext cx="1914139" cy="2078332"/>
          </a:xfrm>
          <a:prstGeom prst="rect">
            <a:avLst/>
          </a:prstGeom>
        </p:spPr>
      </p:pic>
      <p:sp>
        <p:nvSpPr>
          <p:cNvPr id="16" name="TextBox 15">
            <a:extLst>
              <a:ext uri="{FF2B5EF4-FFF2-40B4-BE49-F238E27FC236}">
                <a16:creationId xmlns:a16="http://schemas.microsoft.com/office/drawing/2014/main" id="{23104D30-D4A3-4560-B34D-D976496FC2C8}"/>
              </a:ext>
            </a:extLst>
          </p:cNvPr>
          <p:cNvSpPr txBox="1"/>
          <p:nvPr/>
        </p:nvSpPr>
        <p:spPr>
          <a:xfrm>
            <a:off x="2103525" y="317347"/>
            <a:ext cx="3834855" cy="2554545"/>
          </a:xfrm>
          <a:prstGeom prst="rect">
            <a:avLst/>
          </a:prstGeom>
          <a:noFill/>
        </p:spPr>
        <p:txBody>
          <a:bodyPr wrap="square">
            <a:spAutoFit/>
          </a:bodyPr>
          <a:lstStyle/>
          <a:p>
            <a:r>
              <a:rPr lang="en-GB" sz="2000" dirty="0">
                <a:latin typeface="Bahnschrift" panose="020B0502040204020203" pitchFamily="34" charset="0"/>
              </a:rPr>
              <a:t>We went to attack a fort in Nottingham disguised as women. We hid our weapons under our skirts. Our secret plan was overheard by a Parliamentarian spy. We were caught and we had to jump in the river to escape!</a:t>
            </a:r>
          </a:p>
        </p:txBody>
      </p:sp>
      <p:sp>
        <p:nvSpPr>
          <p:cNvPr id="18" name="TextBox 17">
            <a:extLst>
              <a:ext uri="{FF2B5EF4-FFF2-40B4-BE49-F238E27FC236}">
                <a16:creationId xmlns:a16="http://schemas.microsoft.com/office/drawing/2014/main" id="{FA9DCCE7-A156-46CE-AAC5-9EFB3B3D7A86}"/>
              </a:ext>
            </a:extLst>
          </p:cNvPr>
          <p:cNvSpPr txBox="1"/>
          <p:nvPr/>
        </p:nvSpPr>
        <p:spPr>
          <a:xfrm>
            <a:off x="6664666" y="26070"/>
            <a:ext cx="3639849" cy="2923877"/>
          </a:xfrm>
          <a:prstGeom prst="rect">
            <a:avLst/>
          </a:prstGeom>
          <a:noFill/>
        </p:spPr>
        <p:txBody>
          <a:bodyPr wrap="square">
            <a:spAutoFit/>
          </a:bodyPr>
          <a:lstStyle/>
          <a:p>
            <a:endParaRPr lang="en-GB" sz="2400" dirty="0">
              <a:latin typeface="Bahnschrift" panose="020B0502040204020203" pitchFamily="34" charset="0"/>
            </a:endParaRPr>
          </a:p>
          <a:p>
            <a:r>
              <a:rPr lang="en-GB" sz="2000" dirty="0">
                <a:latin typeface="Bahnschrift" panose="020B0502040204020203" pitchFamily="34" charset="0"/>
              </a:rPr>
              <a:t>I swallowed a slug bullet in which there was a message from the King. I sneaked past the Roundhead soldiers who were besieging Newark. When I got inside the town, I  drank some medicine that made me poo the message out! </a:t>
            </a:r>
          </a:p>
        </p:txBody>
      </p:sp>
      <p:sp>
        <p:nvSpPr>
          <p:cNvPr id="20" name="TextBox 19">
            <a:extLst>
              <a:ext uri="{FF2B5EF4-FFF2-40B4-BE49-F238E27FC236}">
                <a16:creationId xmlns:a16="http://schemas.microsoft.com/office/drawing/2014/main" id="{72B61291-389A-4BD0-B27A-AD950B06CFA6}"/>
              </a:ext>
            </a:extLst>
          </p:cNvPr>
          <p:cNvSpPr txBox="1"/>
          <p:nvPr/>
        </p:nvSpPr>
        <p:spPr>
          <a:xfrm>
            <a:off x="3332710" y="3644194"/>
            <a:ext cx="1708058" cy="1015663"/>
          </a:xfrm>
          <a:prstGeom prst="rect">
            <a:avLst/>
          </a:prstGeom>
          <a:noFill/>
        </p:spPr>
        <p:txBody>
          <a:bodyPr wrap="square">
            <a:spAutoFit/>
          </a:bodyPr>
          <a:lstStyle/>
          <a:p>
            <a:r>
              <a:rPr lang="en-GB" sz="2000" dirty="0">
                <a:latin typeface="Bahnschrift" panose="020B0502040204020203" pitchFamily="34" charset="0"/>
              </a:rPr>
              <a:t>I hid gold in barrels of soap</a:t>
            </a:r>
          </a:p>
        </p:txBody>
      </p:sp>
      <p:sp>
        <p:nvSpPr>
          <p:cNvPr id="22" name="TextBox 21">
            <a:extLst>
              <a:ext uri="{FF2B5EF4-FFF2-40B4-BE49-F238E27FC236}">
                <a16:creationId xmlns:a16="http://schemas.microsoft.com/office/drawing/2014/main" id="{DC6828F4-F5CF-4EAB-B4B6-43D5DBE51AE3}"/>
              </a:ext>
            </a:extLst>
          </p:cNvPr>
          <p:cNvSpPr txBox="1"/>
          <p:nvPr/>
        </p:nvSpPr>
        <p:spPr>
          <a:xfrm>
            <a:off x="6340345" y="3762860"/>
            <a:ext cx="3478205" cy="1323439"/>
          </a:xfrm>
          <a:prstGeom prst="rect">
            <a:avLst/>
          </a:prstGeom>
          <a:noFill/>
        </p:spPr>
        <p:txBody>
          <a:bodyPr wrap="square">
            <a:spAutoFit/>
          </a:bodyPr>
          <a:lstStyle/>
          <a:p>
            <a:r>
              <a:rPr lang="en-GB" sz="2000" dirty="0">
                <a:latin typeface="Bahnschrift" panose="020B0502040204020203" pitchFamily="34" charset="0"/>
              </a:rPr>
              <a:t>I soaked eggs in vinegar to make the shells soft. Then I pushed a message inside and let them harden again. </a:t>
            </a:r>
          </a:p>
        </p:txBody>
      </p:sp>
      <p:pic>
        <p:nvPicPr>
          <p:cNvPr id="27" name="Picture 26" descr="A picture containing skirt&#10;&#10;Description automatically generated">
            <a:extLst>
              <a:ext uri="{FF2B5EF4-FFF2-40B4-BE49-F238E27FC236}">
                <a16:creationId xmlns:a16="http://schemas.microsoft.com/office/drawing/2014/main" id="{B38E0DD5-F4A9-4A11-AFAF-6ADE05915229}"/>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19029" b="100000" l="10000" r="90000">
                        <a14:foregroundMark x1="55467" y1="72572" x2="45800" y2="99869"/>
                        <a14:foregroundMark x1="36533" y1="97244" x2="44133" y2="79396"/>
                        <a14:foregroundMark x1="40000" y1="69160" x2="38533" y2="51312"/>
                        <a14:foregroundMark x1="36133" y1="44094" x2="51600" y2="30577"/>
                        <a14:foregroundMark x1="51600" y1="30577" x2="56867" y2="19160"/>
                        <a14:foregroundMark x1="58133" y1="65354" x2="55133" y2="44619"/>
                      </a14:backgroundRemoval>
                    </a14:imgEffect>
                  </a14:imgLayer>
                </a14:imgProps>
              </a:ext>
              <a:ext uri="{28A0092B-C50C-407E-A947-70E740481C1C}">
                <a14:useLocalDpi xmlns:a14="http://schemas.microsoft.com/office/drawing/2010/main"/>
              </a:ext>
            </a:extLst>
          </a:blip>
          <a:srcRect/>
          <a:stretch/>
        </p:blipFill>
        <p:spPr>
          <a:xfrm>
            <a:off x="8776930" y="3287933"/>
            <a:ext cx="4558336" cy="2335229"/>
          </a:xfrm>
          <a:prstGeom prst="rect">
            <a:avLst/>
          </a:prstGeom>
        </p:spPr>
      </p:pic>
      <p:grpSp>
        <p:nvGrpSpPr>
          <p:cNvPr id="19" name="Group 18">
            <a:extLst>
              <a:ext uri="{FF2B5EF4-FFF2-40B4-BE49-F238E27FC236}">
                <a16:creationId xmlns:a16="http://schemas.microsoft.com/office/drawing/2014/main" id="{952EE2A7-068F-4AFF-88F3-8A0DFE71559B}"/>
              </a:ext>
            </a:extLst>
          </p:cNvPr>
          <p:cNvGrpSpPr/>
          <p:nvPr/>
        </p:nvGrpSpPr>
        <p:grpSpPr>
          <a:xfrm>
            <a:off x="4318838" y="1668989"/>
            <a:ext cx="3212351" cy="2775760"/>
            <a:chOff x="5908184" y="2395733"/>
            <a:chExt cx="4157688" cy="3723302"/>
          </a:xfrm>
        </p:grpSpPr>
        <p:pic>
          <p:nvPicPr>
            <p:cNvPr id="21" name="Picture 20">
              <a:extLst>
                <a:ext uri="{FF2B5EF4-FFF2-40B4-BE49-F238E27FC236}">
                  <a16:creationId xmlns:a16="http://schemas.microsoft.com/office/drawing/2014/main" id="{E6A04A1D-82E8-4954-9D3F-C2C5EFB313DC}"/>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rot="762345">
              <a:off x="5908184" y="2395733"/>
              <a:ext cx="4157688" cy="3723302"/>
            </a:xfrm>
            <a:prstGeom prst="rect">
              <a:avLst/>
            </a:prstGeom>
          </p:spPr>
        </p:pic>
        <p:sp>
          <p:nvSpPr>
            <p:cNvPr id="28" name="TextBox 27">
              <a:extLst>
                <a:ext uri="{FF2B5EF4-FFF2-40B4-BE49-F238E27FC236}">
                  <a16:creationId xmlns:a16="http://schemas.microsoft.com/office/drawing/2014/main" id="{F9AB5148-3601-4DB3-BC22-A2D3AA7EA27D}"/>
                </a:ext>
              </a:extLst>
            </p:cNvPr>
            <p:cNvSpPr txBox="1"/>
            <p:nvPr/>
          </p:nvSpPr>
          <p:spPr>
            <a:xfrm rot="762345">
              <a:off x="6508054" y="3708883"/>
              <a:ext cx="2652756" cy="866965"/>
            </a:xfrm>
            <a:prstGeom prst="rect">
              <a:avLst/>
            </a:prstGeom>
            <a:noFill/>
          </p:spPr>
          <p:txBody>
            <a:bodyPr wrap="square" rtlCol="0">
              <a:spAutoFit/>
            </a:bodyPr>
            <a:lstStyle/>
            <a:p>
              <a:pPr algn="ctr"/>
              <a:r>
                <a:rPr lang="en-GB" sz="3600" b="1" dirty="0">
                  <a:solidFill>
                    <a:schemeClr val="bg1"/>
                  </a:solidFill>
                  <a:latin typeface="Century Gothic" panose="020B0502020202020204" pitchFamily="34" charset="0"/>
                </a:rPr>
                <a:t>All True!</a:t>
              </a:r>
            </a:p>
          </p:txBody>
        </p:sp>
      </p:grpSp>
    </p:spTree>
    <p:extLst>
      <p:ext uri="{BB962C8B-B14F-4D97-AF65-F5344CB8AC3E}">
        <p14:creationId xmlns:p14="http://schemas.microsoft.com/office/powerpoint/2010/main" val="398864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2" name="TextBox 1">
            <a:extLst>
              <a:ext uri="{FF2B5EF4-FFF2-40B4-BE49-F238E27FC236}">
                <a16:creationId xmlns:a16="http://schemas.microsoft.com/office/drawing/2014/main" id="{71B6F82C-EA7C-4928-B577-E2CEC84B9E74}"/>
              </a:ext>
            </a:extLst>
          </p:cNvPr>
          <p:cNvSpPr txBox="1"/>
          <p:nvPr/>
        </p:nvSpPr>
        <p:spPr>
          <a:xfrm>
            <a:off x="2089550" y="139304"/>
            <a:ext cx="8933543" cy="861774"/>
          </a:xfrm>
          <a:prstGeom prst="rect">
            <a:avLst/>
          </a:prstGeom>
          <a:noFill/>
        </p:spPr>
        <p:txBody>
          <a:bodyPr wrap="square" rtlCol="0">
            <a:spAutoFit/>
          </a:bodyPr>
          <a:lstStyle/>
          <a:p>
            <a:endParaRPr lang="en-GB" dirty="0"/>
          </a:p>
          <a:p>
            <a:r>
              <a:rPr lang="en-GB" sz="3200" b="1" dirty="0">
                <a:latin typeface="Bahnschrift" panose="020B0502040204020203" pitchFamily="34" charset="0"/>
              </a:rPr>
              <a:t>Operation Royal Rescue!</a:t>
            </a:r>
          </a:p>
        </p:txBody>
      </p:sp>
      <p:sp>
        <p:nvSpPr>
          <p:cNvPr id="4" name="TextBox 3">
            <a:extLst>
              <a:ext uri="{FF2B5EF4-FFF2-40B4-BE49-F238E27FC236}">
                <a16:creationId xmlns:a16="http://schemas.microsoft.com/office/drawing/2014/main" id="{62D971AC-203B-4ABE-BDD4-A574CA6E4451}"/>
              </a:ext>
            </a:extLst>
          </p:cNvPr>
          <p:cNvSpPr txBox="1"/>
          <p:nvPr/>
        </p:nvSpPr>
        <p:spPr>
          <a:xfrm>
            <a:off x="318978" y="1213008"/>
            <a:ext cx="4011824" cy="4431983"/>
          </a:xfrm>
          <a:prstGeom prst="rect">
            <a:avLst/>
          </a:prstGeom>
          <a:noFill/>
        </p:spPr>
        <p:txBody>
          <a:bodyPr wrap="square" rtlCol="0">
            <a:spAutoFit/>
          </a:bodyPr>
          <a:lstStyle/>
          <a:p>
            <a:r>
              <a:rPr lang="en-GB" sz="2400" dirty="0">
                <a:latin typeface="Bahnschrift" panose="020B0502040204020203" pitchFamily="34" charset="0"/>
              </a:rPr>
              <a:t>It is time to act!</a:t>
            </a:r>
          </a:p>
          <a:p>
            <a:endParaRPr lang="en-GB" sz="2400" dirty="0">
              <a:latin typeface="Bahnschrift" panose="020B0502040204020203" pitchFamily="34" charset="0"/>
            </a:endParaRPr>
          </a:p>
          <a:p>
            <a:r>
              <a:rPr lang="en-GB" sz="2400" dirty="0">
                <a:latin typeface="Bahnschrift" panose="020B0502040204020203" pitchFamily="34" charset="0"/>
              </a:rPr>
              <a:t>Jane </a:t>
            </a:r>
            <a:r>
              <a:rPr lang="en-GB" sz="2400" dirty="0" err="1">
                <a:latin typeface="Bahnschrift" panose="020B0502040204020203" pitchFamily="34" charset="0"/>
              </a:rPr>
              <a:t>Whorewood</a:t>
            </a:r>
            <a:r>
              <a:rPr lang="en-GB" sz="2400" dirty="0">
                <a:latin typeface="Bahnschrift" panose="020B0502040204020203" pitchFamily="34" charset="0"/>
              </a:rPr>
              <a:t> has sent a coded message to explain the escape plan. </a:t>
            </a:r>
          </a:p>
          <a:p>
            <a:endParaRPr lang="en-GB" sz="2400" dirty="0">
              <a:latin typeface="Bahnschrift" panose="020B0502040204020203" pitchFamily="34" charset="0"/>
            </a:endParaRPr>
          </a:p>
          <a:p>
            <a:r>
              <a:rPr lang="en-GB" sz="2400" dirty="0">
                <a:latin typeface="Bahnschrift" panose="020B0502040204020203" pitchFamily="34" charset="0"/>
              </a:rPr>
              <a:t>Decode the message and find out the plan. </a:t>
            </a:r>
          </a:p>
          <a:p>
            <a:endParaRPr lang="en-GB" sz="2400" dirty="0">
              <a:latin typeface="Bahnschrift" panose="020B0502040204020203" pitchFamily="34" charset="0"/>
            </a:endParaRPr>
          </a:p>
          <a:p>
            <a:r>
              <a:rPr lang="en-GB" sz="2400" dirty="0">
                <a:latin typeface="Bahnschrift" panose="020B0502040204020203" pitchFamily="34" charset="0"/>
              </a:rPr>
              <a:t>Do you think this plan will work?</a:t>
            </a:r>
          </a:p>
          <a:p>
            <a:endParaRPr lang="en-GB" dirty="0"/>
          </a:p>
        </p:txBody>
      </p:sp>
      <p:grpSp>
        <p:nvGrpSpPr>
          <p:cNvPr id="5" name="Group 4">
            <a:extLst>
              <a:ext uri="{FF2B5EF4-FFF2-40B4-BE49-F238E27FC236}">
                <a16:creationId xmlns:a16="http://schemas.microsoft.com/office/drawing/2014/main" id="{078F22F6-D0D5-4D8E-B4DB-67BAEF4DFB46}"/>
              </a:ext>
            </a:extLst>
          </p:cNvPr>
          <p:cNvGrpSpPr/>
          <p:nvPr/>
        </p:nvGrpSpPr>
        <p:grpSpPr>
          <a:xfrm>
            <a:off x="4996674" y="1375927"/>
            <a:ext cx="7132715" cy="3874169"/>
            <a:chOff x="5178056" y="885088"/>
            <a:chExt cx="7132715" cy="3874169"/>
          </a:xfrm>
        </p:grpSpPr>
        <p:pic>
          <p:nvPicPr>
            <p:cNvPr id="8" name="Picture 7" descr="A close up of a piece of paper&#10;&#10;Description automatically generated with medium confidence">
              <a:extLst>
                <a:ext uri="{FF2B5EF4-FFF2-40B4-BE49-F238E27FC236}">
                  <a16:creationId xmlns:a16="http://schemas.microsoft.com/office/drawing/2014/main" id="{DD7F7E25-284C-4260-B577-B51F2108BA11}"/>
                </a:ext>
              </a:extLst>
            </p:cNvPr>
            <p:cNvPicPr>
              <a:picLocks noChangeAspect="1"/>
            </p:cNvPicPr>
            <p:nvPr/>
          </p:nvPicPr>
          <p:blipFill rotWithShape="1">
            <a:blip r:embed="rId5" cstate="screen">
              <a:alphaModFix amt="70000"/>
              <a:extLst>
                <a:ext uri="{BEBA8EAE-BF5A-486C-A8C5-ECC9F3942E4B}">
                  <a14:imgProps xmlns:a14="http://schemas.microsoft.com/office/drawing/2010/main">
                    <a14:imgLayer r:embed="rId6">
                      <a14:imgEffect>
                        <a14:backgroundRemoval t="0" b="99621" l="0" r="99896">
                          <a14:foregroundMark x1="1844" y1="0" x2="1688" y2="93419"/>
                          <a14:foregroundMark x1="675" y1="0" x2="0" y2="1799"/>
                          <a14:foregroundMark x1="78" y1="95265" x2="20078" y2="98532"/>
                          <a14:foregroundMark x1="20078" y1="98532" x2="27688" y2="97917"/>
                          <a14:foregroundMark x1="99455" y1="97727" x2="98831" y2="60085"/>
                          <a14:foregroundMark x1="98390" y1="99669" x2="99922" y2="98532"/>
                          <a14:foregroundMark x1="99818" y1="35322" x2="99792" y2="4830"/>
                          <a14:foregroundMark x1="99792" y1="4830" x2="97325" y2="616"/>
                        </a14:backgroundRemoval>
                      </a14:imgEffect>
                    </a14:imgLayer>
                  </a14:imgProps>
                </a:ext>
                <a:ext uri="{28A0092B-C50C-407E-A947-70E740481C1C}">
                  <a14:useLocalDpi xmlns:a14="http://schemas.microsoft.com/office/drawing/2010/main"/>
                </a:ext>
              </a:extLst>
            </a:blip>
            <a:srcRect/>
            <a:stretch/>
          </p:blipFill>
          <p:spPr>
            <a:xfrm>
              <a:off x="5178056" y="885088"/>
              <a:ext cx="7013944" cy="3874169"/>
            </a:xfrm>
            <a:prstGeom prst="rect">
              <a:avLst/>
            </a:prstGeom>
          </p:spPr>
        </p:pic>
        <p:sp>
          <p:nvSpPr>
            <p:cNvPr id="7" name="Text Box 1">
              <a:extLst>
                <a:ext uri="{FF2B5EF4-FFF2-40B4-BE49-F238E27FC236}">
                  <a16:creationId xmlns:a16="http://schemas.microsoft.com/office/drawing/2014/main" id="{8B6B6298-E054-404C-9EAB-34E4F43954EF}"/>
                </a:ext>
              </a:extLst>
            </p:cNvPr>
            <p:cNvSpPr txBox="1"/>
            <p:nvPr/>
          </p:nvSpPr>
          <p:spPr>
            <a:xfrm>
              <a:off x="5433239" y="1425506"/>
              <a:ext cx="6877532" cy="31677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8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rPr>
                <a:t>7  25      81   67      75   25   the  16  25  25  65      1  2  25  89  5</a:t>
              </a:r>
              <a:endParaRPr lang="en-GB" sz="11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rPr>
                <a:t>3  57  9  65  2     25  81  75     55  6     the     98  9  21  4  25  98</a:t>
              </a:r>
              <a:endParaRPr lang="en-GB" sz="11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rPr>
                <a:t>3  57  9  65  2     4  25  98  21     the     16  25  67  5</a:t>
              </a:r>
              <a:endParaRPr lang="en-GB" sz="11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rPr>
                <a:t>59   5   16   89   1   21   75     98  9  57  57     75  8  16  25  98 </a:t>
              </a:r>
              <a:endParaRPr lang="en-GB" sz="11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rPr>
                <a:t>    150     25  89  5  41  the    98  1  57  57</a:t>
              </a:r>
              <a:endParaRPr lang="en-GB" sz="11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endParaRPr>
            </a:p>
            <a:p>
              <a:pPr marL="342900" indent="-342900">
                <a:lnSpc>
                  <a:spcPct val="107000"/>
                </a:lnSpc>
                <a:spcAft>
                  <a:spcPts val="800"/>
                </a:spcAft>
                <a:buAutoNum type="arabicPlain" startAt="35"/>
              </a:pPr>
              <a:r>
                <a:rPr lang="en-GB" sz="18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rPr>
                <a:t>16  5  1  4  14     25  21     the     25  75  8  5  16      59  9  4  5</a:t>
              </a:r>
            </a:p>
            <a:p>
              <a:pPr algn="ctr">
                <a:lnSpc>
                  <a:spcPct val="107000"/>
                </a:lnSpc>
                <a:spcAft>
                  <a:spcPts val="800"/>
                </a:spcAft>
              </a:pPr>
              <a:r>
                <a:rPr lang="en-GB" b="1" dirty="0">
                  <a:solidFill>
                    <a:schemeClr val="accent4">
                      <a:lumMod val="50000"/>
                    </a:schemeClr>
                  </a:solidFill>
                  <a:latin typeface="Bradley Hand ITC" panose="03070402050302030203" pitchFamily="66" charset="0"/>
                  <a:ea typeface="Calibri" panose="020F0502020204030204" pitchFamily="34" charset="0"/>
                  <a:cs typeface="Times New Roman" panose="02020603050405020304" pitchFamily="18" charset="0"/>
                </a:rPr>
                <a:t>Agent 409</a:t>
              </a:r>
              <a:endParaRPr lang="en-GB"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11720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nvGrpSpPr>
          <p:cNvPr id="5" name="Group 4">
            <a:extLst>
              <a:ext uri="{FF2B5EF4-FFF2-40B4-BE49-F238E27FC236}">
                <a16:creationId xmlns:a16="http://schemas.microsoft.com/office/drawing/2014/main" id="{078F22F6-D0D5-4D8E-B4DB-67BAEF4DFB46}"/>
              </a:ext>
            </a:extLst>
          </p:cNvPr>
          <p:cNvGrpSpPr/>
          <p:nvPr/>
        </p:nvGrpSpPr>
        <p:grpSpPr>
          <a:xfrm>
            <a:off x="614425" y="312671"/>
            <a:ext cx="7189874" cy="5056771"/>
            <a:chOff x="5178056" y="885088"/>
            <a:chExt cx="7013944" cy="3874169"/>
          </a:xfrm>
        </p:grpSpPr>
        <p:pic>
          <p:nvPicPr>
            <p:cNvPr id="8" name="Picture 7" descr="A close up of a piece of paper&#10;&#10;Description automatically generated with medium confidence">
              <a:extLst>
                <a:ext uri="{FF2B5EF4-FFF2-40B4-BE49-F238E27FC236}">
                  <a16:creationId xmlns:a16="http://schemas.microsoft.com/office/drawing/2014/main" id="{DD7F7E25-284C-4260-B577-B51F2108BA11}"/>
                </a:ext>
              </a:extLst>
            </p:cNvPr>
            <p:cNvPicPr>
              <a:picLocks noChangeAspect="1"/>
            </p:cNvPicPr>
            <p:nvPr/>
          </p:nvPicPr>
          <p:blipFill rotWithShape="1">
            <a:blip r:embed="rId5" cstate="screen">
              <a:alphaModFix amt="70000"/>
              <a:extLst>
                <a:ext uri="{BEBA8EAE-BF5A-486C-A8C5-ECC9F3942E4B}">
                  <a14:imgProps xmlns:a14="http://schemas.microsoft.com/office/drawing/2010/main">
                    <a14:imgLayer r:embed="rId6">
                      <a14:imgEffect>
                        <a14:backgroundRemoval t="0" b="99621" l="0" r="99896">
                          <a14:foregroundMark x1="1844" y1="0" x2="1688" y2="93457"/>
                          <a14:foregroundMark x1="675" y1="0" x2="0" y2="1802"/>
                          <a14:foregroundMark x1="78" y1="95306" x2="20073" y2="98530"/>
                          <a14:foregroundMark x1="20073" y1="98530" x2="27681" y2="97914"/>
                          <a14:foregroundMark x1="99455" y1="97724" x2="98831" y2="60123"/>
                          <a14:foregroundMark x1="98390" y1="99668" x2="99922" y2="98530"/>
                          <a14:foregroundMark x1="99818" y1="35325" x2="99792" y2="4836"/>
                          <a14:foregroundMark x1="99792" y1="4836" x2="97299" y2="664"/>
                        </a14:backgroundRemoval>
                      </a14:imgEffect>
                    </a14:imgLayer>
                  </a14:imgProps>
                </a:ext>
                <a:ext uri="{28A0092B-C50C-407E-A947-70E740481C1C}">
                  <a14:useLocalDpi xmlns:a14="http://schemas.microsoft.com/office/drawing/2010/main"/>
                </a:ext>
              </a:extLst>
            </a:blip>
            <a:srcRect/>
            <a:stretch/>
          </p:blipFill>
          <p:spPr>
            <a:xfrm>
              <a:off x="5178056" y="885088"/>
              <a:ext cx="7013944" cy="3874169"/>
            </a:xfrm>
            <a:prstGeom prst="rect">
              <a:avLst/>
            </a:prstGeom>
          </p:spPr>
        </p:pic>
        <p:sp>
          <p:nvSpPr>
            <p:cNvPr id="7" name="Text Box 1">
              <a:extLst>
                <a:ext uri="{FF2B5EF4-FFF2-40B4-BE49-F238E27FC236}">
                  <a16:creationId xmlns:a16="http://schemas.microsoft.com/office/drawing/2014/main" id="{8B6B6298-E054-404C-9EAB-34E4F43954EF}"/>
                </a:ext>
              </a:extLst>
            </p:cNvPr>
            <p:cNvSpPr txBox="1"/>
            <p:nvPr/>
          </p:nvSpPr>
          <p:spPr>
            <a:xfrm>
              <a:off x="5873781" y="1458090"/>
              <a:ext cx="5803715" cy="31677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3200" b="1" dirty="0">
                  <a:solidFill>
                    <a:schemeClr val="accent4">
                      <a:lumMod val="50000"/>
                    </a:schemeClr>
                  </a:solidFill>
                  <a:latin typeface="Bradley Hand ITC" panose="03070402050302030203" pitchFamily="66" charset="0"/>
                  <a:ea typeface="Calibri" panose="020F0502020204030204" pitchFamily="34" charset="0"/>
                  <a:cs typeface="Times New Roman" panose="02020603050405020304" pitchFamily="18" charset="0"/>
                </a:rPr>
                <a:t>Go up to the room above. </a:t>
              </a:r>
              <a:r>
                <a:rPr lang="en-GB" sz="32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rPr>
                <a:t>Climb out of the window. </a:t>
              </a:r>
              <a:r>
                <a:rPr lang="en-GB" sz="3200" b="1" dirty="0">
                  <a:solidFill>
                    <a:schemeClr val="accent4">
                      <a:lumMod val="50000"/>
                    </a:schemeClr>
                  </a:solidFill>
                  <a:latin typeface="Bradley Hand ITC" panose="03070402050302030203" pitchFamily="66" charset="0"/>
                  <a:ea typeface="Calibri" panose="020F0502020204030204" pitchFamily="34" charset="0"/>
                  <a:cs typeface="Times New Roman" panose="02020603050405020304" pitchFamily="18" charset="0"/>
                </a:rPr>
                <a:t>Climb down the rope. A servant will throw the King over the wall. </a:t>
              </a:r>
              <a:r>
                <a:rPr lang="en-GB" sz="32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rPr>
                <a:t>A horse is ready on the other side</a:t>
              </a:r>
            </a:p>
            <a:p>
              <a:pPr>
                <a:lnSpc>
                  <a:spcPct val="107000"/>
                </a:lnSpc>
                <a:spcAft>
                  <a:spcPts val="800"/>
                </a:spcAft>
              </a:pPr>
              <a:endParaRPr lang="en-GB" sz="32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endParaRPr>
            </a:p>
            <a:p>
              <a:pPr algn="ctr">
                <a:lnSpc>
                  <a:spcPct val="107000"/>
                </a:lnSpc>
                <a:spcAft>
                  <a:spcPts val="800"/>
                </a:spcAft>
              </a:pPr>
              <a:r>
                <a:rPr lang="en-GB" sz="3200" b="1" dirty="0">
                  <a:solidFill>
                    <a:schemeClr val="accent4">
                      <a:lumMod val="50000"/>
                    </a:schemeClr>
                  </a:solidFill>
                  <a:latin typeface="Bradley Hand ITC" panose="03070402050302030203" pitchFamily="66" charset="0"/>
                  <a:ea typeface="Calibri" panose="020F0502020204030204" pitchFamily="34" charset="0"/>
                  <a:cs typeface="Times New Roman" panose="02020603050405020304" pitchFamily="18" charset="0"/>
                </a:rPr>
                <a:t>Jane </a:t>
              </a:r>
              <a:r>
                <a:rPr lang="en-GB" sz="3200" b="1" dirty="0" err="1">
                  <a:solidFill>
                    <a:schemeClr val="accent4">
                      <a:lumMod val="50000"/>
                    </a:schemeClr>
                  </a:solidFill>
                  <a:latin typeface="Bradley Hand ITC" panose="03070402050302030203" pitchFamily="66" charset="0"/>
                  <a:ea typeface="Calibri" panose="020F0502020204030204" pitchFamily="34" charset="0"/>
                  <a:cs typeface="Times New Roman" panose="02020603050405020304" pitchFamily="18" charset="0"/>
                </a:rPr>
                <a:t>Whorewood</a:t>
              </a:r>
              <a:endParaRPr lang="en-GB" sz="32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endParaRPr>
            </a:p>
          </p:txBody>
        </p:sp>
      </p:grpSp>
      <p:sp>
        <p:nvSpPr>
          <p:cNvPr id="6" name="TextBox 5">
            <a:extLst>
              <a:ext uri="{FF2B5EF4-FFF2-40B4-BE49-F238E27FC236}">
                <a16:creationId xmlns:a16="http://schemas.microsoft.com/office/drawing/2014/main" id="{6EEE34F7-DE1B-4114-A8F0-5347F0521C4B}"/>
              </a:ext>
            </a:extLst>
          </p:cNvPr>
          <p:cNvSpPr txBox="1"/>
          <p:nvPr/>
        </p:nvSpPr>
        <p:spPr>
          <a:xfrm>
            <a:off x="8172441" y="850605"/>
            <a:ext cx="3321354" cy="2554545"/>
          </a:xfrm>
          <a:prstGeom prst="rect">
            <a:avLst/>
          </a:prstGeom>
          <a:noFill/>
        </p:spPr>
        <p:txBody>
          <a:bodyPr wrap="square" rtlCol="0">
            <a:spAutoFit/>
          </a:bodyPr>
          <a:lstStyle/>
          <a:p>
            <a:r>
              <a:rPr lang="en-GB" sz="3200" dirty="0">
                <a:latin typeface="Bahnschrift" panose="020B0502040204020203" pitchFamily="34" charset="0"/>
              </a:rPr>
              <a:t>Do you think this plan will work?</a:t>
            </a:r>
          </a:p>
          <a:p>
            <a:endParaRPr lang="en-GB" sz="3200" dirty="0">
              <a:latin typeface="Bahnschrift" panose="020B0502040204020203" pitchFamily="34" charset="0"/>
            </a:endParaRPr>
          </a:p>
          <a:p>
            <a:r>
              <a:rPr lang="en-GB" sz="3200" dirty="0">
                <a:latin typeface="Bahnschrift" panose="020B0502040204020203" pitchFamily="34" charset="0"/>
              </a:rPr>
              <a:t>What might go wrong?</a:t>
            </a:r>
          </a:p>
        </p:txBody>
      </p:sp>
      <p:grpSp>
        <p:nvGrpSpPr>
          <p:cNvPr id="12" name="Group 11">
            <a:extLst>
              <a:ext uri="{FF2B5EF4-FFF2-40B4-BE49-F238E27FC236}">
                <a16:creationId xmlns:a16="http://schemas.microsoft.com/office/drawing/2014/main" id="{A17CC273-A2BA-4689-94BF-7B0FD843552E}"/>
              </a:ext>
            </a:extLst>
          </p:cNvPr>
          <p:cNvGrpSpPr/>
          <p:nvPr/>
        </p:nvGrpSpPr>
        <p:grpSpPr>
          <a:xfrm>
            <a:off x="9243265" y="2752609"/>
            <a:ext cx="3212351" cy="2775760"/>
            <a:chOff x="5908184" y="2395733"/>
            <a:chExt cx="4157688" cy="3723302"/>
          </a:xfrm>
        </p:grpSpPr>
        <p:pic>
          <p:nvPicPr>
            <p:cNvPr id="13" name="Picture 12">
              <a:extLst>
                <a:ext uri="{FF2B5EF4-FFF2-40B4-BE49-F238E27FC236}">
                  <a16:creationId xmlns:a16="http://schemas.microsoft.com/office/drawing/2014/main" id="{0ABC45C7-2235-4691-8095-5481CD46BE3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762345">
              <a:off x="5908184" y="2395733"/>
              <a:ext cx="4157688" cy="3723302"/>
            </a:xfrm>
            <a:prstGeom prst="rect">
              <a:avLst/>
            </a:prstGeom>
          </p:spPr>
        </p:pic>
        <p:sp>
          <p:nvSpPr>
            <p:cNvPr id="14" name="TextBox 13">
              <a:extLst>
                <a:ext uri="{FF2B5EF4-FFF2-40B4-BE49-F238E27FC236}">
                  <a16:creationId xmlns:a16="http://schemas.microsoft.com/office/drawing/2014/main" id="{91E415BE-E609-4249-BD75-5B54190D4785}"/>
                </a:ext>
              </a:extLst>
            </p:cNvPr>
            <p:cNvSpPr txBox="1"/>
            <p:nvPr/>
          </p:nvSpPr>
          <p:spPr>
            <a:xfrm rot="762345">
              <a:off x="6508054" y="2965772"/>
              <a:ext cx="2652757" cy="2353188"/>
            </a:xfrm>
            <a:prstGeom prst="rect">
              <a:avLst/>
            </a:prstGeom>
            <a:noFill/>
          </p:spPr>
          <p:txBody>
            <a:bodyPr wrap="square" rtlCol="0">
              <a:spAutoFit/>
            </a:bodyPr>
            <a:lstStyle/>
            <a:p>
              <a:pPr algn="ctr"/>
              <a:r>
                <a:rPr lang="en-GB" sz="3600" b="1" dirty="0">
                  <a:solidFill>
                    <a:schemeClr val="bg1"/>
                  </a:solidFill>
                  <a:latin typeface="Century Gothic" panose="020B0502020202020204" pitchFamily="34" charset="0"/>
                </a:rPr>
                <a:t>Think</a:t>
              </a:r>
            </a:p>
            <a:p>
              <a:pPr algn="ctr"/>
              <a:r>
                <a:rPr lang="en-GB" sz="3600" b="1" dirty="0">
                  <a:solidFill>
                    <a:schemeClr val="bg1"/>
                  </a:solidFill>
                  <a:latin typeface="Century Gothic" panose="020B0502020202020204" pitchFamily="34" charset="0"/>
                </a:rPr>
                <a:t>Pair</a:t>
              </a:r>
            </a:p>
            <a:p>
              <a:pPr algn="ctr"/>
              <a:r>
                <a:rPr lang="en-GB" sz="3600" b="1" dirty="0">
                  <a:solidFill>
                    <a:schemeClr val="bg1"/>
                  </a:solidFill>
                  <a:latin typeface="Century Gothic" panose="020B0502020202020204" pitchFamily="34" charset="0"/>
                </a:rPr>
                <a:t>Share</a:t>
              </a:r>
            </a:p>
          </p:txBody>
        </p:sp>
      </p:grpSp>
    </p:spTree>
    <p:extLst>
      <p:ext uri="{BB962C8B-B14F-4D97-AF65-F5344CB8AC3E}">
        <p14:creationId xmlns:p14="http://schemas.microsoft.com/office/powerpoint/2010/main" val="11814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2" name="TextBox 1">
            <a:extLst>
              <a:ext uri="{FF2B5EF4-FFF2-40B4-BE49-F238E27FC236}">
                <a16:creationId xmlns:a16="http://schemas.microsoft.com/office/drawing/2014/main" id="{71B6F82C-EA7C-4928-B577-E2CEC84B9E74}"/>
              </a:ext>
            </a:extLst>
          </p:cNvPr>
          <p:cNvSpPr txBox="1"/>
          <p:nvPr/>
        </p:nvSpPr>
        <p:spPr>
          <a:xfrm>
            <a:off x="1971675" y="564606"/>
            <a:ext cx="8933543" cy="1200329"/>
          </a:xfrm>
          <a:prstGeom prst="rect">
            <a:avLst/>
          </a:prstGeom>
          <a:noFill/>
        </p:spPr>
        <p:txBody>
          <a:bodyPr wrap="square" rtlCol="0">
            <a:spAutoFit/>
          </a:bodyPr>
          <a:lstStyle/>
          <a:p>
            <a:endParaRPr lang="en-GB" dirty="0"/>
          </a:p>
          <a:p>
            <a:r>
              <a:rPr lang="en-GB" sz="5400" b="1" dirty="0">
                <a:latin typeface="Bahnschrift" panose="020B0502040204020203" pitchFamily="34" charset="0"/>
              </a:rPr>
              <a:t>Stuck!</a:t>
            </a:r>
          </a:p>
        </p:txBody>
      </p:sp>
      <p:sp>
        <p:nvSpPr>
          <p:cNvPr id="4" name="TextBox 3">
            <a:extLst>
              <a:ext uri="{FF2B5EF4-FFF2-40B4-BE49-F238E27FC236}">
                <a16:creationId xmlns:a16="http://schemas.microsoft.com/office/drawing/2014/main" id="{62D971AC-203B-4ABE-BDD4-A574CA6E4451}"/>
              </a:ext>
            </a:extLst>
          </p:cNvPr>
          <p:cNvSpPr txBox="1"/>
          <p:nvPr/>
        </p:nvSpPr>
        <p:spPr>
          <a:xfrm>
            <a:off x="1879425" y="1927582"/>
            <a:ext cx="5109609" cy="3108543"/>
          </a:xfrm>
          <a:prstGeom prst="rect">
            <a:avLst/>
          </a:prstGeom>
          <a:noFill/>
        </p:spPr>
        <p:txBody>
          <a:bodyPr wrap="square" rtlCol="0">
            <a:spAutoFit/>
          </a:bodyPr>
          <a:lstStyle/>
          <a:p>
            <a:r>
              <a:rPr lang="en-GB" sz="2800" dirty="0">
                <a:latin typeface="Bahnschrift" panose="020B0502040204020203" pitchFamily="34" charset="0"/>
              </a:rPr>
              <a:t>The King attempted to squeeze out of the window. </a:t>
            </a:r>
          </a:p>
          <a:p>
            <a:endParaRPr lang="en-GB" sz="2800" dirty="0">
              <a:latin typeface="Bahnschrift" panose="020B0502040204020203" pitchFamily="34" charset="0"/>
            </a:endParaRPr>
          </a:p>
          <a:p>
            <a:r>
              <a:rPr lang="en-GB" sz="2800" dirty="0">
                <a:latin typeface="Bahnschrift" panose="020B0502040204020203" pitchFamily="34" charset="0"/>
              </a:rPr>
              <a:t>He became stuck between the bars. </a:t>
            </a:r>
          </a:p>
          <a:p>
            <a:endParaRPr lang="en-GB" sz="2800" dirty="0">
              <a:latin typeface="Bahnschrift" panose="020B0502040204020203" pitchFamily="34" charset="0"/>
            </a:endParaRPr>
          </a:p>
          <a:p>
            <a:r>
              <a:rPr lang="en-GB" sz="2800" dirty="0">
                <a:latin typeface="Bahnschrift" panose="020B0502040204020203" pitchFamily="34" charset="0"/>
              </a:rPr>
              <a:t>The escape attempt failed!</a:t>
            </a:r>
          </a:p>
        </p:txBody>
      </p:sp>
      <p:pic>
        <p:nvPicPr>
          <p:cNvPr id="6" name="Picture 5" descr="A picture containing text, linedrawing&#10;&#10;Description automatically generated">
            <a:extLst>
              <a:ext uri="{FF2B5EF4-FFF2-40B4-BE49-F238E27FC236}">
                <a16:creationId xmlns:a16="http://schemas.microsoft.com/office/drawing/2014/main" id="{A91AAE26-8546-4EE2-904C-BEE9452DD37C}"/>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525474" y="564606"/>
            <a:ext cx="3711890" cy="4931134"/>
          </a:xfrm>
          <a:prstGeom prst="rect">
            <a:avLst/>
          </a:prstGeom>
          <a:effectLst>
            <a:softEdge rad="12700"/>
          </a:effectLst>
        </p:spPr>
      </p:pic>
    </p:spTree>
    <p:extLst>
      <p:ext uri="{BB962C8B-B14F-4D97-AF65-F5344CB8AC3E}">
        <p14:creationId xmlns:p14="http://schemas.microsoft.com/office/powerpoint/2010/main" val="1756647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2" name="TextBox 1">
            <a:extLst>
              <a:ext uri="{FF2B5EF4-FFF2-40B4-BE49-F238E27FC236}">
                <a16:creationId xmlns:a16="http://schemas.microsoft.com/office/drawing/2014/main" id="{71B6F82C-EA7C-4928-B577-E2CEC84B9E74}"/>
              </a:ext>
            </a:extLst>
          </p:cNvPr>
          <p:cNvSpPr txBox="1"/>
          <p:nvPr/>
        </p:nvSpPr>
        <p:spPr>
          <a:xfrm>
            <a:off x="2068285" y="564606"/>
            <a:ext cx="8933543" cy="646331"/>
          </a:xfrm>
          <a:prstGeom prst="rect">
            <a:avLst/>
          </a:prstGeom>
          <a:noFill/>
        </p:spPr>
        <p:txBody>
          <a:bodyPr wrap="square" rtlCol="0">
            <a:spAutoFit/>
          </a:bodyPr>
          <a:lstStyle/>
          <a:p>
            <a:endParaRPr lang="en-GB" dirty="0"/>
          </a:p>
          <a:p>
            <a:endParaRPr lang="en-GB" dirty="0"/>
          </a:p>
        </p:txBody>
      </p:sp>
      <p:sp>
        <p:nvSpPr>
          <p:cNvPr id="4" name="TextBox 3">
            <a:extLst>
              <a:ext uri="{FF2B5EF4-FFF2-40B4-BE49-F238E27FC236}">
                <a16:creationId xmlns:a16="http://schemas.microsoft.com/office/drawing/2014/main" id="{62D971AC-203B-4ABE-BDD4-A574CA6E4451}"/>
              </a:ext>
            </a:extLst>
          </p:cNvPr>
          <p:cNvSpPr txBox="1"/>
          <p:nvPr/>
        </p:nvSpPr>
        <p:spPr>
          <a:xfrm>
            <a:off x="235617" y="1646011"/>
            <a:ext cx="4801800" cy="3416320"/>
          </a:xfrm>
          <a:prstGeom prst="rect">
            <a:avLst/>
          </a:prstGeom>
          <a:noFill/>
        </p:spPr>
        <p:txBody>
          <a:bodyPr wrap="square" rtlCol="0">
            <a:spAutoFit/>
          </a:bodyPr>
          <a:lstStyle/>
          <a:p>
            <a:r>
              <a:rPr lang="en-GB" sz="2400" dirty="0">
                <a:latin typeface="Bahnschrift" panose="020B0502040204020203" pitchFamily="34" charset="0"/>
              </a:rPr>
              <a:t>The King has been moved to a new chamber by the castle wall </a:t>
            </a:r>
          </a:p>
          <a:p>
            <a:endParaRPr lang="en-GB" sz="2400" dirty="0">
              <a:latin typeface="Bahnschrift" panose="020B0502040204020203" pitchFamily="34" charset="0"/>
            </a:endParaRPr>
          </a:p>
          <a:p>
            <a:endParaRPr lang="en-GB" sz="2400" dirty="0">
              <a:latin typeface="Bahnschrift" panose="020B0502040204020203" pitchFamily="34" charset="0"/>
            </a:endParaRPr>
          </a:p>
          <a:p>
            <a:r>
              <a:rPr lang="en-GB" sz="2400" dirty="0">
                <a:latin typeface="Bahnschrift" panose="020B0502040204020203" pitchFamily="34" charset="0"/>
              </a:rPr>
              <a:t>Can you come up with a second escape plan? </a:t>
            </a:r>
          </a:p>
          <a:p>
            <a:endParaRPr lang="en-GB" sz="2400" dirty="0">
              <a:latin typeface="Bahnschrift" panose="020B0502040204020203" pitchFamily="34" charset="0"/>
            </a:endParaRPr>
          </a:p>
          <a:p>
            <a:r>
              <a:rPr lang="en-GB" sz="2400" dirty="0">
                <a:latin typeface="Bahnschrift" panose="020B0502040204020203" pitchFamily="34" charset="0"/>
              </a:rPr>
              <a:t>What will you add to make sure it works this time?</a:t>
            </a:r>
          </a:p>
        </p:txBody>
      </p:sp>
      <p:sp>
        <p:nvSpPr>
          <p:cNvPr id="7" name="TextBox 6">
            <a:extLst>
              <a:ext uri="{FF2B5EF4-FFF2-40B4-BE49-F238E27FC236}">
                <a16:creationId xmlns:a16="http://schemas.microsoft.com/office/drawing/2014/main" id="{C077C397-CDF0-4490-95C8-CCDBE61B893D}"/>
              </a:ext>
            </a:extLst>
          </p:cNvPr>
          <p:cNvSpPr txBox="1"/>
          <p:nvPr/>
        </p:nvSpPr>
        <p:spPr>
          <a:xfrm>
            <a:off x="4310158" y="-77651"/>
            <a:ext cx="3642995" cy="1200329"/>
          </a:xfrm>
          <a:prstGeom prst="rect">
            <a:avLst/>
          </a:prstGeom>
          <a:noFill/>
        </p:spPr>
        <p:txBody>
          <a:bodyPr wrap="square" rtlCol="0">
            <a:spAutoFit/>
          </a:bodyPr>
          <a:lstStyle/>
          <a:p>
            <a:endParaRPr lang="en-GB" dirty="0"/>
          </a:p>
          <a:p>
            <a:r>
              <a:rPr lang="en-GB" sz="5400" b="1" dirty="0">
                <a:latin typeface="Bahnschrift" panose="020B0502040204020203" pitchFamily="34" charset="0"/>
              </a:rPr>
              <a:t>Try Again!</a:t>
            </a:r>
          </a:p>
        </p:txBody>
      </p:sp>
      <p:pic>
        <p:nvPicPr>
          <p:cNvPr id="8" name="Picture 7" descr="Map&#10;&#10;Description automatically generated with low confidence">
            <a:extLst>
              <a:ext uri="{FF2B5EF4-FFF2-40B4-BE49-F238E27FC236}">
                <a16:creationId xmlns:a16="http://schemas.microsoft.com/office/drawing/2014/main" id="{71612EF0-DDC9-4A99-9766-D220DF775123}"/>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794" b="97330" l="1067" r="98933">
                        <a14:foregroundMark x1="1999" y1="1794" x2="26823" y2="23321"/>
                        <a14:foregroundMark x1="26823" y1="23321" x2="37088" y2="30580"/>
                        <a14:foregroundMark x1="37088" y1="30580" x2="2407" y2="29203"/>
                        <a14:foregroundMark x1="2407" y1="29203" x2="2407" y2="29203"/>
                        <a14:foregroundMark x1="60254" y1="6216" x2="89280" y2="18690"/>
                        <a14:foregroundMark x1="89280" y1="18690" x2="93073" y2="22403"/>
                        <a14:foregroundMark x1="93073" y1="22403" x2="94981" y2="33375"/>
                        <a14:foregroundMark x1="94981" y1="33375" x2="94231" y2="47351"/>
                        <a14:foregroundMark x1="94231" y1="47351" x2="90893" y2="61827"/>
                        <a14:foregroundMark x1="90893" y1="61827" x2="72610" y2="82270"/>
                        <a14:foregroundMark x1="72610" y1="82270" x2="67340" y2="85690"/>
                        <a14:foregroundMark x1="86259" y1="3755" x2="94367" y2="11348"/>
                        <a14:foregroundMark x1="94367" y1="11348" x2="95299" y2="60409"/>
                        <a14:foregroundMark x1="95299" y1="60409" x2="92096" y2="85398"/>
                        <a14:foregroundMark x1="92096" y1="85398" x2="86941" y2="89904"/>
                        <a14:foregroundMark x1="86941" y1="89904" x2="39428" y2="94159"/>
                        <a14:foregroundMark x1="39428" y1="94159" x2="4588" y2="91239"/>
                        <a14:foregroundMark x1="4588" y1="91239" x2="6268" y2="83479"/>
                        <a14:foregroundMark x1="6268" y1="83479" x2="13582" y2="70839"/>
                        <a14:foregroundMark x1="1908" y1="93951" x2="6200" y2="96662"/>
                        <a14:foregroundMark x1="6200" y1="96662" x2="11106" y2="97038"/>
                        <a14:foregroundMark x1="11106" y1="97038" x2="28844" y2="95536"/>
                        <a14:foregroundMark x1="28844" y1="95536" x2="33545" y2="96412"/>
                        <a14:foregroundMark x1="33545" y1="96412" x2="44015" y2="95077"/>
                        <a14:foregroundMark x1="44015" y1="95077" x2="49171" y2="96788"/>
                        <a14:foregroundMark x1="49171" y1="96788" x2="52964" y2="95745"/>
                        <a14:foregroundMark x1="52964" y1="95745" x2="68771" y2="96913"/>
                        <a14:foregroundMark x1="68771" y1="96913" x2="82444" y2="95953"/>
                        <a14:foregroundMark x1="82444" y1="95953" x2="86191" y2="96329"/>
                        <a14:foregroundMark x1="86191" y1="96329" x2="96230" y2="92199"/>
                        <a14:foregroundMark x1="96230" y1="92199" x2="96025" y2="2920"/>
                        <a14:foregroundMark x1="96025" y1="2920" x2="95935" y2="2378"/>
                        <a14:foregroundMark x1="95935" y1="2378" x2="98183" y2="9262"/>
                        <a14:foregroundMark x1="98183" y1="9262" x2="98183" y2="43429"/>
                        <a14:foregroundMark x1="1817" y1="94869" x2="12015" y2="97497"/>
                        <a14:foregroundMark x1="12015" y1="97497" x2="16330" y2="96496"/>
                        <a14:foregroundMark x1="16330" y1="96496" x2="21349" y2="96871"/>
                        <a14:foregroundMark x1="21349" y1="96871" x2="26005" y2="96496"/>
                        <a14:foregroundMark x1="26005" y1="96496" x2="36543" y2="96788"/>
                        <a14:foregroundMark x1="36543" y1="96788" x2="46945" y2="96120"/>
                        <a14:foregroundMark x1="46945" y1="96120" x2="51965" y2="96496"/>
                        <a14:foregroundMark x1="51965" y1="96496" x2="66591" y2="95244"/>
                        <a14:foregroundMark x1="66591" y1="95244" x2="82398" y2="96955"/>
                        <a14:foregroundMark x1="82398" y1="96955" x2="95412" y2="96329"/>
                        <a14:foregroundMark x1="95412" y1="96329" x2="98933" y2="92783"/>
                        <a14:foregroundMark x1="98933" y1="92783" x2="98933" y2="92282"/>
                        <a14:foregroundMark x1="1067" y1="95202" x2="9335" y2="97330"/>
                        <a14:foregroundMark x1="2158" y1="97330" x2="1158" y2="94869"/>
                        <a14:backgroundMark x1="409" y1="1460" x2="227" y2="17188"/>
                        <a14:backgroundMark x1="227" y1="17188" x2="568" y2="18023"/>
                        <a14:backgroundMark x1="568" y1="18315" x2="318" y2="93116"/>
                        <a14:backgroundMark x1="2566" y1="98874" x2="2998" y2="99166"/>
                      </a14:backgroundRemoval>
                    </a14:imgEffect>
                  </a14:imgLayer>
                </a14:imgProps>
              </a:ext>
              <a:ext uri="{28A0092B-C50C-407E-A947-70E740481C1C}">
                <a14:useLocalDpi xmlns:a14="http://schemas.microsoft.com/office/drawing/2010/main"/>
              </a:ext>
            </a:extLst>
          </a:blip>
          <a:stretch>
            <a:fillRect/>
          </a:stretch>
        </p:blipFill>
        <p:spPr>
          <a:xfrm>
            <a:off x="5037417" y="1295122"/>
            <a:ext cx="7154583" cy="3894749"/>
          </a:xfrm>
          <a:prstGeom prst="rect">
            <a:avLst/>
          </a:prstGeom>
        </p:spPr>
      </p:pic>
      <p:cxnSp>
        <p:nvCxnSpPr>
          <p:cNvPr id="6" name="Connector: Curved 5">
            <a:extLst>
              <a:ext uri="{FF2B5EF4-FFF2-40B4-BE49-F238E27FC236}">
                <a16:creationId xmlns:a16="http://schemas.microsoft.com/office/drawing/2014/main" id="{4060CD80-FCF2-4789-9FB6-1799FA89EEE7}"/>
              </a:ext>
            </a:extLst>
          </p:cNvPr>
          <p:cNvCxnSpPr/>
          <p:nvPr/>
        </p:nvCxnSpPr>
        <p:spPr>
          <a:xfrm>
            <a:off x="4848447" y="2263779"/>
            <a:ext cx="2296632" cy="490054"/>
          </a:xfrm>
          <a:prstGeom prst="curvedConnector3">
            <a:avLst>
              <a:gd name="adj1" fmla="val 118981"/>
            </a:avLst>
          </a:prstGeom>
          <a:ln w="76200">
            <a:solidFill>
              <a:srgbClr val="AB867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353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8" name="TextBox 7">
            <a:extLst>
              <a:ext uri="{FF2B5EF4-FFF2-40B4-BE49-F238E27FC236}">
                <a16:creationId xmlns:a16="http://schemas.microsoft.com/office/drawing/2014/main" id="{31535097-B1B1-4660-91F1-D88C1903443F}"/>
              </a:ext>
            </a:extLst>
          </p:cNvPr>
          <p:cNvSpPr txBox="1"/>
          <p:nvPr/>
        </p:nvSpPr>
        <p:spPr>
          <a:xfrm>
            <a:off x="5506076" y="1539662"/>
            <a:ext cx="5524499" cy="4524315"/>
          </a:xfrm>
          <a:prstGeom prst="rect">
            <a:avLst/>
          </a:prstGeom>
          <a:noFill/>
        </p:spPr>
        <p:txBody>
          <a:bodyPr wrap="square" rtlCol="0">
            <a:spAutoFit/>
          </a:bodyPr>
          <a:lstStyle/>
          <a:p>
            <a:r>
              <a:rPr lang="en-GB" sz="2400" dirty="0">
                <a:latin typeface="Bahnschrift" panose="020B0502040204020203" pitchFamily="34" charset="0"/>
              </a:rPr>
              <a:t>The King has lost the First Civil War.</a:t>
            </a:r>
          </a:p>
          <a:p>
            <a:endParaRPr lang="en-GB" sz="2400" dirty="0">
              <a:latin typeface="Bahnschrift" panose="020B0502040204020203" pitchFamily="34" charset="0"/>
            </a:endParaRPr>
          </a:p>
          <a:p>
            <a:r>
              <a:rPr lang="en-GB" sz="2400" dirty="0">
                <a:latin typeface="Bahnschrift" panose="020B0502040204020203" pitchFamily="34" charset="0"/>
              </a:rPr>
              <a:t>He surrendered to the Scots at Southwell in Nottinghamshire. </a:t>
            </a:r>
          </a:p>
          <a:p>
            <a:endParaRPr lang="en-GB" sz="2400" dirty="0">
              <a:latin typeface="Bahnschrift" panose="020B0502040204020203" pitchFamily="34" charset="0"/>
            </a:endParaRPr>
          </a:p>
          <a:p>
            <a:r>
              <a:rPr lang="en-GB" sz="2400" dirty="0">
                <a:latin typeface="Bahnschrift" panose="020B0502040204020203" pitchFamily="34" charset="0"/>
              </a:rPr>
              <a:t>He hoped that the Scots would help him, but…</a:t>
            </a:r>
          </a:p>
          <a:p>
            <a:endParaRPr lang="en-GB" sz="2400" dirty="0">
              <a:latin typeface="Bahnschrift" panose="020B0502040204020203" pitchFamily="34" charset="0"/>
            </a:endParaRPr>
          </a:p>
          <a:p>
            <a:r>
              <a:rPr lang="en-GB" sz="2400" dirty="0">
                <a:latin typeface="Bahnschrift" panose="020B0502040204020203" pitchFamily="34" charset="0"/>
              </a:rPr>
              <a:t>…they sold him to Parliament. </a:t>
            </a: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p:txBody>
      </p:sp>
      <p:pic>
        <p:nvPicPr>
          <p:cNvPr id="4" name="Picture 3" descr="A person in a garment&#10;&#10;Description automatically generated with low confidence">
            <a:extLst>
              <a:ext uri="{FF2B5EF4-FFF2-40B4-BE49-F238E27FC236}">
                <a16:creationId xmlns:a16="http://schemas.microsoft.com/office/drawing/2014/main" id="{74BC6E23-F212-499D-8D98-DF9E2A85A351}"/>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2223" b="96524" l="8772" r="90424">
                        <a14:foregroundMark x1="8772" y1="96524" x2="23611" y2="81407"/>
                        <a14:foregroundMark x1="43202" y1="15400" x2="61330" y2="2829"/>
                        <a14:foregroundMark x1="61330" y1="2829" x2="61330" y2="2789"/>
                        <a14:foregroundMark x1="39985" y1="37510" x2="30482" y2="31205"/>
                        <a14:foregroundMark x1="30482" y1="31205" x2="28655" y2="29022"/>
                        <a14:foregroundMark x1="71345" y1="38036" x2="56506" y2="30275"/>
                        <a14:foregroundMark x1="80921" y1="36944" x2="89620" y2="30517"/>
                        <a14:foregroundMark x1="89620" y1="30517" x2="90424" y2="29305"/>
                        <a14:foregroundMark x1="65058" y1="34034" x2="71637" y2="29184"/>
                        <a14:foregroundMark x1="50512" y1="3759" x2="54751" y2="2223"/>
                        <a14:foregroundMark x1="87719" y1="41390" x2="87939" y2="36378"/>
                        <a14:foregroundMark x1="88450" y1="40420" x2="88450" y2="35974"/>
                        <a14:foregroundMark x1="8772" y1="79871" x2="9284" y2="67785"/>
                      </a14:backgroundRemoval>
                    </a14:imgEffect>
                  </a14:imgLayer>
                </a14:imgProps>
              </a:ext>
              <a:ext uri="{28A0092B-C50C-407E-A947-70E740481C1C}">
                <a14:useLocalDpi xmlns:a14="http://schemas.microsoft.com/office/drawing/2010/main"/>
              </a:ext>
            </a:extLst>
          </a:blip>
          <a:stretch>
            <a:fillRect/>
          </a:stretch>
        </p:blipFill>
        <p:spPr>
          <a:xfrm>
            <a:off x="1714647" y="15518"/>
            <a:ext cx="3791429" cy="6858000"/>
          </a:xfrm>
          <a:prstGeom prst="rect">
            <a:avLst/>
          </a:prstGeom>
        </p:spPr>
      </p:pic>
      <p:sp>
        <p:nvSpPr>
          <p:cNvPr id="5" name="TextBox 4">
            <a:extLst>
              <a:ext uri="{FF2B5EF4-FFF2-40B4-BE49-F238E27FC236}">
                <a16:creationId xmlns:a16="http://schemas.microsoft.com/office/drawing/2014/main" id="{6DAB8E48-3B07-4B56-B738-CE44096BF976}"/>
              </a:ext>
            </a:extLst>
          </p:cNvPr>
          <p:cNvSpPr txBox="1"/>
          <p:nvPr/>
        </p:nvSpPr>
        <p:spPr>
          <a:xfrm>
            <a:off x="5741581" y="637953"/>
            <a:ext cx="4316819" cy="769441"/>
          </a:xfrm>
          <a:prstGeom prst="rect">
            <a:avLst/>
          </a:prstGeom>
          <a:noFill/>
        </p:spPr>
        <p:txBody>
          <a:bodyPr wrap="square" rtlCol="0">
            <a:spAutoFit/>
          </a:bodyPr>
          <a:lstStyle/>
          <a:p>
            <a:r>
              <a:rPr lang="en-GB" sz="4400" b="1" dirty="0">
                <a:latin typeface="Bahnschrift" panose="020B0502040204020203" pitchFamily="34" charset="0"/>
              </a:rPr>
              <a:t>Defeat</a:t>
            </a:r>
            <a:r>
              <a:rPr lang="en-GB" sz="4400" b="1" dirty="0"/>
              <a:t>!</a:t>
            </a:r>
          </a:p>
        </p:txBody>
      </p:sp>
    </p:spTree>
    <p:extLst>
      <p:ext uri="{BB962C8B-B14F-4D97-AF65-F5344CB8AC3E}">
        <p14:creationId xmlns:p14="http://schemas.microsoft.com/office/powerpoint/2010/main" val="436351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piece of paper&#10;&#10;Description automatically generated with medium confidence">
            <a:extLst>
              <a:ext uri="{FF2B5EF4-FFF2-40B4-BE49-F238E27FC236}">
                <a16:creationId xmlns:a16="http://schemas.microsoft.com/office/drawing/2014/main" id="{A6B321F6-6E1C-48E5-9416-E00F25911985}"/>
              </a:ext>
            </a:extLst>
          </p:cNvPr>
          <p:cNvPicPr>
            <a:picLocks noChangeAspect="1"/>
          </p:cNvPicPr>
          <p:nvPr/>
        </p:nvPicPr>
        <p:blipFill rotWithShape="1">
          <a:blip r:embed="rId2" cstate="screen">
            <a:alphaModFix amt="70000"/>
            <a:extLst>
              <a:ext uri="{BEBA8EAE-BF5A-486C-A8C5-ECC9F3942E4B}">
                <a14:imgProps xmlns:a14="http://schemas.microsoft.com/office/drawing/2010/main">
                  <a14:imgLayer r:embed="rId3">
                    <a14:imgEffect>
                      <a14:backgroundRemoval t="0" b="99621" l="0" r="99896">
                        <a14:foregroundMark x1="1844" y1="0" x2="1688" y2="93457"/>
                        <a14:foregroundMark x1="675" y1="0" x2="0" y2="1802"/>
                        <a14:foregroundMark x1="78" y1="95306" x2="20073" y2="98530"/>
                        <a14:foregroundMark x1="20073" y1="98530" x2="27681" y2="97914"/>
                        <a14:foregroundMark x1="99455" y1="97724" x2="98831" y2="60123"/>
                        <a14:foregroundMark x1="98390" y1="99668" x2="99922" y2="98530"/>
                        <a14:foregroundMark x1="99818" y1="35325" x2="99792" y2="4836"/>
                        <a14:foregroundMark x1="99792" y1="4836" x2="97299" y2="664"/>
                      </a14:backgroundRemoval>
                    </a14:imgEffect>
                  </a14:imgLayer>
                </a14:imgProps>
              </a:ext>
              <a:ext uri="{28A0092B-C50C-407E-A947-70E740481C1C}">
                <a14:useLocalDpi xmlns:a14="http://schemas.microsoft.com/office/drawing/2010/main"/>
              </a:ext>
            </a:extLst>
          </a:blip>
          <a:srcRect/>
          <a:stretch/>
        </p:blipFill>
        <p:spPr>
          <a:xfrm>
            <a:off x="5849780" y="1260649"/>
            <a:ext cx="5917598" cy="4161956"/>
          </a:xfrm>
          <a:prstGeom prst="rect">
            <a:avLst/>
          </a:prstGeom>
        </p:spPr>
      </p:pic>
      <p:pic>
        <p:nvPicPr>
          <p:cNvPr id="3" name="Picture 2"/>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5"/>
          <a:stretch>
            <a:fillRect/>
          </a:stretch>
        </p:blipFill>
        <p:spPr>
          <a:xfrm>
            <a:off x="9381420" y="5709130"/>
            <a:ext cx="914479" cy="109737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2" name="TextBox 1">
            <a:extLst>
              <a:ext uri="{FF2B5EF4-FFF2-40B4-BE49-F238E27FC236}">
                <a16:creationId xmlns:a16="http://schemas.microsoft.com/office/drawing/2014/main" id="{71B6F82C-EA7C-4928-B577-E2CEC84B9E74}"/>
              </a:ext>
            </a:extLst>
          </p:cNvPr>
          <p:cNvSpPr txBox="1"/>
          <p:nvPr/>
        </p:nvSpPr>
        <p:spPr>
          <a:xfrm>
            <a:off x="2068285" y="564606"/>
            <a:ext cx="8933543" cy="646331"/>
          </a:xfrm>
          <a:prstGeom prst="rect">
            <a:avLst/>
          </a:prstGeom>
          <a:noFill/>
        </p:spPr>
        <p:txBody>
          <a:bodyPr wrap="square" rtlCol="0">
            <a:spAutoFit/>
          </a:bodyPr>
          <a:lstStyle/>
          <a:p>
            <a:endParaRPr lang="en-GB" dirty="0"/>
          </a:p>
          <a:p>
            <a:endParaRPr lang="en-GB" dirty="0"/>
          </a:p>
        </p:txBody>
      </p:sp>
      <p:sp>
        <p:nvSpPr>
          <p:cNvPr id="4" name="TextBox 3">
            <a:extLst>
              <a:ext uri="{FF2B5EF4-FFF2-40B4-BE49-F238E27FC236}">
                <a16:creationId xmlns:a16="http://schemas.microsoft.com/office/drawing/2014/main" id="{62D971AC-203B-4ABE-BDD4-A574CA6E4451}"/>
              </a:ext>
            </a:extLst>
          </p:cNvPr>
          <p:cNvSpPr txBox="1"/>
          <p:nvPr/>
        </p:nvSpPr>
        <p:spPr>
          <a:xfrm>
            <a:off x="6019340" y="852123"/>
            <a:ext cx="6045273" cy="4570482"/>
          </a:xfrm>
          <a:prstGeom prst="rect">
            <a:avLst/>
          </a:prstGeom>
          <a:noFill/>
        </p:spPr>
        <p:txBody>
          <a:bodyPr wrap="square" rtlCol="0">
            <a:spAutoFit/>
          </a:bodyPr>
          <a:lstStyle/>
          <a:p>
            <a:endParaRPr lang="en-GB" dirty="0"/>
          </a:p>
          <a:p>
            <a:endParaRPr lang="en-GB" dirty="0"/>
          </a:p>
          <a:p>
            <a:pPr marL="342900" indent="-342900">
              <a:buAutoNum type="arabicPlain" startAt="2"/>
            </a:pPr>
            <a:r>
              <a:rPr lang="en-GB" sz="1700" b="1" dirty="0">
                <a:solidFill>
                  <a:schemeClr val="accent4">
                    <a:lumMod val="50000"/>
                  </a:schemeClr>
                </a:solidFill>
                <a:latin typeface="Bradley Hand ITC" panose="03070402050302030203" pitchFamily="66" charset="0"/>
              </a:rPr>
              <a:t>16  9  2  5      7  81  1  16  4  59    75  25  59  75  1  14  </a:t>
            </a:r>
          </a:p>
          <a:p>
            <a:pPr marL="342900" indent="-342900">
              <a:buAutoNum type="arabicPlain" startAt="2"/>
            </a:pPr>
            <a:endParaRPr lang="en-GB" sz="1700" b="1" dirty="0">
              <a:solidFill>
                <a:schemeClr val="accent4">
                  <a:lumMod val="50000"/>
                </a:schemeClr>
              </a:solidFill>
              <a:latin typeface="Bradley Hand ITC" panose="03070402050302030203" pitchFamily="66" charset="0"/>
            </a:endParaRPr>
          </a:p>
          <a:p>
            <a:pPr marL="342900" indent="-342900">
              <a:buAutoNum type="arabicPlain" startAt="59"/>
            </a:pPr>
            <a:r>
              <a:rPr lang="en-GB" sz="1700" b="1" dirty="0">
                <a:solidFill>
                  <a:schemeClr val="accent4">
                    <a:lumMod val="50000"/>
                  </a:schemeClr>
                </a:solidFill>
                <a:latin typeface="Bradley Hand ITC" panose="03070402050302030203" pitchFamily="66" charset="0"/>
              </a:rPr>
              <a:t>9  57  5  21  75     98  9  57  57    59  5  21  4   1  3  9 4</a:t>
            </a:r>
          </a:p>
          <a:p>
            <a:pPr marL="342900" indent="-342900">
              <a:buAutoNum type="arabicPlain" startAt="59"/>
            </a:pPr>
            <a:endParaRPr lang="en-GB" sz="1700" b="1" dirty="0">
              <a:solidFill>
                <a:schemeClr val="accent4">
                  <a:lumMod val="50000"/>
                </a:schemeClr>
              </a:solidFill>
              <a:latin typeface="Bradley Hand ITC" panose="03070402050302030203" pitchFamily="66" charset="0"/>
            </a:endParaRPr>
          </a:p>
          <a:p>
            <a:pPr marL="342900" indent="-342900">
              <a:buAutoNum type="arabicPlain" startAt="75"/>
            </a:pPr>
            <a:r>
              <a:rPr lang="en-GB" sz="1700" b="1" dirty="0">
                <a:solidFill>
                  <a:schemeClr val="accent4">
                    <a:lumMod val="50000"/>
                  </a:schemeClr>
                </a:solidFill>
                <a:latin typeface="Bradley Hand ITC" panose="03070402050302030203" pitchFamily="66" charset="0"/>
              </a:rPr>
              <a:t>25   65  5  57  75     98  4  21  4  25  98   2 1 16  59</a:t>
            </a:r>
          </a:p>
          <a:p>
            <a:pPr marL="342900" indent="-342900">
              <a:buAutoNum type="arabicPlain" startAt="75"/>
            </a:pPr>
            <a:endParaRPr lang="en-GB" sz="1700" b="1" dirty="0">
              <a:solidFill>
                <a:schemeClr val="accent4">
                  <a:lumMod val="50000"/>
                </a:schemeClr>
              </a:solidFill>
              <a:latin typeface="Bradley Hand ITC" panose="03070402050302030203" pitchFamily="66" charset="0"/>
            </a:endParaRPr>
          </a:p>
          <a:p>
            <a:pPr marL="342900" indent="-342900">
              <a:buAutoNum type="arabicPlain" startAt="150"/>
            </a:pPr>
            <a:r>
              <a:rPr lang="en-GB" sz="1700" b="1" dirty="0">
                <a:solidFill>
                  <a:schemeClr val="accent4">
                    <a:lumMod val="50000"/>
                  </a:schemeClr>
                </a:solidFill>
                <a:latin typeface="Bradley Hand ITC" panose="03070402050302030203" pitchFamily="66" charset="0"/>
              </a:rPr>
              <a:t>     65  81  21  25     59  1  98     2   1  16  59  </a:t>
            </a:r>
          </a:p>
          <a:p>
            <a:endParaRPr lang="en-GB" sz="1700" b="1" dirty="0">
              <a:solidFill>
                <a:schemeClr val="accent4">
                  <a:lumMod val="50000"/>
                </a:schemeClr>
              </a:solidFill>
              <a:latin typeface="Bradley Hand ITC" panose="03070402050302030203" pitchFamily="66" charset="0"/>
            </a:endParaRPr>
          </a:p>
          <a:p>
            <a:r>
              <a:rPr lang="en-GB" sz="1700" b="1" dirty="0">
                <a:solidFill>
                  <a:schemeClr val="accent4">
                    <a:lumMod val="50000"/>
                  </a:schemeClr>
                </a:solidFill>
                <a:latin typeface="Bradley Hand ITC" panose="03070402050302030203" pitchFamily="66" charset="0"/>
              </a:rPr>
              <a:t> 98  8  5  21    59  25  6  75     16  81  21 </a:t>
            </a:r>
          </a:p>
          <a:p>
            <a:r>
              <a:rPr lang="en-GB" sz="1700" b="1" dirty="0">
                <a:solidFill>
                  <a:schemeClr val="accent4">
                    <a:lumMod val="50000"/>
                  </a:schemeClr>
                </a:solidFill>
                <a:latin typeface="Bradley Hand ITC" panose="03070402050302030203" pitchFamily="66" charset="0"/>
              </a:rPr>
              <a:t>    </a:t>
            </a:r>
          </a:p>
          <a:p>
            <a:pPr marL="342900" indent="-342900">
              <a:buAutoNum type="arabicPlain" startAt="75"/>
            </a:pPr>
            <a:r>
              <a:rPr lang="en-GB" sz="17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rPr>
              <a:t> 8   16   25   8 1   7   8     2   25   98   57   9   21   7</a:t>
            </a:r>
          </a:p>
          <a:p>
            <a:pPr marL="342900" indent="-342900">
              <a:buAutoNum type="arabicPlain" startAt="75"/>
            </a:pPr>
            <a:endParaRPr lang="en-GB" sz="1700" b="1" dirty="0">
              <a:solidFill>
                <a:schemeClr val="accent4">
                  <a:lumMod val="50000"/>
                </a:schemeClr>
              </a:solidFill>
              <a:latin typeface="Bradley Hand ITC" panose="03070402050302030203" pitchFamily="66" charset="0"/>
              <a:cs typeface="Times New Roman" panose="02020603050405020304" pitchFamily="18" charset="0"/>
            </a:endParaRPr>
          </a:p>
          <a:p>
            <a:pPr marL="342900" indent="-342900">
              <a:buAutoNum type="arabicPlain" startAt="7"/>
            </a:pPr>
            <a:r>
              <a:rPr lang="en-GB" sz="1700" b="1" dirty="0">
                <a:solidFill>
                  <a:schemeClr val="accent4">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rPr>
              <a:t>16   5   5  21       35     98  1  9  77  9  21  7     75  25  </a:t>
            </a:r>
          </a:p>
          <a:p>
            <a:endParaRPr lang="en-GB" sz="1700" b="1" dirty="0">
              <a:solidFill>
                <a:schemeClr val="accent4">
                  <a:lumMod val="50000"/>
                </a:schemeClr>
              </a:solidFill>
              <a:latin typeface="Bradley Hand ITC" panose="03070402050302030203" pitchFamily="66" charset="0"/>
              <a:cs typeface="Times New Roman" panose="02020603050405020304" pitchFamily="18" charset="0"/>
            </a:endParaRPr>
          </a:p>
          <a:p>
            <a:r>
              <a:rPr lang="en-GB" sz="1700" b="1" dirty="0">
                <a:solidFill>
                  <a:schemeClr val="accent4">
                    <a:lumMod val="50000"/>
                  </a:schemeClr>
                </a:solidFill>
                <a:latin typeface="Bradley Hand ITC" panose="03070402050302030203" pitchFamily="66" charset="0"/>
                <a:cs typeface="Times New Roman" panose="02020603050405020304" pitchFamily="18" charset="0"/>
              </a:rPr>
              <a:t>16  9  4  5     75  25  72                        Agent 409</a:t>
            </a:r>
            <a:endParaRPr lang="en-GB" sz="1700" b="1" dirty="0">
              <a:solidFill>
                <a:schemeClr val="accent4">
                  <a:lumMod val="50000"/>
                </a:schemeClr>
              </a:solidFill>
              <a:latin typeface="Bradley Hand ITC" panose="03070402050302030203" pitchFamily="66" charset="0"/>
            </a:endParaRPr>
          </a:p>
        </p:txBody>
      </p:sp>
      <p:sp>
        <p:nvSpPr>
          <p:cNvPr id="8" name="TextBox 7">
            <a:extLst>
              <a:ext uri="{FF2B5EF4-FFF2-40B4-BE49-F238E27FC236}">
                <a16:creationId xmlns:a16="http://schemas.microsoft.com/office/drawing/2014/main" id="{1F8C8469-2ACD-4C97-A33D-894B0C9F1B38}"/>
              </a:ext>
            </a:extLst>
          </p:cNvPr>
          <p:cNvSpPr txBox="1"/>
          <p:nvPr/>
        </p:nvSpPr>
        <p:spPr>
          <a:xfrm>
            <a:off x="850606" y="1674985"/>
            <a:ext cx="4306186"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Bahnschrift" panose="020B0502040204020203" pitchFamily="34" charset="0"/>
              </a:rPr>
              <a:t>Agent 409 has sent a second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prstClr val="black"/>
              </a:solidFill>
              <a:latin typeface="Bahnschrif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Bahnschrift" panose="020B0502040204020203" pitchFamily="34" charset="0"/>
              </a:rPr>
              <a:t>Use your copy of this letter to decode the plan. </a:t>
            </a:r>
          </a:p>
        </p:txBody>
      </p:sp>
      <p:sp>
        <p:nvSpPr>
          <p:cNvPr id="14" name="TextBox 13">
            <a:extLst>
              <a:ext uri="{FF2B5EF4-FFF2-40B4-BE49-F238E27FC236}">
                <a16:creationId xmlns:a16="http://schemas.microsoft.com/office/drawing/2014/main" id="{41C7722E-C8F5-4DED-A221-E80C9E2FF655}"/>
              </a:ext>
            </a:extLst>
          </p:cNvPr>
          <p:cNvSpPr txBox="1"/>
          <p:nvPr/>
        </p:nvSpPr>
        <p:spPr>
          <a:xfrm>
            <a:off x="4310158" y="-77651"/>
            <a:ext cx="3642995" cy="1200329"/>
          </a:xfrm>
          <a:prstGeom prst="rect">
            <a:avLst/>
          </a:prstGeom>
          <a:noFill/>
        </p:spPr>
        <p:txBody>
          <a:bodyPr wrap="square" rtlCol="0">
            <a:spAutoFit/>
          </a:bodyPr>
          <a:lstStyle/>
          <a:p>
            <a:endParaRPr lang="en-GB" dirty="0"/>
          </a:p>
          <a:p>
            <a:r>
              <a:rPr lang="en-GB" sz="5400" b="1" dirty="0">
                <a:latin typeface="Bahnschrift" panose="020B0502040204020203" pitchFamily="34" charset="0"/>
              </a:rPr>
              <a:t>Try Again!</a:t>
            </a:r>
          </a:p>
        </p:txBody>
      </p:sp>
    </p:spTree>
    <p:extLst>
      <p:ext uri="{BB962C8B-B14F-4D97-AF65-F5344CB8AC3E}">
        <p14:creationId xmlns:p14="http://schemas.microsoft.com/office/powerpoint/2010/main" val="1949989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piece of paper&#10;&#10;Description automatically generated with medium confidence">
            <a:extLst>
              <a:ext uri="{FF2B5EF4-FFF2-40B4-BE49-F238E27FC236}">
                <a16:creationId xmlns:a16="http://schemas.microsoft.com/office/drawing/2014/main" id="{A6B321F6-6E1C-48E5-9416-E00F25911985}"/>
              </a:ext>
            </a:extLst>
          </p:cNvPr>
          <p:cNvPicPr>
            <a:picLocks noChangeAspect="1"/>
          </p:cNvPicPr>
          <p:nvPr/>
        </p:nvPicPr>
        <p:blipFill rotWithShape="1">
          <a:blip r:embed="rId2" cstate="screen">
            <a:alphaModFix amt="70000"/>
            <a:extLst>
              <a:ext uri="{BEBA8EAE-BF5A-486C-A8C5-ECC9F3942E4B}">
                <a14:imgProps xmlns:a14="http://schemas.microsoft.com/office/drawing/2010/main">
                  <a14:imgLayer r:embed="rId3">
                    <a14:imgEffect>
                      <a14:backgroundRemoval t="0" b="99621" l="0" r="99896">
                        <a14:foregroundMark x1="1844" y1="0" x2="1688" y2="93457"/>
                        <a14:foregroundMark x1="675" y1="0" x2="0" y2="1802"/>
                        <a14:foregroundMark x1="78" y1="95306" x2="20073" y2="98530"/>
                        <a14:foregroundMark x1="20073" y1="98530" x2="27681" y2="97914"/>
                        <a14:foregroundMark x1="99455" y1="97724" x2="98831" y2="60123"/>
                        <a14:foregroundMark x1="98390" y1="99668" x2="99922" y2="98530"/>
                        <a14:foregroundMark x1="99818" y1="35325" x2="99792" y2="4836"/>
                        <a14:foregroundMark x1="99792" y1="4836" x2="97299" y2="664"/>
                      </a14:backgroundRemoval>
                    </a14:imgEffect>
                  </a14:imgLayer>
                </a14:imgProps>
              </a:ext>
              <a:ext uri="{28A0092B-C50C-407E-A947-70E740481C1C}">
                <a14:useLocalDpi xmlns:a14="http://schemas.microsoft.com/office/drawing/2010/main"/>
              </a:ext>
            </a:extLst>
          </a:blip>
          <a:srcRect/>
          <a:stretch/>
        </p:blipFill>
        <p:spPr>
          <a:xfrm>
            <a:off x="5849780" y="1260649"/>
            <a:ext cx="5917598" cy="4161956"/>
          </a:xfrm>
          <a:prstGeom prst="rect">
            <a:avLst/>
          </a:prstGeom>
        </p:spPr>
      </p:pic>
      <p:pic>
        <p:nvPicPr>
          <p:cNvPr id="3" name="Picture 2"/>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5"/>
          <a:stretch>
            <a:fillRect/>
          </a:stretch>
        </p:blipFill>
        <p:spPr>
          <a:xfrm>
            <a:off x="9381420" y="5709130"/>
            <a:ext cx="914479" cy="109737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2" name="TextBox 1">
            <a:extLst>
              <a:ext uri="{FF2B5EF4-FFF2-40B4-BE49-F238E27FC236}">
                <a16:creationId xmlns:a16="http://schemas.microsoft.com/office/drawing/2014/main" id="{71B6F82C-EA7C-4928-B577-E2CEC84B9E74}"/>
              </a:ext>
            </a:extLst>
          </p:cNvPr>
          <p:cNvSpPr txBox="1"/>
          <p:nvPr/>
        </p:nvSpPr>
        <p:spPr>
          <a:xfrm>
            <a:off x="2068285" y="564606"/>
            <a:ext cx="8933543" cy="646331"/>
          </a:xfrm>
          <a:prstGeom prst="rect">
            <a:avLst/>
          </a:prstGeom>
          <a:noFill/>
        </p:spPr>
        <p:txBody>
          <a:bodyPr wrap="square" rtlCol="0">
            <a:spAutoFit/>
          </a:bodyPr>
          <a:lstStyle/>
          <a:p>
            <a:endParaRPr lang="en-GB" dirty="0"/>
          </a:p>
          <a:p>
            <a:endParaRPr lang="en-GB" dirty="0"/>
          </a:p>
        </p:txBody>
      </p:sp>
      <p:sp>
        <p:nvSpPr>
          <p:cNvPr id="4" name="TextBox 3">
            <a:extLst>
              <a:ext uri="{FF2B5EF4-FFF2-40B4-BE49-F238E27FC236}">
                <a16:creationId xmlns:a16="http://schemas.microsoft.com/office/drawing/2014/main" id="{62D971AC-203B-4ABE-BDD4-A574CA6E4451}"/>
              </a:ext>
            </a:extLst>
          </p:cNvPr>
          <p:cNvSpPr txBox="1"/>
          <p:nvPr/>
        </p:nvSpPr>
        <p:spPr>
          <a:xfrm>
            <a:off x="6146727" y="1058309"/>
            <a:ext cx="6045273" cy="4247317"/>
          </a:xfrm>
          <a:prstGeom prst="rect">
            <a:avLst/>
          </a:prstGeom>
          <a:noFill/>
        </p:spPr>
        <p:txBody>
          <a:bodyPr wrap="square" rtlCol="0">
            <a:spAutoFit/>
          </a:bodyPr>
          <a:lstStyle/>
          <a:p>
            <a:endParaRPr lang="en-GB" dirty="0"/>
          </a:p>
          <a:p>
            <a:endParaRPr lang="en-GB" dirty="0"/>
          </a:p>
          <a:p>
            <a:r>
              <a:rPr lang="en-GB" sz="2400" b="1" dirty="0">
                <a:solidFill>
                  <a:schemeClr val="accent4">
                    <a:lumMod val="50000"/>
                  </a:schemeClr>
                </a:solidFill>
                <a:latin typeface="Bradley Hand ITC" panose="03070402050302030203" pitchFamily="66" charset="0"/>
              </a:rPr>
              <a:t>Bribe the guards to stay silent. </a:t>
            </a:r>
          </a:p>
          <a:p>
            <a:endParaRPr lang="en-GB" sz="2400" b="1" dirty="0">
              <a:solidFill>
                <a:schemeClr val="accent4">
                  <a:lumMod val="50000"/>
                </a:schemeClr>
              </a:solidFill>
              <a:latin typeface="Bradley Hand ITC" panose="03070402050302030203" pitchFamily="66" charset="0"/>
            </a:endParaRPr>
          </a:p>
          <a:p>
            <a:r>
              <a:rPr lang="en-GB" sz="2400" b="1" dirty="0">
                <a:solidFill>
                  <a:schemeClr val="accent4">
                    <a:lumMod val="50000"/>
                  </a:schemeClr>
                </a:solidFill>
                <a:latin typeface="Bradley Hand ITC" panose="03070402050302030203" pitchFamily="66" charset="0"/>
              </a:rPr>
              <a:t>We will send acid to melt the window bars.</a:t>
            </a:r>
          </a:p>
          <a:p>
            <a:endParaRPr lang="en-GB" sz="2400" b="1" dirty="0">
              <a:solidFill>
                <a:schemeClr val="accent4">
                  <a:lumMod val="50000"/>
                </a:schemeClr>
              </a:solidFill>
              <a:latin typeface="Bradley Hand ITC" panose="03070402050302030203" pitchFamily="66" charset="0"/>
            </a:endParaRPr>
          </a:p>
          <a:p>
            <a:r>
              <a:rPr lang="en-GB" sz="2400" b="1" dirty="0">
                <a:solidFill>
                  <a:schemeClr val="accent4">
                    <a:lumMod val="50000"/>
                  </a:schemeClr>
                </a:solidFill>
                <a:latin typeface="Bradley Hand ITC" panose="03070402050302030203" pitchFamily="66" charset="0"/>
              </a:rPr>
              <a:t>The King must saw the bars when  soft</a:t>
            </a:r>
          </a:p>
          <a:p>
            <a:endParaRPr lang="en-GB" sz="2400" b="1" dirty="0">
              <a:solidFill>
                <a:schemeClr val="accent4">
                  <a:lumMod val="50000"/>
                </a:schemeClr>
              </a:solidFill>
              <a:latin typeface="Bradley Hand ITC" panose="03070402050302030203" pitchFamily="66" charset="0"/>
            </a:endParaRPr>
          </a:p>
          <a:p>
            <a:r>
              <a:rPr lang="en-GB" sz="2400" b="1" dirty="0">
                <a:solidFill>
                  <a:schemeClr val="accent4">
                    <a:lumMod val="50000"/>
                  </a:schemeClr>
                </a:solidFill>
                <a:latin typeface="Bradley Hand ITC" panose="03070402050302030203" pitchFamily="66" charset="0"/>
              </a:rPr>
              <a:t>Run through bowling green</a:t>
            </a:r>
          </a:p>
          <a:p>
            <a:endParaRPr lang="en-GB" sz="2400" b="1" dirty="0">
              <a:solidFill>
                <a:schemeClr val="accent4">
                  <a:lumMod val="50000"/>
                </a:schemeClr>
              </a:solidFill>
              <a:latin typeface="Bradley Hand ITC" panose="03070402050302030203" pitchFamily="66" charset="0"/>
            </a:endParaRPr>
          </a:p>
          <a:p>
            <a:r>
              <a:rPr lang="en-GB" sz="2400" b="1" dirty="0">
                <a:solidFill>
                  <a:schemeClr val="accent4">
                    <a:lumMod val="50000"/>
                  </a:schemeClr>
                </a:solidFill>
                <a:latin typeface="Bradley Hand ITC" panose="03070402050302030203" pitchFamily="66" charset="0"/>
              </a:rPr>
              <a:t>Horse waiting to ride to ship</a:t>
            </a:r>
          </a:p>
          <a:p>
            <a:r>
              <a:rPr lang="en-GB" dirty="0"/>
              <a:t> </a:t>
            </a:r>
          </a:p>
        </p:txBody>
      </p:sp>
      <p:sp>
        <p:nvSpPr>
          <p:cNvPr id="8" name="TextBox 7">
            <a:extLst>
              <a:ext uri="{FF2B5EF4-FFF2-40B4-BE49-F238E27FC236}">
                <a16:creationId xmlns:a16="http://schemas.microsoft.com/office/drawing/2014/main" id="{1F8C8469-2ACD-4C97-A33D-894B0C9F1B38}"/>
              </a:ext>
            </a:extLst>
          </p:cNvPr>
          <p:cNvSpPr txBox="1"/>
          <p:nvPr/>
        </p:nvSpPr>
        <p:spPr>
          <a:xfrm>
            <a:off x="850606" y="1674985"/>
            <a:ext cx="4306186"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Bahnschrift" panose="020B0502040204020203" pitchFamily="34" charset="0"/>
              </a:rPr>
              <a:t>Here is the second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prstClr val="black"/>
              </a:solidFill>
              <a:latin typeface="Bahnschrif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Bahnschrift" panose="020B0502040204020203" pitchFamily="34" charset="0"/>
              </a:rPr>
              <a:t>Do you think it will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prstClr val="black"/>
              </a:solidFill>
              <a:latin typeface="Bahnschrif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Bahnschrift" panose="020B0502040204020203" pitchFamily="34" charset="0"/>
              </a:rPr>
              <a:t>What problems might there be this time?</a:t>
            </a:r>
            <a:endParaRPr kumimoji="0" lang="en-GB" sz="2800" b="0" i="0" u="none" strike="noStrike" kern="1200" cap="none" spc="0" normalizeH="0" baseline="0" noProof="0" dirty="0">
              <a:ln>
                <a:noFill/>
              </a:ln>
              <a:solidFill>
                <a:prstClr val="black"/>
              </a:solidFill>
              <a:effectLst/>
              <a:uLnTx/>
              <a:uFillTx/>
              <a:latin typeface="Bahnschrift" panose="020B0502040204020203" pitchFamily="34" charset="0"/>
            </a:endParaRPr>
          </a:p>
        </p:txBody>
      </p:sp>
      <p:sp>
        <p:nvSpPr>
          <p:cNvPr id="14" name="TextBox 13">
            <a:extLst>
              <a:ext uri="{FF2B5EF4-FFF2-40B4-BE49-F238E27FC236}">
                <a16:creationId xmlns:a16="http://schemas.microsoft.com/office/drawing/2014/main" id="{41C7722E-C8F5-4DED-A221-E80C9E2FF655}"/>
              </a:ext>
            </a:extLst>
          </p:cNvPr>
          <p:cNvSpPr txBox="1"/>
          <p:nvPr/>
        </p:nvSpPr>
        <p:spPr>
          <a:xfrm>
            <a:off x="4310158" y="-77651"/>
            <a:ext cx="3642995" cy="1200329"/>
          </a:xfrm>
          <a:prstGeom prst="rect">
            <a:avLst/>
          </a:prstGeom>
          <a:noFill/>
        </p:spPr>
        <p:txBody>
          <a:bodyPr wrap="square" rtlCol="0">
            <a:spAutoFit/>
          </a:bodyPr>
          <a:lstStyle/>
          <a:p>
            <a:endParaRPr lang="en-GB" dirty="0"/>
          </a:p>
          <a:p>
            <a:r>
              <a:rPr lang="en-GB" sz="5400" b="1" dirty="0">
                <a:latin typeface="Bahnschrift" panose="020B0502040204020203" pitchFamily="34" charset="0"/>
              </a:rPr>
              <a:t>Try Again!</a:t>
            </a:r>
          </a:p>
        </p:txBody>
      </p:sp>
    </p:spTree>
    <p:extLst>
      <p:ext uri="{BB962C8B-B14F-4D97-AF65-F5344CB8AC3E}">
        <p14:creationId xmlns:p14="http://schemas.microsoft.com/office/powerpoint/2010/main" val="2718254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5" name="TextBox 4">
            <a:extLst>
              <a:ext uri="{FF2B5EF4-FFF2-40B4-BE49-F238E27FC236}">
                <a16:creationId xmlns:a16="http://schemas.microsoft.com/office/drawing/2014/main" id="{D2D433F6-B920-4158-B5E6-1A695172105C}"/>
              </a:ext>
            </a:extLst>
          </p:cNvPr>
          <p:cNvSpPr txBox="1"/>
          <p:nvPr/>
        </p:nvSpPr>
        <p:spPr>
          <a:xfrm>
            <a:off x="4222812" y="423905"/>
            <a:ext cx="9951085" cy="1323439"/>
          </a:xfrm>
          <a:prstGeom prst="rect">
            <a:avLst/>
          </a:prstGeom>
          <a:noFill/>
        </p:spPr>
        <p:txBody>
          <a:bodyPr wrap="square" rtlCol="0">
            <a:spAutoFit/>
          </a:bodyPr>
          <a:lstStyle/>
          <a:p>
            <a:r>
              <a:rPr lang="en-GB" sz="4000" b="1" dirty="0">
                <a:latin typeface="Bahnschrift" panose="020B0502040204020203" pitchFamily="34" charset="0"/>
              </a:rPr>
              <a:t>Failed again!</a:t>
            </a:r>
          </a:p>
          <a:p>
            <a:endParaRPr lang="en-GB" sz="4000" b="1" dirty="0">
              <a:latin typeface="Bahnschrift" panose="020B0502040204020203" pitchFamily="34" charset="0"/>
            </a:endParaRPr>
          </a:p>
        </p:txBody>
      </p:sp>
      <p:pic>
        <p:nvPicPr>
          <p:cNvPr id="18" name="Picture 17">
            <a:extLst>
              <a:ext uri="{FF2B5EF4-FFF2-40B4-BE49-F238E27FC236}">
                <a16:creationId xmlns:a16="http://schemas.microsoft.com/office/drawing/2014/main" id="{75F13B54-6B35-4BBF-A791-E6EAC34B2F6B}"/>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103" b="96306" l="9850" r="89974">
                        <a14:foregroundMark x1="8927" y1="90482" x2="31135" y2="96357"/>
                        <a14:foregroundMark x1="31135" y1="96357" x2="85664" y2="90636"/>
                        <a14:foregroundMark x1="49472" y1="10646" x2="59894" y2="5567"/>
                        <a14:foregroundMark x1="59894" y1="5567" x2="47274" y2="6029"/>
                        <a14:foregroundMark x1="47274" y1="6029" x2="47274" y2="6029"/>
                        <a14:foregroundMark x1="48901" y1="2694" x2="62093" y2="2565"/>
                        <a14:foregroundMark x1="62093" y1="2565" x2="65523" y2="2848"/>
                        <a14:foregroundMark x1="48901" y1="2386" x2="55717" y2="1103"/>
                      </a14:backgroundRemoval>
                    </a14:imgEffect>
                  </a14:imgLayer>
                </a14:imgProps>
              </a:ext>
              <a:ext uri="{28A0092B-C50C-407E-A947-70E740481C1C}">
                <a14:useLocalDpi xmlns:a14="http://schemas.microsoft.com/office/drawing/2010/main"/>
              </a:ext>
            </a:extLst>
          </a:blip>
          <a:stretch>
            <a:fillRect/>
          </a:stretch>
        </p:blipFill>
        <p:spPr>
          <a:xfrm>
            <a:off x="-27088" y="214720"/>
            <a:ext cx="3751476" cy="643063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AB6B316C-628B-4BA3-86CF-7680E260AE1E}"/>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4566" b="94465" l="9877" r="89918">
                        <a14:foregroundMark x1="45405" y1="11919" x2="47599" y2="4606"/>
                        <a14:foregroundMark x1="32990" y1="9859" x2="34088" y2="6667"/>
                        <a14:foregroundMark x1="33813" y1="94465" x2="34636" y2="88242"/>
                      </a14:backgroundRemoval>
                    </a14:imgEffect>
                  </a14:imgLayer>
                </a14:imgProps>
              </a:ext>
              <a:ext uri="{28A0092B-C50C-407E-A947-70E740481C1C}">
                <a14:useLocalDpi xmlns:a14="http://schemas.microsoft.com/office/drawing/2010/main"/>
              </a:ext>
            </a:extLst>
          </a:blip>
          <a:stretch>
            <a:fillRect/>
          </a:stretch>
        </p:blipFill>
        <p:spPr>
          <a:xfrm flipH="1">
            <a:off x="8369517" y="166183"/>
            <a:ext cx="3508635" cy="6221790"/>
          </a:xfrm>
          <a:prstGeom prst="rect">
            <a:avLst/>
          </a:prstGeom>
        </p:spPr>
      </p:pic>
      <p:sp>
        <p:nvSpPr>
          <p:cNvPr id="10" name="TextBox 9">
            <a:extLst>
              <a:ext uri="{FF2B5EF4-FFF2-40B4-BE49-F238E27FC236}">
                <a16:creationId xmlns:a16="http://schemas.microsoft.com/office/drawing/2014/main" id="{B32F3626-C1D9-48F3-AEEF-35D4A07537C7}"/>
              </a:ext>
            </a:extLst>
          </p:cNvPr>
          <p:cNvSpPr txBox="1"/>
          <p:nvPr/>
        </p:nvSpPr>
        <p:spPr>
          <a:xfrm>
            <a:off x="4222812" y="1796448"/>
            <a:ext cx="4360800" cy="3108543"/>
          </a:xfrm>
          <a:prstGeom prst="rect">
            <a:avLst/>
          </a:prstGeom>
          <a:noFill/>
        </p:spPr>
        <p:txBody>
          <a:bodyPr wrap="square">
            <a:spAutoFit/>
          </a:bodyPr>
          <a:lstStyle/>
          <a:p>
            <a:r>
              <a:rPr lang="en-GB" sz="2800" dirty="0">
                <a:latin typeface="Bahnschrift" panose="020B0502040204020203" pitchFamily="34" charset="0"/>
              </a:rPr>
              <a:t>The King was caught in the act of escaping. </a:t>
            </a:r>
          </a:p>
          <a:p>
            <a:endParaRPr lang="en-GB" sz="2800" dirty="0">
              <a:latin typeface="Bahnschrift" panose="020B0502040204020203" pitchFamily="34" charset="0"/>
            </a:endParaRPr>
          </a:p>
          <a:p>
            <a:r>
              <a:rPr lang="en-GB" sz="2800" dirty="0">
                <a:latin typeface="Bahnschrift" panose="020B0502040204020203" pitchFamily="34" charset="0"/>
              </a:rPr>
              <a:t>The plan failed. </a:t>
            </a:r>
          </a:p>
          <a:p>
            <a:endParaRPr lang="en-GB" sz="2800" dirty="0">
              <a:latin typeface="Bahnschrift" panose="020B0502040204020203" pitchFamily="34" charset="0"/>
            </a:endParaRPr>
          </a:p>
          <a:p>
            <a:r>
              <a:rPr lang="en-GB" sz="2800" dirty="0">
                <a:latin typeface="Bahnschrift" panose="020B0502040204020203" pitchFamily="34" charset="0"/>
              </a:rPr>
              <a:t>Can you guess how it was discovered?</a:t>
            </a:r>
          </a:p>
        </p:txBody>
      </p:sp>
    </p:spTree>
    <p:extLst>
      <p:ext uri="{BB962C8B-B14F-4D97-AF65-F5344CB8AC3E}">
        <p14:creationId xmlns:p14="http://schemas.microsoft.com/office/powerpoint/2010/main" val="639044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5" name="TextBox 4">
            <a:extLst>
              <a:ext uri="{FF2B5EF4-FFF2-40B4-BE49-F238E27FC236}">
                <a16:creationId xmlns:a16="http://schemas.microsoft.com/office/drawing/2014/main" id="{D2D433F6-B920-4158-B5E6-1A695172105C}"/>
              </a:ext>
            </a:extLst>
          </p:cNvPr>
          <p:cNvSpPr txBox="1"/>
          <p:nvPr/>
        </p:nvSpPr>
        <p:spPr>
          <a:xfrm>
            <a:off x="4502331" y="357986"/>
            <a:ext cx="3508636" cy="1323439"/>
          </a:xfrm>
          <a:prstGeom prst="rect">
            <a:avLst/>
          </a:prstGeom>
          <a:noFill/>
        </p:spPr>
        <p:txBody>
          <a:bodyPr wrap="square" rtlCol="0">
            <a:spAutoFit/>
          </a:bodyPr>
          <a:lstStyle/>
          <a:p>
            <a:r>
              <a:rPr lang="en-GB" sz="4000" b="1" dirty="0">
                <a:latin typeface="Bahnschrift" panose="020B0502040204020203" pitchFamily="34" charset="0"/>
              </a:rPr>
              <a:t>Failed again!</a:t>
            </a:r>
          </a:p>
          <a:p>
            <a:endParaRPr lang="en-GB" sz="4000" b="1" dirty="0">
              <a:latin typeface="Bahnschrift" panose="020B0502040204020203" pitchFamily="34" charset="0"/>
            </a:endParaRPr>
          </a:p>
        </p:txBody>
      </p:sp>
      <p:pic>
        <p:nvPicPr>
          <p:cNvPr id="18" name="Picture 17">
            <a:extLst>
              <a:ext uri="{FF2B5EF4-FFF2-40B4-BE49-F238E27FC236}">
                <a16:creationId xmlns:a16="http://schemas.microsoft.com/office/drawing/2014/main" id="{75F13B54-6B35-4BBF-A791-E6EAC34B2F6B}"/>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103" b="96306" l="9850" r="89974">
                        <a14:foregroundMark x1="8927" y1="90482" x2="31135" y2="96357"/>
                        <a14:foregroundMark x1="31135" y1="96357" x2="85664" y2="90636"/>
                        <a14:foregroundMark x1="49472" y1="10646" x2="59894" y2="5567"/>
                        <a14:foregroundMark x1="59894" y1="5567" x2="47274" y2="6029"/>
                        <a14:foregroundMark x1="47274" y1="6029" x2="47274" y2="6029"/>
                        <a14:foregroundMark x1="48901" y1="2694" x2="62093" y2="2565"/>
                        <a14:foregroundMark x1="62093" y1="2565" x2="65523" y2="2848"/>
                        <a14:foregroundMark x1="48901" y1="2386" x2="55717" y2="1103"/>
                      </a14:backgroundRemoval>
                    </a14:imgEffect>
                  </a14:imgLayer>
                </a14:imgProps>
              </a:ext>
              <a:ext uri="{28A0092B-C50C-407E-A947-70E740481C1C}">
                <a14:useLocalDpi xmlns:a14="http://schemas.microsoft.com/office/drawing/2010/main"/>
              </a:ext>
            </a:extLst>
          </a:blip>
          <a:stretch>
            <a:fillRect/>
          </a:stretch>
        </p:blipFill>
        <p:spPr>
          <a:xfrm>
            <a:off x="-819870" y="442888"/>
            <a:ext cx="3751476" cy="643063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AB6B316C-628B-4BA3-86CF-7680E260AE1E}"/>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4566" b="94465" l="9877" r="89918">
                        <a14:foregroundMark x1="45405" y1="11919" x2="47599" y2="4606"/>
                        <a14:foregroundMark x1="32990" y1="9859" x2="34088" y2="6667"/>
                        <a14:foregroundMark x1="33813" y1="94465" x2="34636" y2="88242"/>
                      </a14:backgroundRemoval>
                    </a14:imgEffect>
                  </a14:imgLayer>
                </a14:imgProps>
              </a:ext>
              <a:ext uri="{28A0092B-C50C-407E-A947-70E740481C1C}">
                <a14:useLocalDpi xmlns:a14="http://schemas.microsoft.com/office/drawing/2010/main"/>
              </a:ext>
            </a:extLst>
          </a:blip>
          <a:stretch>
            <a:fillRect/>
          </a:stretch>
        </p:blipFill>
        <p:spPr>
          <a:xfrm flipH="1">
            <a:off x="9260394" y="176870"/>
            <a:ext cx="3508635" cy="6221790"/>
          </a:xfrm>
          <a:prstGeom prst="rect">
            <a:avLst/>
          </a:prstGeom>
        </p:spPr>
      </p:pic>
      <p:sp>
        <p:nvSpPr>
          <p:cNvPr id="10" name="Speech Bubble: Rectangle with Corners Rounded 9">
            <a:extLst>
              <a:ext uri="{FF2B5EF4-FFF2-40B4-BE49-F238E27FC236}">
                <a16:creationId xmlns:a16="http://schemas.microsoft.com/office/drawing/2014/main" id="{52FF7663-6D71-4B19-9547-965B088A9843}"/>
              </a:ext>
            </a:extLst>
          </p:cNvPr>
          <p:cNvSpPr/>
          <p:nvPr/>
        </p:nvSpPr>
        <p:spPr>
          <a:xfrm>
            <a:off x="2701595" y="1427148"/>
            <a:ext cx="3275018" cy="3453196"/>
          </a:xfrm>
          <a:prstGeom prst="wedgeRoundRectCallout">
            <a:avLst>
              <a:gd name="adj1" fmla="val -77629"/>
              <a:gd name="adj2" fmla="val -52356"/>
              <a:gd name="adj3" fmla="val 16667"/>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Rectangle with Corners Rounded 11">
            <a:extLst>
              <a:ext uri="{FF2B5EF4-FFF2-40B4-BE49-F238E27FC236}">
                <a16:creationId xmlns:a16="http://schemas.microsoft.com/office/drawing/2014/main" id="{167E8EB9-F2D3-4411-A954-0F11CDF7986D}"/>
              </a:ext>
            </a:extLst>
          </p:cNvPr>
          <p:cNvSpPr/>
          <p:nvPr/>
        </p:nvSpPr>
        <p:spPr>
          <a:xfrm>
            <a:off x="6161078" y="1427147"/>
            <a:ext cx="3275018" cy="3453195"/>
          </a:xfrm>
          <a:prstGeom prst="wedgeRoundRectCallout">
            <a:avLst>
              <a:gd name="adj1" fmla="val 88595"/>
              <a:gd name="adj2" fmla="val -55118"/>
              <a:gd name="adj3" fmla="val 16667"/>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1F993BC-609E-49B7-8DEB-B3E3647A2516}"/>
              </a:ext>
            </a:extLst>
          </p:cNvPr>
          <p:cNvSpPr txBox="1"/>
          <p:nvPr/>
        </p:nvSpPr>
        <p:spPr>
          <a:xfrm>
            <a:off x="2887855" y="1630252"/>
            <a:ext cx="3136115" cy="3046988"/>
          </a:xfrm>
          <a:prstGeom prst="rect">
            <a:avLst/>
          </a:prstGeom>
          <a:noFill/>
        </p:spPr>
        <p:txBody>
          <a:bodyPr wrap="square" rtlCol="0">
            <a:spAutoFit/>
          </a:bodyPr>
          <a:lstStyle/>
          <a:p>
            <a:r>
              <a:rPr lang="en-GB" sz="2400" dirty="0">
                <a:latin typeface="Bahnschrift" panose="020B0502040204020203" pitchFamily="34" charset="0"/>
              </a:rPr>
              <a:t>I consulted William Lilley, an astrologer, to find out if the plan would be lucky. He supplied the acid and the saw. He also told Parliament what we were planning!</a:t>
            </a:r>
          </a:p>
        </p:txBody>
      </p:sp>
      <p:sp>
        <p:nvSpPr>
          <p:cNvPr id="13" name="TextBox 12">
            <a:extLst>
              <a:ext uri="{FF2B5EF4-FFF2-40B4-BE49-F238E27FC236}">
                <a16:creationId xmlns:a16="http://schemas.microsoft.com/office/drawing/2014/main" id="{D1D55E1D-E99E-49A9-BE74-80D1D517A0A8}"/>
              </a:ext>
            </a:extLst>
          </p:cNvPr>
          <p:cNvSpPr txBox="1"/>
          <p:nvPr/>
        </p:nvSpPr>
        <p:spPr>
          <a:xfrm>
            <a:off x="6590730" y="1790158"/>
            <a:ext cx="2669664" cy="2308324"/>
          </a:xfrm>
          <a:prstGeom prst="rect">
            <a:avLst/>
          </a:prstGeom>
          <a:noFill/>
        </p:spPr>
        <p:txBody>
          <a:bodyPr wrap="square" rtlCol="0">
            <a:spAutoFit/>
          </a:bodyPr>
          <a:lstStyle/>
          <a:p>
            <a:r>
              <a:rPr lang="en-GB" sz="2400" dirty="0">
                <a:latin typeface="Bahnschrift" panose="020B0502040204020203" pitchFamily="34" charset="0"/>
              </a:rPr>
              <a:t>The guards we bribed to stay silent when they saw the King trying to escape betrayed us!</a:t>
            </a:r>
          </a:p>
        </p:txBody>
      </p:sp>
    </p:spTree>
    <p:extLst>
      <p:ext uri="{BB962C8B-B14F-4D97-AF65-F5344CB8AC3E}">
        <p14:creationId xmlns:p14="http://schemas.microsoft.com/office/powerpoint/2010/main" val="675831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5B0F2A7-1BB2-4517-A2C3-C3FED99AC4F6}"/>
              </a:ext>
            </a:extLst>
          </p:cNvPr>
          <p:cNvSpPr/>
          <p:nvPr/>
        </p:nvSpPr>
        <p:spPr>
          <a:xfrm>
            <a:off x="4146698" y="564606"/>
            <a:ext cx="7487599" cy="429447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2" name="TextBox 1">
            <a:extLst>
              <a:ext uri="{FF2B5EF4-FFF2-40B4-BE49-F238E27FC236}">
                <a16:creationId xmlns:a16="http://schemas.microsoft.com/office/drawing/2014/main" id="{71B6F82C-EA7C-4928-B577-E2CEC84B9E74}"/>
              </a:ext>
            </a:extLst>
          </p:cNvPr>
          <p:cNvSpPr txBox="1"/>
          <p:nvPr/>
        </p:nvSpPr>
        <p:spPr>
          <a:xfrm>
            <a:off x="2068285" y="564606"/>
            <a:ext cx="8933543" cy="646331"/>
          </a:xfrm>
          <a:prstGeom prst="rect">
            <a:avLst/>
          </a:prstGeom>
          <a:noFill/>
        </p:spPr>
        <p:txBody>
          <a:bodyPr wrap="square" rtlCol="0">
            <a:spAutoFit/>
          </a:bodyPr>
          <a:lstStyle/>
          <a:p>
            <a:endParaRPr lang="en-GB" dirty="0"/>
          </a:p>
          <a:p>
            <a:endParaRPr lang="en-GB" dirty="0"/>
          </a:p>
        </p:txBody>
      </p:sp>
      <p:sp>
        <p:nvSpPr>
          <p:cNvPr id="4" name="TextBox 3">
            <a:extLst>
              <a:ext uri="{FF2B5EF4-FFF2-40B4-BE49-F238E27FC236}">
                <a16:creationId xmlns:a16="http://schemas.microsoft.com/office/drawing/2014/main" id="{62D971AC-203B-4ABE-BDD4-A574CA6E4451}"/>
              </a:ext>
            </a:extLst>
          </p:cNvPr>
          <p:cNvSpPr txBox="1"/>
          <p:nvPr/>
        </p:nvSpPr>
        <p:spPr>
          <a:xfrm>
            <a:off x="4557148" y="1210937"/>
            <a:ext cx="6651349" cy="3108543"/>
          </a:xfrm>
          <a:prstGeom prst="rect">
            <a:avLst/>
          </a:prstGeom>
          <a:noFill/>
        </p:spPr>
        <p:txBody>
          <a:bodyPr wrap="square" rtlCol="0">
            <a:spAutoFit/>
          </a:bodyPr>
          <a:lstStyle/>
          <a:p>
            <a:r>
              <a:rPr lang="en-GB" sz="2800" dirty="0"/>
              <a:t>Many women, like Jane </a:t>
            </a:r>
            <a:r>
              <a:rPr lang="en-GB" sz="2800" dirty="0" err="1"/>
              <a:t>Whorewood</a:t>
            </a:r>
            <a:r>
              <a:rPr lang="en-GB" sz="2800" dirty="0"/>
              <a:t>, worked as spies during the British Civil Wars. </a:t>
            </a:r>
          </a:p>
          <a:p>
            <a:endParaRPr lang="en-GB" sz="2800" dirty="0"/>
          </a:p>
          <a:p>
            <a:r>
              <a:rPr lang="en-GB" sz="2800" dirty="0"/>
              <a:t>Their identities were so secret that very little of their important work was recognised until now. </a:t>
            </a:r>
          </a:p>
          <a:p>
            <a:endParaRPr lang="en-GB" sz="2800" dirty="0"/>
          </a:p>
        </p:txBody>
      </p:sp>
      <p:pic>
        <p:nvPicPr>
          <p:cNvPr id="7" name="Picture 6">
            <a:extLst>
              <a:ext uri="{FF2B5EF4-FFF2-40B4-BE49-F238E27FC236}">
                <a16:creationId xmlns:a16="http://schemas.microsoft.com/office/drawing/2014/main" id="{28092645-49EE-437E-8D38-F602F8F355CB}"/>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103" b="96306" l="9850" r="89974">
                        <a14:foregroundMark x1="8927" y1="90482" x2="31135" y2="96357"/>
                        <a14:foregroundMark x1="31135" y1="96357" x2="85664" y2="90636"/>
                        <a14:foregroundMark x1="49472" y1="10646" x2="59894" y2="5567"/>
                        <a14:foregroundMark x1="59894" y1="5567" x2="47274" y2="6029"/>
                        <a14:foregroundMark x1="47274" y1="6029" x2="47274" y2="6029"/>
                        <a14:foregroundMark x1="48901" y1="2694" x2="62093" y2="2565"/>
                        <a14:foregroundMark x1="62093" y1="2565" x2="65523" y2="2848"/>
                        <a14:foregroundMark x1="48901" y1="2386" x2="55717" y2="1103"/>
                      </a14:backgroundRemoval>
                    </a14:imgEffect>
                  </a14:imgLayer>
                </a14:imgProps>
              </a:ext>
              <a:ext uri="{28A0092B-C50C-407E-A947-70E740481C1C}">
                <a14:useLocalDpi xmlns:a14="http://schemas.microsoft.com/office/drawing/2010/main"/>
              </a:ext>
            </a:extLst>
          </a:blip>
          <a:stretch>
            <a:fillRect/>
          </a:stretch>
        </p:blipFill>
        <p:spPr>
          <a:xfrm>
            <a:off x="557703" y="213685"/>
            <a:ext cx="3751476" cy="6430630"/>
          </a:xfrm>
          <a:prstGeom prst="rect">
            <a:avLst/>
          </a:prstGeom>
        </p:spPr>
      </p:pic>
    </p:spTree>
    <p:extLst>
      <p:ext uri="{BB962C8B-B14F-4D97-AF65-F5344CB8AC3E}">
        <p14:creationId xmlns:p14="http://schemas.microsoft.com/office/powerpoint/2010/main" val="2149938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CB17605-D73D-4B18-982B-5B12E0CFE50D}"/>
              </a:ext>
            </a:extLst>
          </p:cNvPr>
          <p:cNvSpPr/>
          <p:nvPr/>
        </p:nvSpPr>
        <p:spPr>
          <a:xfrm>
            <a:off x="4582633" y="887771"/>
            <a:ext cx="7051664" cy="397130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2" name="TextBox 1">
            <a:extLst>
              <a:ext uri="{FF2B5EF4-FFF2-40B4-BE49-F238E27FC236}">
                <a16:creationId xmlns:a16="http://schemas.microsoft.com/office/drawing/2014/main" id="{71B6F82C-EA7C-4928-B577-E2CEC84B9E74}"/>
              </a:ext>
            </a:extLst>
          </p:cNvPr>
          <p:cNvSpPr txBox="1"/>
          <p:nvPr/>
        </p:nvSpPr>
        <p:spPr>
          <a:xfrm>
            <a:off x="2068285" y="564606"/>
            <a:ext cx="8933543" cy="646331"/>
          </a:xfrm>
          <a:prstGeom prst="rect">
            <a:avLst/>
          </a:prstGeom>
          <a:noFill/>
        </p:spPr>
        <p:txBody>
          <a:bodyPr wrap="square" rtlCol="0">
            <a:spAutoFit/>
          </a:bodyPr>
          <a:lstStyle/>
          <a:p>
            <a:endParaRPr lang="en-GB" dirty="0"/>
          </a:p>
          <a:p>
            <a:endParaRPr lang="en-GB" dirty="0"/>
          </a:p>
        </p:txBody>
      </p:sp>
      <p:sp>
        <p:nvSpPr>
          <p:cNvPr id="4" name="TextBox 3">
            <a:extLst>
              <a:ext uri="{FF2B5EF4-FFF2-40B4-BE49-F238E27FC236}">
                <a16:creationId xmlns:a16="http://schemas.microsoft.com/office/drawing/2014/main" id="{62D971AC-203B-4ABE-BDD4-A574CA6E4451}"/>
              </a:ext>
            </a:extLst>
          </p:cNvPr>
          <p:cNvSpPr txBox="1"/>
          <p:nvPr/>
        </p:nvSpPr>
        <p:spPr>
          <a:xfrm>
            <a:off x="4757386" y="887771"/>
            <a:ext cx="6630084" cy="3662541"/>
          </a:xfrm>
          <a:prstGeom prst="rect">
            <a:avLst/>
          </a:prstGeom>
          <a:noFill/>
        </p:spPr>
        <p:txBody>
          <a:bodyPr wrap="square" rtlCol="0">
            <a:spAutoFit/>
          </a:bodyPr>
          <a:lstStyle/>
          <a:p>
            <a:pPr algn="ctr"/>
            <a:r>
              <a:rPr lang="en-GB" sz="3600" b="1" dirty="0"/>
              <a:t>Challenge</a:t>
            </a:r>
          </a:p>
          <a:p>
            <a:endParaRPr lang="en-GB" sz="2800" dirty="0"/>
          </a:p>
          <a:p>
            <a:r>
              <a:rPr lang="en-GB" sz="2800" dirty="0"/>
              <a:t>How many things can you remember about spying during the British Civil Wars?</a:t>
            </a:r>
          </a:p>
          <a:p>
            <a:endParaRPr lang="en-GB" sz="2800" dirty="0"/>
          </a:p>
          <a:p>
            <a:endParaRPr lang="en-GB" sz="2800" dirty="0"/>
          </a:p>
          <a:p>
            <a:r>
              <a:rPr lang="en-GB" sz="2800" dirty="0"/>
              <a:t>Write down as many facts as you can in 10 minutes!</a:t>
            </a:r>
          </a:p>
        </p:txBody>
      </p:sp>
      <p:pic>
        <p:nvPicPr>
          <p:cNvPr id="7" name="Picture 6">
            <a:extLst>
              <a:ext uri="{FF2B5EF4-FFF2-40B4-BE49-F238E27FC236}">
                <a16:creationId xmlns:a16="http://schemas.microsoft.com/office/drawing/2014/main" id="{28092645-49EE-437E-8D38-F602F8F355CB}"/>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103" b="96306" l="9850" r="89974">
                        <a14:foregroundMark x1="8927" y1="90482" x2="31135" y2="96357"/>
                        <a14:foregroundMark x1="31135" y1="96357" x2="85664" y2="90636"/>
                        <a14:foregroundMark x1="49472" y1="10646" x2="59894" y2="5567"/>
                        <a14:foregroundMark x1="59894" y1="5567" x2="47274" y2="6029"/>
                        <a14:foregroundMark x1="47274" y1="6029" x2="47274" y2="6029"/>
                        <a14:foregroundMark x1="48901" y1="2694" x2="62093" y2="2565"/>
                        <a14:foregroundMark x1="62093" y1="2565" x2="65523" y2="2848"/>
                        <a14:foregroundMark x1="48901" y1="2386" x2="55717" y2="1103"/>
                      </a14:backgroundRemoval>
                    </a14:imgEffect>
                  </a14:imgLayer>
                </a14:imgProps>
              </a:ext>
              <a:ext uri="{28A0092B-C50C-407E-A947-70E740481C1C}">
                <a14:useLocalDpi xmlns:a14="http://schemas.microsoft.com/office/drawing/2010/main"/>
              </a:ext>
            </a:extLst>
          </a:blip>
          <a:stretch>
            <a:fillRect/>
          </a:stretch>
        </p:blipFill>
        <p:spPr>
          <a:xfrm>
            <a:off x="557703" y="213685"/>
            <a:ext cx="3751476" cy="6430630"/>
          </a:xfrm>
          <a:prstGeom prst="rect">
            <a:avLst/>
          </a:prstGeom>
        </p:spPr>
      </p:pic>
    </p:spTree>
    <p:extLst>
      <p:ext uri="{BB962C8B-B14F-4D97-AF65-F5344CB8AC3E}">
        <p14:creationId xmlns:p14="http://schemas.microsoft.com/office/powerpoint/2010/main" val="2243960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2A12A3-033D-4153-9F80-831B3FCD35B1}"/>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12" name="Picture 11">
            <a:extLst>
              <a:ext uri="{FF2B5EF4-FFF2-40B4-BE49-F238E27FC236}">
                <a16:creationId xmlns:a16="http://schemas.microsoft.com/office/drawing/2014/main" id="{E5529F5E-965D-479B-8AD5-07C1A8BEA444}"/>
              </a:ext>
            </a:extLst>
          </p:cNvPr>
          <p:cNvPicPr>
            <a:picLocks noChangeAspect="1"/>
          </p:cNvPicPr>
          <p:nvPr/>
        </p:nvPicPr>
        <p:blipFill>
          <a:blip r:embed="rId3"/>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B5B49B99-B1C0-435E-BA41-2E048060CE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25A06A0-D255-4C3B-8D67-0CDA03BBC036}"/>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4566" b="94465" l="9877" r="89918">
                        <a14:foregroundMark x1="45405" y1="11919" x2="47599" y2="4606"/>
                        <a14:foregroundMark x1="32990" y1="9859" x2="34088" y2="6667"/>
                        <a14:foregroundMark x1="33813" y1="94465" x2="34636" y2="88242"/>
                      </a14:backgroundRemoval>
                    </a14:imgEffect>
                  </a14:imgLayer>
                </a14:imgProps>
              </a:ext>
              <a:ext uri="{28A0092B-C50C-407E-A947-70E740481C1C}">
                <a14:useLocalDpi xmlns:a14="http://schemas.microsoft.com/office/drawing/2010/main"/>
              </a:ext>
            </a:extLst>
          </a:blip>
          <a:stretch>
            <a:fillRect/>
          </a:stretch>
        </p:blipFill>
        <p:spPr>
          <a:xfrm>
            <a:off x="835036" y="424848"/>
            <a:ext cx="3332928" cy="5659690"/>
          </a:xfrm>
          <a:prstGeom prst="rect">
            <a:avLst/>
          </a:prstGeom>
        </p:spPr>
      </p:pic>
      <p:sp>
        <p:nvSpPr>
          <p:cNvPr id="15" name="TextBox 14">
            <a:extLst>
              <a:ext uri="{FF2B5EF4-FFF2-40B4-BE49-F238E27FC236}">
                <a16:creationId xmlns:a16="http://schemas.microsoft.com/office/drawing/2014/main" id="{8278768F-37B0-482A-A92F-3C7DBE94BF9A}"/>
              </a:ext>
            </a:extLst>
          </p:cNvPr>
          <p:cNvSpPr txBox="1"/>
          <p:nvPr/>
        </p:nvSpPr>
        <p:spPr>
          <a:xfrm>
            <a:off x="4878474" y="424848"/>
            <a:ext cx="5605229" cy="4235583"/>
          </a:xfrm>
          <a:prstGeom prst="rect">
            <a:avLst/>
          </a:prstGeom>
          <a:noFill/>
        </p:spPr>
        <p:txBody>
          <a:bodyPr wrap="square" rtlCol="0">
            <a:spAutoFit/>
          </a:bodyPr>
          <a:lstStyle/>
          <a:p>
            <a:pPr>
              <a:lnSpc>
                <a:spcPct val="107000"/>
              </a:lnSpc>
              <a:spcAft>
                <a:spcPts val="800"/>
              </a:spcAft>
            </a:pPr>
            <a:endParaRPr lang="en-GB" dirty="0"/>
          </a:p>
          <a:p>
            <a:pPr>
              <a:lnSpc>
                <a:spcPct val="107000"/>
              </a:lnSpc>
              <a:spcAft>
                <a:spcPts val="800"/>
              </a:spcAft>
            </a:pPr>
            <a:r>
              <a:rPr lang="en-GB" sz="3600" b="1" dirty="0"/>
              <a:t>Elizabeth Wheeler</a:t>
            </a:r>
          </a:p>
          <a:p>
            <a:pPr>
              <a:lnSpc>
                <a:spcPct val="107000"/>
              </a:lnSpc>
              <a:spcAft>
                <a:spcPts val="800"/>
              </a:spcAft>
            </a:pPr>
            <a:endParaRPr lang="en-GB" sz="3600" b="1" dirty="0"/>
          </a:p>
          <a:p>
            <a:pPr>
              <a:lnSpc>
                <a:spcPct val="107000"/>
              </a:lnSpc>
              <a:spcAft>
                <a:spcPts val="800"/>
              </a:spcAft>
            </a:pPr>
            <a:r>
              <a:rPr lang="en-GB" sz="2400" dirty="0"/>
              <a:t>This capable woman manages a team of laundresses and so she can get close to the king. No one will mind her moving around because travelling is part of her job and think of all the places she can hide important secret things!</a:t>
            </a:r>
            <a:endParaRPr lang="en-GB" dirty="0"/>
          </a:p>
        </p:txBody>
      </p:sp>
      <p:grpSp>
        <p:nvGrpSpPr>
          <p:cNvPr id="4" name="Group 3">
            <a:extLst>
              <a:ext uri="{FF2B5EF4-FFF2-40B4-BE49-F238E27FC236}">
                <a16:creationId xmlns:a16="http://schemas.microsoft.com/office/drawing/2014/main" id="{EDB4BA46-1262-4E6F-977F-DCDAB38B5735}"/>
              </a:ext>
            </a:extLst>
          </p:cNvPr>
          <p:cNvGrpSpPr/>
          <p:nvPr/>
        </p:nvGrpSpPr>
        <p:grpSpPr>
          <a:xfrm>
            <a:off x="9838659" y="373353"/>
            <a:ext cx="1860698" cy="861237"/>
            <a:chOff x="9838659" y="373353"/>
            <a:chExt cx="1860698" cy="861237"/>
          </a:xfrm>
        </p:grpSpPr>
        <p:sp>
          <p:nvSpPr>
            <p:cNvPr id="2" name="Arrow: Left 1">
              <a:extLst>
                <a:ext uri="{FF2B5EF4-FFF2-40B4-BE49-F238E27FC236}">
                  <a16:creationId xmlns:a16="http://schemas.microsoft.com/office/drawing/2014/main" id="{AF9A1950-CF4D-4FD3-A837-C1FC6C1B0D14}"/>
                </a:ext>
              </a:extLst>
            </p:cNvPr>
            <p:cNvSpPr/>
            <p:nvPr/>
          </p:nvSpPr>
          <p:spPr>
            <a:xfrm>
              <a:off x="9838659" y="373353"/>
              <a:ext cx="1860698" cy="861237"/>
            </a:xfrm>
            <a:prstGeom prst="lef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8154D6D-8B71-4605-940C-BC51F74448C9}"/>
                </a:ext>
              </a:extLst>
            </p:cNvPr>
            <p:cNvSpPr txBox="1"/>
            <p:nvPr/>
          </p:nvSpPr>
          <p:spPr>
            <a:xfrm>
              <a:off x="9838659" y="650082"/>
              <a:ext cx="1860698" cy="307777"/>
            </a:xfrm>
            <a:prstGeom prst="rect">
              <a:avLst/>
            </a:prstGeom>
            <a:noFill/>
          </p:spPr>
          <p:txBody>
            <a:bodyPr wrap="square" rtlCol="0">
              <a:spAutoFit/>
            </a:bodyPr>
            <a:lstStyle/>
            <a:p>
              <a:r>
                <a:rPr lang="en-GB" sz="1400" dirty="0">
                  <a:solidFill>
                    <a:schemeClr val="bg1"/>
                  </a:solidFill>
                  <a:latin typeface="Bahnschrift" panose="020B0502040204020203" pitchFamily="34" charset="0"/>
                </a:rPr>
                <a:t>Choose another spy</a:t>
              </a:r>
            </a:p>
          </p:txBody>
        </p:sp>
      </p:grpSp>
      <p:sp>
        <p:nvSpPr>
          <p:cNvPr id="20" name="Rectangle 19">
            <a:hlinkClick r:id="rId7" action="ppaction://hlinksldjump"/>
            <a:extLst>
              <a:ext uri="{FF2B5EF4-FFF2-40B4-BE49-F238E27FC236}">
                <a16:creationId xmlns:a16="http://schemas.microsoft.com/office/drawing/2014/main" id="{18D9E3ED-DE78-4C65-A0BA-11BD1D7430E5}"/>
              </a:ext>
            </a:extLst>
          </p:cNvPr>
          <p:cNvSpPr/>
          <p:nvPr/>
        </p:nvSpPr>
        <p:spPr>
          <a:xfrm>
            <a:off x="9526772" y="138223"/>
            <a:ext cx="2445488"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2091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2A12A3-033D-4153-9F80-831B3FCD35B1}"/>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12" name="Picture 11">
            <a:extLst>
              <a:ext uri="{FF2B5EF4-FFF2-40B4-BE49-F238E27FC236}">
                <a16:creationId xmlns:a16="http://schemas.microsoft.com/office/drawing/2014/main" id="{E5529F5E-965D-479B-8AD5-07C1A8BEA444}"/>
              </a:ext>
            </a:extLst>
          </p:cNvPr>
          <p:cNvPicPr>
            <a:picLocks noChangeAspect="1"/>
          </p:cNvPicPr>
          <p:nvPr/>
        </p:nvPicPr>
        <p:blipFill>
          <a:blip r:embed="rId3"/>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B5B49B99-B1C0-435E-BA41-2E048060CE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14" name="TextBox 13">
            <a:extLst>
              <a:ext uri="{FF2B5EF4-FFF2-40B4-BE49-F238E27FC236}">
                <a16:creationId xmlns:a16="http://schemas.microsoft.com/office/drawing/2014/main" id="{4DBB5769-3E91-4837-9307-3C3125303A5C}"/>
              </a:ext>
            </a:extLst>
          </p:cNvPr>
          <p:cNvSpPr txBox="1"/>
          <p:nvPr/>
        </p:nvSpPr>
        <p:spPr>
          <a:xfrm>
            <a:off x="5569590" y="424848"/>
            <a:ext cx="5605229" cy="3840410"/>
          </a:xfrm>
          <a:prstGeom prst="rect">
            <a:avLst/>
          </a:prstGeom>
          <a:noFill/>
        </p:spPr>
        <p:txBody>
          <a:bodyPr wrap="square" rtlCol="0">
            <a:spAutoFit/>
          </a:bodyPr>
          <a:lstStyle/>
          <a:p>
            <a:pPr>
              <a:lnSpc>
                <a:spcPct val="107000"/>
              </a:lnSpc>
              <a:spcAft>
                <a:spcPts val="800"/>
              </a:spcAft>
            </a:pPr>
            <a:endParaRPr lang="en-GB" dirty="0"/>
          </a:p>
          <a:p>
            <a:pPr>
              <a:lnSpc>
                <a:spcPct val="107000"/>
              </a:lnSpc>
              <a:spcAft>
                <a:spcPts val="800"/>
              </a:spcAft>
            </a:pPr>
            <a:r>
              <a:rPr lang="en-GB" sz="3600" b="1" dirty="0"/>
              <a:t>Nathaniel Drudge</a:t>
            </a:r>
          </a:p>
          <a:p>
            <a:pPr>
              <a:lnSpc>
                <a:spcPct val="107000"/>
              </a:lnSpc>
              <a:spcAft>
                <a:spcPts val="800"/>
              </a:spcAft>
            </a:pPr>
            <a:endParaRPr lang="en-GB" sz="3600" b="1" dirty="0"/>
          </a:p>
          <a:p>
            <a:pPr>
              <a:lnSpc>
                <a:spcPct val="107000"/>
              </a:lnSpc>
              <a:spcAft>
                <a:spcPts val="800"/>
              </a:spcAft>
            </a:pPr>
            <a:r>
              <a:rPr lang="en-GB" sz="2400" dirty="0"/>
              <a:t>This poor old man  might make a good courier. No one would notice him sneaking into a well guarded location. But he wont be able to help you make valuable contacts and organise your plan</a:t>
            </a:r>
            <a:endParaRPr lang="en-GB" dirty="0"/>
          </a:p>
        </p:txBody>
      </p:sp>
      <p:pic>
        <p:nvPicPr>
          <p:cNvPr id="16" name="Picture 15" descr="A person in a garment&#10;&#10;Description automatically generated with low confidence">
            <a:extLst>
              <a:ext uri="{FF2B5EF4-FFF2-40B4-BE49-F238E27FC236}">
                <a16:creationId xmlns:a16="http://schemas.microsoft.com/office/drawing/2014/main" id="{CCBE9625-3B9F-4A19-B8E8-01529D8CC273}"/>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4081" b="94465" l="10000" r="90000">
                        <a14:foregroundMark x1="56565" y1="25697" x2="72824" y2="4121"/>
                        <a14:foregroundMark x1="68321" y1="92848" x2="51832" y2="88081"/>
                        <a14:foregroundMark x1="35573" y1="94465" x2="35038" y2="90303"/>
                      </a14:backgroundRemoval>
                    </a14:imgEffect>
                  </a14:imgLayer>
                </a14:imgProps>
              </a:ext>
              <a:ext uri="{28A0092B-C50C-407E-A947-70E740481C1C}">
                <a14:useLocalDpi xmlns:a14="http://schemas.microsoft.com/office/drawing/2010/main"/>
              </a:ext>
            </a:extLst>
          </a:blip>
          <a:stretch>
            <a:fillRect/>
          </a:stretch>
        </p:blipFill>
        <p:spPr>
          <a:xfrm>
            <a:off x="1975026" y="257736"/>
            <a:ext cx="2891237" cy="5461705"/>
          </a:xfrm>
          <a:prstGeom prst="rect">
            <a:avLst/>
          </a:prstGeom>
        </p:spPr>
      </p:pic>
      <p:grpSp>
        <p:nvGrpSpPr>
          <p:cNvPr id="21" name="Group 20">
            <a:extLst>
              <a:ext uri="{FF2B5EF4-FFF2-40B4-BE49-F238E27FC236}">
                <a16:creationId xmlns:a16="http://schemas.microsoft.com/office/drawing/2014/main" id="{C9A2905A-56E4-4F75-AB2B-5C9722B5110D}"/>
              </a:ext>
            </a:extLst>
          </p:cNvPr>
          <p:cNvGrpSpPr/>
          <p:nvPr/>
        </p:nvGrpSpPr>
        <p:grpSpPr>
          <a:xfrm>
            <a:off x="9838659" y="373353"/>
            <a:ext cx="1860698" cy="861237"/>
            <a:chOff x="9838659" y="373353"/>
            <a:chExt cx="1860698" cy="861237"/>
          </a:xfrm>
        </p:grpSpPr>
        <p:sp>
          <p:nvSpPr>
            <p:cNvPr id="22" name="Arrow: Left 21">
              <a:extLst>
                <a:ext uri="{FF2B5EF4-FFF2-40B4-BE49-F238E27FC236}">
                  <a16:creationId xmlns:a16="http://schemas.microsoft.com/office/drawing/2014/main" id="{A794701E-1553-4D11-B97B-88BC9AB7F181}"/>
                </a:ext>
              </a:extLst>
            </p:cNvPr>
            <p:cNvSpPr/>
            <p:nvPr/>
          </p:nvSpPr>
          <p:spPr>
            <a:xfrm>
              <a:off x="9838659" y="373353"/>
              <a:ext cx="1860698" cy="861237"/>
            </a:xfrm>
            <a:prstGeom prst="lef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A34AD16D-F6CC-4831-85E3-545122E563FE}"/>
                </a:ext>
              </a:extLst>
            </p:cNvPr>
            <p:cNvSpPr txBox="1"/>
            <p:nvPr/>
          </p:nvSpPr>
          <p:spPr>
            <a:xfrm>
              <a:off x="9838659" y="650082"/>
              <a:ext cx="1860698" cy="307777"/>
            </a:xfrm>
            <a:prstGeom prst="rect">
              <a:avLst/>
            </a:prstGeom>
            <a:noFill/>
          </p:spPr>
          <p:txBody>
            <a:bodyPr wrap="square" rtlCol="0">
              <a:spAutoFit/>
            </a:bodyPr>
            <a:lstStyle/>
            <a:p>
              <a:r>
                <a:rPr lang="en-GB" sz="1400" dirty="0">
                  <a:solidFill>
                    <a:schemeClr val="bg1"/>
                  </a:solidFill>
                  <a:latin typeface="Bahnschrift" panose="020B0502040204020203" pitchFamily="34" charset="0"/>
                </a:rPr>
                <a:t>Choose another spy</a:t>
              </a:r>
            </a:p>
          </p:txBody>
        </p:sp>
      </p:grpSp>
      <p:sp>
        <p:nvSpPr>
          <p:cNvPr id="24" name="Rectangle 23">
            <a:hlinkClick r:id="rId7" action="ppaction://hlinksldjump"/>
            <a:extLst>
              <a:ext uri="{FF2B5EF4-FFF2-40B4-BE49-F238E27FC236}">
                <a16:creationId xmlns:a16="http://schemas.microsoft.com/office/drawing/2014/main" id="{69213F1B-D627-4E75-BEC3-3683BB95A051}"/>
              </a:ext>
            </a:extLst>
          </p:cNvPr>
          <p:cNvSpPr/>
          <p:nvPr/>
        </p:nvSpPr>
        <p:spPr>
          <a:xfrm>
            <a:off x="9526772" y="138223"/>
            <a:ext cx="2445488"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701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2A12A3-033D-4153-9F80-831B3FCD35B1}"/>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12" name="Picture 11">
            <a:extLst>
              <a:ext uri="{FF2B5EF4-FFF2-40B4-BE49-F238E27FC236}">
                <a16:creationId xmlns:a16="http://schemas.microsoft.com/office/drawing/2014/main" id="{E5529F5E-965D-479B-8AD5-07C1A8BEA444}"/>
              </a:ext>
            </a:extLst>
          </p:cNvPr>
          <p:cNvPicPr>
            <a:picLocks noChangeAspect="1"/>
          </p:cNvPicPr>
          <p:nvPr/>
        </p:nvPicPr>
        <p:blipFill>
          <a:blip r:embed="rId3"/>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B5B49B99-B1C0-435E-BA41-2E048060CE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pic>
        <p:nvPicPr>
          <p:cNvPr id="19" name="Picture 18">
            <a:extLst>
              <a:ext uri="{FF2B5EF4-FFF2-40B4-BE49-F238E27FC236}">
                <a16:creationId xmlns:a16="http://schemas.microsoft.com/office/drawing/2014/main" id="{599FB904-6750-424B-BD75-FAF833BFB76A}"/>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4541" b="96511" l="9934" r="89901">
                        <a14:foregroundMark x1="41805" y1="23961" x2="63576" y2="5028"/>
                        <a14:foregroundMark x1="63576" y1="5028" x2="63825" y2="4592"/>
                        <a14:foregroundMark x1="23096" y1="46973" x2="25166" y2="35403"/>
                        <a14:foregroundMark x1="81747" y1="46511" x2="71772" y2="37301"/>
                        <a14:foregroundMark x1="70488" y1="23807" x2="47434" y2="20806"/>
                        <a14:foregroundMark x1="59230" y1="72704" x2="70737" y2="72217"/>
                        <a14:foregroundMark x1="42591" y1="72550" x2="28808" y2="72293"/>
                        <a14:foregroundMark x1="28808" y1="72293" x2="27980" y2="71909"/>
                        <a14:foregroundMark x1="20530" y1="90944" x2="35141" y2="88250"/>
                        <a14:foregroundMark x1="65604" y1="96511" x2="65356" y2="71421"/>
                      </a14:backgroundRemoval>
                    </a14:imgEffect>
                  </a14:imgLayer>
                </a14:imgProps>
              </a:ext>
              <a:ext uri="{28A0092B-C50C-407E-A947-70E740481C1C}">
                <a14:useLocalDpi xmlns:a14="http://schemas.microsoft.com/office/drawing/2010/main"/>
              </a:ext>
            </a:extLst>
          </a:blip>
          <a:stretch>
            <a:fillRect/>
          </a:stretch>
        </p:blipFill>
        <p:spPr>
          <a:xfrm flipH="1">
            <a:off x="967703" y="900710"/>
            <a:ext cx="2934446" cy="5056579"/>
          </a:xfrm>
          <a:prstGeom prst="rect">
            <a:avLst/>
          </a:prstGeom>
        </p:spPr>
      </p:pic>
      <p:sp>
        <p:nvSpPr>
          <p:cNvPr id="15" name="TextBox 14">
            <a:extLst>
              <a:ext uri="{FF2B5EF4-FFF2-40B4-BE49-F238E27FC236}">
                <a16:creationId xmlns:a16="http://schemas.microsoft.com/office/drawing/2014/main" id="{15735C0B-248C-4982-AF48-C096AC9A2841}"/>
              </a:ext>
            </a:extLst>
          </p:cNvPr>
          <p:cNvSpPr txBox="1"/>
          <p:nvPr/>
        </p:nvSpPr>
        <p:spPr>
          <a:xfrm>
            <a:off x="4580762" y="414215"/>
            <a:ext cx="5605229" cy="3445239"/>
          </a:xfrm>
          <a:prstGeom prst="rect">
            <a:avLst/>
          </a:prstGeom>
          <a:noFill/>
        </p:spPr>
        <p:txBody>
          <a:bodyPr wrap="square" rtlCol="0">
            <a:spAutoFit/>
          </a:bodyPr>
          <a:lstStyle/>
          <a:p>
            <a:pPr>
              <a:lnSpc>
                <a:spcPct val="107000"/>
              </a:lnSpc>
              <a:spcAft>
                <a:spcPts val="800"/>
              </a:spcAft>
            </a:pPr>
            <a:endParaRPr lang="en-GB" dirty="0"/>
          </a:p>
          <a:p>
            <a:pPr>
              <a:lnSpc>
                <a:spcPct val="107000"/>
              </a:lnSpc>
              <a:spcAft>
                <a:spcPts val="800"/>
              </a:spcAft>
            </a:pPr>
            <a:r>
              <a:rPr lang="en-GB" sz="3600" b="1" dirty="0"/>
              <a:t>Ramshackle </a:t>
            </a:r>
            <a:r>
              <a:rPr lang="en-GB" sz="3600" b="1" dirty="0" err="1"/>
              <a:t>Huntinghorn</a:t>
            </a:r>
            <a:endParaRPr lang="en-GB" sz="3600" b="1" dirty="0"/>
          </a:p>
          <a:p>
            <a:pPr>
              <a:lnSpc>
                <a:spcPct val="107000"/>
              </a:lnSpc>
              <a:spcAft>
                <a:spcPts val="800"/>
              </a:spcAft>
            </a:pPr>
            <a:endParaRPr lang="en-GB" sz="3600" b="1" dirty="0"/>
          </a:p>
          <a:p>
            <a:pPr>
              <a:lnSpc>
                <a:spcPct val="107000"/>
              </a:lnSpc>
              <a:spcAft>
                <a:spcPts val="800"/>
              </a:spcAft>
            </a:pPr>
            <a:r>
              <a:rPr lang="en-GB" sz="2400" dirty="0"/>
              <a:t>This rich man would certainly be able to raise money and organise an escape. But a man like this attracts a lot of attention. And do you really think he could keep a secret?</a:t>
            </a:r>
            <a:endParaRPr lang="en-GB" dirty="0"/>
          </a:p>
        </p:txBody>
      </p:sp>
      <p:grpSp>
        <p:nvGrpSpPr>
          <p:cNvPr id="20" name="Group 19">
            <a:extLst>
              <a:ext uri="{FF2B5EF4-FFF2-40B4-BE49-F238E27FC236}">
                <a16:creationId xmlns:a16="http://schemas.microsoft.com/office/drawing/2014/main" id="{D65B9B67-8B92-48CE-81CD-89729C2CB8B5}"/>
              </a:ext>
            </a:extLst>
          </p:cNvPr>
          <p:cNvGrpSpPr/>
          <p:nvPr/>
        </p:nvGrpSpPr>
        <p:grpSpPr>
          <a:xfrm>
            <a:off x="9838659" y="373353"/>
            <a:ext cx="1860698" cy="861237"/>
            <a:chOff x="9838659" y="373353"/>
            <a:chExt cx="1860698" cy="861237"/>
          </a:xfrm>
        </p:grpSpPr>
        <p:sp>
          <p:nvSpPr>
            <p:cNvPr id="21" name="Arrow: Left 20">
              <a:extLst>
                <a:ext uri="{FF2B5EF4-FFF2-40B4-BE49-F238E27FC236}">
                  <a16:creationId xmlns:a16="http://schemas.microsoft.com/office/drawing/2014/main" id="{FDBC7D26-6036-4B2C-AB3B-CBA192B386EE}"/>
                </a:ext>
              </a:extLst>
            </p:cNvPr>
            <p:cNvSpPr/>
            <p:nvPr/>
          </p:nvSpPr>
          <p:spPr>
            <a:xfrm>
              <a:off x="9838659" y="373353"/>
              <a:ext cx="1860698" cy="861237"/>
            </a:xfrm>
            <a:prstGeom prst="lef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E2E76D2D-F128-41BA-A406-153A13CE8ADB}"/>
                </a:ext>
              </a:extLst>
            </p:cNvPr>
            <p:cNvSpPr txBox="1"/>
            <p:nvPr/>
          </p:nvSpPr>
          <p:spPr>
            <a:xfrm>
              <a:off x="9838659" y="650082"/>
              <a:ext cx="1860698" cy="307777"/>
            </a:xfrm>
            <a:prstGeom prst="rect">
              <a:avLst/>
            </a:prstGeom>
            <a:noFill/>
          </p:spPr>
          <p:txBody>
            <a:bodyPr wrap="square" rtlCol="0">
              <a:spAutoFit/>
            </a:bodyPr>
            <a:lstStyle/>
            <a:p>
              <a:r>
                <a:rPr lang="en-GB" sz="1400" dirty="0">
                  <a:solidFill>
                    <a:schemeClr val="bg1"/>
                  </a:solidFill>
                  <a:latin typeface="Bahnschrift" panose="020B0502040204020203" pitchFamily="34" charset="0"/>
                </a:rPr>
                <a:t>Choose another spy</a:t>
              </a:r>
            </a:p>
          </p:txBody>
        </p:sp>
      </p:grpSp>
      <p:sp>
        <p:nvSpPr>
          <p:cNvPr id="23" name="Rectangle 22">
            <a:hlinkClick r:id="rId7" action="ppaction://hlinksldjump"/>
            <a:extLst>
              <a:ext uri="{FF2B5EF4-FFF2-40B4-BE49-F238E27FC236}">
                <a16:creationId xmlns:a16="http://schemas.microsoft.com/office/drawing/2014/main" id="{D1D8FB90-1BFF-4591-8CCC-6DFB76F25608}"/>
              </a:ext>
            </a:extLst>
          </p:cNvPr>
          <p:cNvSpPr/>
          <p:nvPr/>
        </p:nvSpPr>
        <p:spPr>
          <a:xfrm>
            <a:off x="9526772" y="138223"/>
            <a:ext cx="2445488"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169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2A12A3-033D-4153-9F80-831B3FCD35B1}"/>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12" name="Picture 11">
            <a:extLst>
              <a:ext uri="{FF2B5EF4-FFF2-40B4-BE49-F238E27FC236}">
                <a16:creationId xmlns:a16="http://schemas.microsoft.com/office/drawing/2014/main" id="{E5529F5E-965D-479B-8AD5-07C1A8BEA444}"/>
              </a:ext>
            </a:extLst>
          </p:cNvPr>
          <p:cNvPicPr>
            <a:picLocks noChangeAspect="1"/>
          </p:cNvPicPr>
          <p:nvPr/>
        </p:nvPicPr>
        <p:blipFill>
          <a:blip r:embed="rId3"/>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B5B49B99-B1C0-435E-BA41-2E048060CE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pic>
        <p:nvPicPr>
          <p:cNvPr id="17" name="Picture 16">
            <a:extLst>
              <a:ext uri="{FF2B5EF4-FFF2-40B4-BE49-F238E27FC236}">
                <a16:creationId xmlns:a16="http://schemas.microsoft.com/office/drawing/2014/main" id="{5A9AC022-C0BE-41C9-A917-23CF129FFFB7}"/>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3643" b="97460" l="9926" r="89926">
                        <a14:foregroundMark x1="36609" y1="10313" x2="53956" y2="3643"/>
                        <a14:foregroundMark x1="73415" y1="41432" x2="84963" y2="33966"/>
                        <a14:foregroundMark x1="46978" y1="21421" x2="42998" y2="16496"/>
                        <a14:foregroundMark x1="53661" y1="21267" x2="54840" y2="17624"/>
                        <a14:foregroundMark x1="27813" y1="54130" x2="29730" y2="43227"/>
                        <a14:foregroundMark x1="29730" y1="43227" x2="32039" y2="54438"/>
                        <a14:foregroundMark x1="36904" y1="97460" x2="37543" y2="89533"/>
                        <a14:foregroundMark x1="78870" y1="91124" x2="70074" y2="90790"/>
                      </a14:backgroundRemoval>
                    </a14:imgEffect>
                  </a14:imgLayer>
                </a14:imgProps>
              </a:ext>
              <a:ext uri="{28A0092B-C50C-407E-A947-70E740481C1C}">
                <a14:useLocalDpi xmlns:a14="http://schemas.microsoft.com/office/drawing/2010/main"/>
              </a:ext>
            </a:extLst>
          </a:blip>
          <a:stretch>
            <a:fillRect/>
          </a:stretch>
        </p:blipFill>
        <p:spPr>
          <a:xfrm flipH="1">
            <a:off x="1344257" y="1462052"/>
            <a:ext cx="2600849" cy="4812035"/>
          </a:xfrm>
          <a:prstGeom prst="rect">
            <a:avLst/>
          </a:prstGeom>
        </p:spPr>
      </p:pic>
      <p:sp>
        <p:nvSpPr>
          <p:cNvPr id="15" name="TextBox 14">
            <a:extLst>
              <a:ext uri="{FF2B5EF4-FFF2-40B4-BE49-F238E27FC236}">
                <a16:creationId xmlns:a16="http://schemas.microsoft.com/office/drawing/2014/main" id="{3B9539CB-EA59-4F7E-9712-A58D94DDBF3E}"/>
              </a:ext>
            </a:extLst>
          </p:cNvPr>
          <p:cNvSpPr txBox="1"/>
          <p:nvPr/>
        </p:nvSpPr>
        <p:spPr>
          <a:xfrm>
            <a:off x="5242514" y="690662"/>
            <a:ext cx="5605229" cy="4235583"/>
          </a:xfrm>
          <a:prstGeom prst="rect">
            <a:avLst/>
          </a:prstGeom>
          <a:noFill/>
        </p:spPr>
        <p:txBody>
          <a:bodyPr wrap="square" rtlCol="0">
            <a:spAutoFit/>
          </a:bodyPr>
          <a:lstStyle/>
          <a:p>
            <a:pPr>
              <a:lnSpc>
                <a:spcPct val="107000"/>
              </a:lnSpc>
              <a:spcAft>
                <a:spcPts val="800"/>
              </a:spcAft>
            </a:pPr>
            <a:endParaRPr lang="en-GB" dirty="0"/>
          </a:p>
          <a:p>
            <a:pPr>
              <a:lnSpc>
                <a:spcPct val="107000"/>
              </a:lnSpc>
              <a:spcAft>
                <a:spcPts val="800"/>
              </a:spcAft>
            </a:pPr>
            <a:r>
              <a:rPr lang="en-GB" sz="3600" b="1" dirty="0"/>
              <a:t>Humphrey Atkins</a:t>
            </a:r>
          </a:p>
          <a:p>
            <a:pPr>
              <a:lnSpc>
                <a:spcPct val="107000"/>
              </a:lnSpc>
              <a:spcAft>
                <a:spcPts val="800"/>
              </a:spcAft>
            </a:pPr>
            <a:endParaRPr lang="en-GB" sz="3600" b="1" dirty="0"/>
          </a:p>
          <a:p>
            <a:pPr>
              <a:lnSpc>
                <a:spcPct val="107000"/>
              </a:lnSpc>
              <a:spcAft>
                <a:spcPts val="800"/>
              </a:spcAft>
            </a:pPr>
            <a:r>
              <a:rPr lang="en-GB" sz="2400" dirty="0"/>
              <a:t>This soldier is a trusted Parliamentarian. It is very brave of you to try and recruit him as  a royalist spy. The Roundheads certainly trust him and they might let him near the king. But a man like this will always be noticed..</a:t>
            </a:r>
            <a:endParaRPr lang="en-GB" dirty="0"/>
          </a:p>
        </p:txBody>
      </p:sp>
      <p:grpSp>
        <p:nvGrpSpPr>
          <p:cNvPr id="20" name="Group 19">
            <a:extLst>
              <a:ext uri="{FF2B5EF4-FFF2-40B4-BE49-F238E27FC236}">
                <a16:creationId xmlns:a16="http://schemas.microsoft.com/office/drawing/2014/main" id="{482B11A1-2881-4F76-B899-669881E3FC9C}"/>
              </a:ext>
            </a:extLst>
          </p:cNvPr>
          <p:cNvGrpSpPr/>
          <p:nvPr/>
        </p:nvGrpSpPr>
        <p:grpSpPr>
          <a:xfrm>
            <a:off x="9838659" y="373353"/>
            <a:ext cx="1860698" cy="861237"/>
            <a:chOff x="9838659" y="373353"/>
            <a:chExt cx="1860698" cy="861237"/>
          </a:xfrm>
        </p:grpSpPr>
        <p:sp>
          <p:nvSpPr>
            <p:cNvPr id="21" name="Arrow: Left 20">
              <a:extLst>
                <a:ext uri="{FF2B5EF4-FFF2-40B4-BE49-F238E27FC236}">
                  <a16:creationId xmlns:a16="http://schemas.microsoft.com/office/drawing/2014/main" id="{70ABE332-A7D8-40BD-B69A-D57710A55643}"/>
                </a:ext>
              </a:extLst>
            </p:cNvPr>
            <p:cNvSpPr/>
            <p:nvPr/>
          </p:nvSpPr>
          <p:spPr>
            <a:xfrm>
              <a:off x="9838659" y="373353"/>
              <a:ext cx="1860698" cy="861237"/>
            </a:xfrm>
            <a:prstGeom prst="lef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20E62A81-B484-4790-A35A-679FCFD14BE8}"/>
                </a:ext>
              </a:extLst>
            </p:cNvPr>
            <p:cNvSpPr txBox="1"/>
            <p:nvPr/>
          </p:nvSpPr>
          <p:spPr>
            <a:xfrm>
              <a:off x="9838659" y="650082"/>
              <a:ext cx="1860698" cy="307777"/>
            </a:xfrm>
            <a:prstGeom prst="rect">
              <a:avLst/>
            </a:prstGeom>
            <a:noFill/>
          </p:spPr>
          <p:txBody>
            <a:bodyPr wrap="square" rtlCol="0">
              <a:spAutoFit/>
            </a:bodyPr>
            <a:lstStyle/>
            <a:p>
              <a:r>
                <a:rPr lang="en-GB" sz="1400" dirty="0">
                  <a:solidFill>
                    <a:schemeClr val="bg1"/>
                  </a:solidFill>
                  <a:latin typeface="Bahnschrift" panose="020B0502040204020203" pitchFamily="34" charset="0"/>
                </a:rPr>
                <a:t>Choose another spy</a:t>
              </a:r>
            </a:p>
          </p:txBody>
        </p:sp>
      </p:grpSp>
      <p:sp>
        <p:nvSpPr>
          <p:cNvPr id="23" name="Rectangle 22">
            <a:hlinkClick r:id="rId7" action="ppaction://hlinksldjump"/>
            <a:extLst>
              <a:ext uri="{FF2B5EF4-FFF2-40B4-BE49-F238E27FC236}">
                <a16:creationId xmlns:a16="http://schemas.microsoft.com/office/drawing/2014/main" id="{250EDFA8-68BD-4928-9A6B-21E8BA6EE980}"/>
              </a:ext>
            </a:extLst>
          </p:cNvPr>
          <p:cNvSpPr/>
          <p:nvPr/>
        </p:nvSpPr>
        <p:spPr>
          <a:xfrm>
            <a:off x="9526772" y="138223"/>
            <a:ext cx="2445488"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0820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8" name="TextBox 7">
            <a:extLst>
              <a:ext uri="{FF2B5EF4-FFF2-40B4-BE49-F238E27FC236}">
                <a16:creationId xmlns:a16="http://schemas.microsoft.com/office/drawing/2014/main" id="{31535097-B1B1-4660-91F1-D88C1903443F}"/>
              </a:ext>
            </a:extLst>
          </p:cNvPr>
          <p:cNvSpPr txBox="1"/>
          <p:nvPr/>
        </p:nvSpPr>
        <p:spPr>
          <a:xfrm>
            <a:off x="4465675" y="1554146"/>
            <a:ext cx="7517218" cy="3416320"/>
          </a:xfrm>
          <a:prstGeom prst="rect">
            <a:avLst/>
          </a:prstGeom>
          <a:noFill/>
        </p:spPr>
        <p:txBody>
          <a:bodyPr wrap="square" rtlCol="0">
            <a:spAutoFit/>
          </a:bodyPr>
          <a:lstStyle/>
          <a:p>
            <a:r>
              <a:rPr lang="en-GB" sz="2400" dirty="0">
                <a:latin typeface="Bahnschrift" panose="020B0502040204020203" pitchFamily="34" charset="0"/>
              </a:rPr>
              <a:t>The King escaped from his prison at Hampton Court Palace and ran to Southampton. </a:t>
            </a:r>
          </a:p>
          <a:p>
            <a:endParaRPr lang="en-GB" sz="2400" dirty="0">
              <a:latin typeface="Bahnschrift" panose="020B0502040204020203" pitchFamily="34" charset="0"/>
            </a:endParaRPr>
          </a:p>
          <a:p>
            <a:r>
              <a:rPr lang="en-GB" sz="2400" dirty="0">
                <a:latin typeface="Bahnschrift" panose="020B0502040204020203" pitchFamily="34" charset="0"/>
              </a:rPr>
              <a:t>He hoped that the governor of the Isle of Wight, Colonel Robert Hammond, would help him.</a:t>
            </a:r>
          </a:p>
          <a:p>
            <a:endParaRPr lang="en-GB" sz="2400" dirty="0">
              <a:latin typeface="Bahnschrift" panose="020B0502040204020203" pitchFamily="34" charset="0"/>
            </a:endParaRPr>
          </a:p>
          <a:p>
            <a:r>
              <a:rPr lang="en-GB" sz="2400" dirty="0">
                <a:latin typeface="Bahnschrift" panose="020B0502040204020203" pitchFamily="34" charset="0"/>
              </a:rPr>
              <a:t>But Hammond has imprisoned the King at Carisbrooke Castle on the Isle of Wight.</a:t>
            </a:r>
          </a:p>
          <a:p>
            <a:endParaRPr lang="en-GB" sz="2400" dirty="0">
              <a:latin typeface="Bahnschrift" panose="020B0502040204020203" pitchFamily="34" charset="0"/>
            </a:endParaRPr>
          </a:p>
        </p:txBody>
      </p:sp>
      <p:pic>
        <p:nvPicPr>
          <p:cNvPr id="4" name="Picture 3" descr="A person in a garment&#10;&#10;Description automatically generated with low confidence">
            <a:extLst>
              <a:ext uri="{FF2B5EF4-FFF2-40B4-BE49-F238E27FC236}">
                <a16:creationId xmlns:a16="http://schemas.microsoft.com/office/drawing/2014/main" id="{74BC6E23-F212-499D-8D98-DF9E2A85A351}"/>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2223" b="96524" l="8772" r="90424">
                        <a14:foregroundMark x1="8772" y1="96524" x2="23611" y2="81407"/>
                        <a14:foregroundMark x1="43202" y1="15400" x2="61330" y2="2829"/>
                        <a14:foregroundMark x1="61330" y1="2829" x2="61330" y2="2789"/>
                        <a14:foregroundMark x1="39985" y1="37510" x2="30482" y2="31205"/>
                        <a14:foregroundMark x1="30482" y1="31205" x2="28655" y2="29022"/>
                        <a14:foregroundMark x1="71345" y1="38036" x2="56506" y2="30275"/>
                        <a14:foregroundMark x1="80921" y1="36944" x2="89620" y2="30517"/>
                        <a14:foregroundMark x1="89620" y1="30517" x2="90424" y2="29305"/>
                        <a14:foregroundMark x1="65058" y1="34034" x2="71637" y2="29184"/>
                        <a14:foregroundMark x1="50512" y1="3759" x2="54751" y2="2223"/>
                        <a14:foregroundMark x1="87719" y1="41390" x2="87939" y2="36378"/>
                        <a14:foregroundMark x1="88450" y1="40420" x2="88450" y2="35974"/>
                        <a14:foregroundMark x1="8772" y1="79871" x2="9284" y2="67785"/>
                      </a14:backgroundRemoval>
                    </a14:imgEffect>
                  </a14:imgLayer>
                </a14:imgProps>
              </a:ext>
              <a:ext uri="{28A0092B-C50C-407E-A947-70E740481C1C}">
                <a14:useLocalDpi xmlns:a14="http://schemas.microsoft.com/office/drawing/2010/main"/>
              </a:ext>
            </a:extLst>
          </a:blip>
          <a:stretch>
            <a:fillRect/>
          </a:stretch>
        </p:blipFill>
        <p:spPr>
          <a:xfrm>
            <a:off x="521460" y="15518"/>
            <a:ext cx="3791429" cy="6858000"/>
          </a:xfrm>
          <a:prstGeom prst="rect">
            <a:avLst/>
          </a:prstGeom>
        </p:spPr>
      </p:pic>
      <p:sp>
        <p:nvSpPr>
          <p:cNvPr id="7" name="TextBox 6">
            <a:extLst>
              <a:ext uri="{FF2B5EF4-FFF2-40B4-BE49-F238E27FC236}">
                <a16:creationId xmlns:a16="http://schemas.microsoft.com/office/drawing/2014/main" id="{22C1D7B2-4113-4DC0-8D2C-B91AA90A9354}"/>
              </a:ext>
            </a:extLst>
          </p:cNvPr>
          <p:cNvSpPr txBox="1"/>
          <p:nvPr/>
        </p:nvSpPr>
        <p:spPr>
          <a:xfrm>
            <a:off x="4465675" y="637953"/>
            <a:ext cx="4316819" cy="769441"/>
          </a:xfrm>
          <a:prstGeom prst="rect">
            <a:avLst/>
          </a:prstGeom>
          <a:noFill/>
        </p:spPr>
        <p:txBody>
          <a:bodyPr wrap="square" rtlCol="0">
            <a:spAutoFit/>
          </a:bodyPr>
          <a:lstStyle/>
          <a:p>
            <a:r>
              <a:rPr lang="en-GB" sz="4400" b="1" dirty="0">
                <a:latin typeface="Bahnschrift" panose="020B0502040204020203" pitchFamily="34" charset="0"/>
              </a:rPr>
              <a:t>Escape</a:t>
            </a:r>
            <a:r>
              <a:rPr lang="en-GB" sz="4400" b="1" dirty="0"/>
              <a:t>!</a:t>
            </a:r>
          </a:p>
        </p:txBody>
      </p:sp>
    </p:spTree>
    <p:extLst>
      <p:ext uri="{BB962C8B-B14F-4D97-AF65-F5344CB8AC3E}">
        <p14:creationId xmlns:p14="http://schemas.microsoft.com/office/powerpoint/2010/main" val="3402372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2A12A3-033D-4153-9F80-831B3FCD35B1}"/>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12" name="Picture 11">
            <a:extLst>
              <a:ext uri="{FF2B5EF4-FFF2-40B4-BE49-F238E27FC236}">
                <a16:creationId xmlns:a16="http://schemas.microsoft.com/office/drawing/2014/main" id="{E5529F5E-965D-479B-8AD5-07C1A8BEA444}"/>
              </a:ext>
            </a:extLst>
          </p:cNvPr>
          <p:cNvPicPr>
            <a:picLocks noChangeAspect="1"/>
          </p:cNvPicPr>
          <p:nvPr/>
        </p:nvPicPr>
        <p:blipFill>
          <a:blip r:embed="rId3"/>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B5B49B99-B1C0-435E-BA41-2E048060CE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pic>
        <p:nvPicPr>
          <p:cNvPr id="18" name="Picture 17">
            <a:extLst>
              <a:ext uri="{FF2B5EF4-FFF2-40B4-BE49-F238E27FC236}">
                <a16:creationId xmlns:a16="http://schemas.microsoft.com/office/drawing/2014/main" id="{96D9AC14-2A4E-4022-9C8C-CFBB329BB1A5}"/>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103" b="96306" l="9850" r="89974">
                        <a14:foregroundMark x1="8927" y1="90482" x2="31135" y2="96357"/>
                        <a14:foregroundMark x1="31135" y1="96357" x2="85664" y2="90636"/>
                        <a14:foregroundMark x1="49472" y1="10646" x2="59894" y2="5567"/>
                        <a14:foregroundMark x1="59894" y1="5567" x2="47274" y2="6029"/>
                        <a14:foregroundMark x1="47274" y1="6029" x2="47274" y2="6029"/>
                        <a14:foregroundMark x1="48901" y1="2694" x2="62093" y2="2565"/>
                        <a14:foregroundMark x1="62093" y1="2565" x2="65523" y2="2848"/>
                        <a14:foregroundMark x1="48901" y1="2386" x2="55717" y2="1103"/>
                      </a14:backgroundRemoval>
                    </a14:imgEffect>
                  </a14:imgLayer>
                </a14:imgProps>
              </a:ext>
              <a:ext uri="{28A0092B-C50C-407E-A947-70E740481C1C}">
                <a14:useLocalDpi xmlns:a14="http://schemas.microsoft.com/office/drawing/2010/main"/>
              </a:ext>
            </a:extLst>
          </a:blip>
          <a:stretch>
            <a:fillRect/>
          </a:stretch>
        </p:blipFill>
        <p:spPr>
          <a:xfrm>
            <a:off x="1407774" y="799022"/>
            <a:ext cx="3068533" cy="5259956"/>
          </a:xfrm>
          <a:prstGeom prst="rect">
            <a:avLst/>
          </a:prstGeom>
        </p:spPr>
      </p:pic>
      <p:sp>
        <p:nvSpPr>
          <p:cNvPr id="15" name="TextBox 14">
            <a:extLst>
              <a:ext uri="{FF2B5EF4-FFF2-40B4-BE49-F238E27FC236}">
                <a16:creationId xmlns:a16="http://schemas.microsoft.com/office/drawing/2014/main" id="{DA20CAA7-5A93-484D-BDC6-AFA07E9C4B08}"/>
              </a:ext>
            </a:extLst>
          </p:cNvPr>
          <p:cNvSpPr txBox="1"/>
          <p:nvPr/>
        </p:nvSpPr>
        <p:spPr>
          <a:xfrm>
            <a:off x="5531539" y="127136"/>
            <a:ext cx="5605229" cy="5421099"/>
          </a:xfrm>
          <a:prstGeom prst="rect">
            <a:avLst/>
          </a:prstGeom>
          <a:noFill/>
        </p:spPr>
        <p:txBody>
          <a:bodyPr wrap="square" rtlCol="0">
            <a:spAutoFit/>
          </a:bodyPr>
          <a:lstStyle/>
          <a:p>
            <a:pPr>
              <a:lnSpc>
                <a:spcPct val="107000"/>
              </a:lnSpc>
              <a:spcAft>
                <a:spcPts val="800"/>
              </a:spcAft>
            </a:pPr>
            <a:endParaRPr lang="en-GB" dirty="0"/>
          </a:p>
          <a:p>
            <a:pPr>
              <a:lnSpc>
                <a:spcPct val="107000"/>
              </a:lnSpc>
              <a:spcAft>
                <a:spcPts val="800"/>
              </a:spcAft>
            </a:pPr>
            <a:r>
              <a:rPr lang="en-GB" sz="3600" b="1" dirty="0"/>
              <a:t>Jane </a:t>
            </a:r>
            <a:r>
              <a:rPr lang="en-GB" sz="3600" b="1" dirty="0" err="1"/>
              <a:t>Whorewood</a:t>
            </a:r>
            <a:endParaRPr lang="en-GB" sz="3600" b="1" dirty="0"/>
          </a:p>
          <a:p>
            <a:pPr>
              <a:lnSpc>
                <a:spcPct val="107000"/>
              </a:lnSpc>
              <a:spcAft>
                <a:spcPts val="800"/>
              </a:spcAft>
            </a:pPr>
            <a:endParaRPr lang="en-GB" sz="3600" b="1" dirty="0"/>
          </a:p>
          <a:p>
            <a:pPr>
              <a:lnSpc>
                <a:spcPct val="107000"/>
              </a:lnSpc>
              <a:spcAft>
                <a:spcPts val="800"/>
              </a:spcAft>
            </a:pPr>
            <a:r>
              <a:rPr lang="en-GB" sz="2400" dirty="0"/>
              <a:t>This well born lady is an excellent choice. She is loyal, educated and female. That means she is almost invisible. No one thinks a woman would be thinking up a clever plan and she can travel without attracting suspicion. She is good friends with the King and lots of other rich people so she can organise key parts of the plan and find the money to pay for transport.</a:t>
            </a:r>
            <a:endParaRPr lang="en-GB" dirty="0"/>
          </a:p>
        </p:txBody>
      </p:sp>
      <p:grpSp>
        <p:nvGrpSpPr>
          <p:cNvPr id="20" name="Group 19">
            <a:extLst>
              <a:ext uri="{FF2B5EF4-FFF2-40B4-BE49-F238E27FC236}">
                <a16:creationId xmlns:a16="http://schemas.microsoft.com/office/drawing/2014/main" id="{1FAF3061-C8F7-4F5D-874B-578771FB00EB}"/>
              </a:ext>
            </a:extLst>
          </p:cNvPr>
          <p:cNvGrpSpPr/>
          <p:nvPr/>
        </p:nvGrpSpPr>
        <p:grpSpPr>
          <a:xfrm>
            <a:off x="9838659" y="373353"/>
            <a:ext cx="1860698" cy="861237"/>
            <a:chOff x="9838659" y="373353"/>
            <a:chExt cx="1860698" cy="861237"/>
          </a:xfrm>
        </p:grpSpPr>
        <p:sp>
          <p:nvSpPr>
            <p:cNvPr id="21" name="Arrow: Left 20">
              <a:extLst>
                <a:ext uri="{FF2B5EF4-FFF2-40B4-BE49-F238E27FC236}">
                  <a16:creationId xmlns:a16="http://schemas.microsoft.com/office/drawing/2014/main" id="{714EA265-C7B0-41BD-83B1-7889CEF1AF76}"/>
                </a:ext>
              </a:extLst>
            </p:cNvPr>
            <p:cNvSpPr/>
            <p:nvPr/>
          </p:nvSpPr>
          <p:spPr>
            <a:xfrm>
              <a:off x="9838659" y="373353"/>
              <a:ext cx="1860698" cy="861237"/>
            </a:xfrm>
            <a:prstGeom prst="lef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70658B55-4944-4575-AD24-E56AAC16DCB0}"/>
                </a:ext>
              </a:extLst>
            </p:cNvPr>
            <p:cNvSpPr txBox="1"/>
            <p:nvPr/>
          </p:nvSpPr>
          <p:spPr>
            <a:xfrm>
              <a:off x="9838659" y="650082"/>
              <a:ext cx="1860698" cy="307777"/>
            </a:xfrm>
            <a:prstGeom prst="rect">
              <a:avLst/>
            </a:prstGeom>
            <a:noFill/>
          </p:spPr>
          <p:txBody>
            <a:bodyPr wrap="square" rtlCol="0">
              <a:spAutoFit/>
            </a:bodyPr>
            <a:lstStyle/>
            <a:p>
              <a:r>
                <a:rPr lang="en-GB" sz="1400" dirty="0">
                  <a:solidFill>
                    <a:schemeClr val="bg1"/>
                  </a:solidFill>
                  <a:latin typeface="Bahnschrift" panose="020B0502040204020203" pitchFamily="34" charset="0"/>
                </a:rPr>
                <a:t>Choose another spy</a:t>
              </a:r>
            </a:p>
          </p:txBody>
        </p:sp>
      </p:grpSp>
      <p:sp>
        <p:nvSpPr>
          <p:cNvPr id="23" name="Rectangle 22">
            <a:hlinkClick r:id="rId7" action="ppaction://hlinksldjump"/>
            <a:extLst>
              <a:ext uri="{FF2B5EF4-FFF2-40B4-BE49-F238E27FC236}">
                <a16:creationId xmlns:a16="http://schemas.microsoft.com/office/drawing/2014/main" id="{BC4FC8D8-E85B-4050-90E5-F656CEF7BD05}"/>
              </a:ext>
            </a:extLst>
          </p:cNvPr>
          <p:cNvSpPr/>
          <p:nvPr/>
        </p:nvSpPr>
        <p:spPr>
          <a:xfrm>
            <a:off x="9526772" y="138223"/>
            <a:ext cx="2445488"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1922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8" name="TextBox 7">
            <a:extLst>
              <a:ext uri="{FF2B5EF4-FFF2-40B4-BE49-F238E27FC236}">
                <a16:creationId xmlns:a16="http://schemas.microsoft.com/office/drawing/2014/main" id="{31535097-B1B1-4660-91F1-D88C1903443F}"/>
              </a:ext>
            </a:extLst>
          </p:cNvPr>
          <p:cNvSpPr txBox="1"/>
          <p:nvPr/>
        </p:nvSpPr>
        <p:spPr>
          <a:xfrm>
            <a:off x="5242052" y="1935700"/>
            <a:ext cx="6257060" cy="2431435"/>
          </a:xfrm>
          <a:prstGeom prst="rect">
            <a:avLst/>
          </a:prstGeom>
          <a:noFill/>
        </p:spPr>
        <p:txBody>
          <a:bodyPr wrap="square" rtlCol="0">
            <a:spAutoFit/>
          </a:bodyPr>
          <a:lstStyle/>
          <a:p>
            <a:r>
              <a:rPr lang="en-GB" sz="3200" dirty="0">
                <a:latin typeface="Bahnschrift" panose="020B0502040204020203" pitchFamily="34" charset="0"/>
              </a:rPr>
              <a:t>Now the King needs your help.</a:t>
            </a:r>
          </a:p>
          <a:p>
            <a:endParaRPr lang="en-GB" sz="3200" dirty="0">
              <a:latin typeface="Bahnschrift" panose="020B0502040204020203" pitchFamily="34" charset="0"/>
            </a:endParaRPr>
          </a:p>
          <a:p>
            <a:r>
              <a:rPr lang="en-GB" sz="3200" dirty="0">
                <a:latin typeface="Bahnschrift" panose="020B0502040204020203" pitchFamily="34" charset="0"/>
              </a:rPr>
              <a:t>He needs spies to help him plan an escape.</a:t>
            </a:r>
          </a:p>
          <a:p>
            <a:endParaRPr lang="en-GB" sz="2400" dirty="0">
              <a:latin typeface="Bahnschrift" panose="020B0502040204020203" pitchFamily="34" charset="0"/>
            </a:endParaRPr>
          </a:p>
        </p:txBody>
      </p:sp>
      <p:pic>
        <p:nvPicPr>
          <p:cNvPr id="4" name="Picture 3" descr="A person in a garment&#10;&#10;Description automatically generated with low confidence">
            <a:extLst>
              <a:ext uri="{FF2B5EF4-FFF2-40B4-BE49-F238E27FC236}">
                <a16:creationId xmlns:a16="http://schemas.microsoft.com/office/drawing/2014/main" id="{74BC6E23-F212-499D-8D98-DF9E2A85A351}"/>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2223" b="96524" l="8772" r="90424">
                        <a14:foregroundMark x1="8772" y1="96524" x2="23611" y2="81407"/>
                        <a14:foregroundMark x1="43202" y1="15400" x2="61330" y2="2829"/>
                        <a14:foregroundMark x1="61330" y1="2829" x2="61330" y2="2789"/>
                        <a14:foregroundMark x1="39985" y1="37510" x2="30482" y2="31205"/>
                        <a14:foregroundMark x1="30482" y1="31205" x2="28655" y2="29022"/>
                        <a14:foregroundMark x1="71345" y1="38036" x2="56506" y2="30275"/>
                        <a14:foregroundMark x1="80921" y1="36944" x2="89620" y2="30517"/>
                        <a14:foregroundMark x1="89620" y1="30517" x2="90424" y2="29305"/>
                        <a14:foregroundMark x1="65058" y1="34034" x2="71637" y2="29184"/>
                        <a14:foregroundMark x1="50512" y1="3759" x2="54751" y2="2223"/>
                        <a14:foregroundMark x1="87719" y1="41390" x2="87939" y2="36378"/>
                        <a14:foregroundMark x1="88450" y1="40420" x2="88450" y2="35974"/>
                        <a14:foregroundMark x1="8772" y1="79871" x2="9284" y2="67785"/>
                      </a14:backgroundRemoval>
                    </a14:imgEffect>
                  </a14:imgLayer>
                </a14:imgProps>
              </a:ext>
              <a:ext uri="{28A0092B-C50C-407E-A947-70E740481C1C}">
                <a14:useLocalDpi xmlns:a14="http://schemas.microsoft.com/office/drawing/2010/main"/>
              </a:ext>
            </a:extLst>
          </a:blip>
          <a:stretch>
            <a:fillRect/>
          </a:stretch>
        </p:blipFill>
        <p:spPr>
          <a:xfrm>
            <a:off x="1327520" y="143108"/>
            <a:ext cx="3791429" cy="6858000"/>
          </a:xfrm>
          <a:prstGeom prst="rect">
            <a:avLst/>
          </a:prstGeom>
        </p:spPr>
      </p:pic>
      <p:sp>
        <p:nvSpPr>
          <p:cNvPr id="7" name="TextBox 6">
            <a:extLst>
              <a:ext uri="{FF2B5EF4-FFF2-40B4-BE49-F238E27FC236}">
                <a16:creationId xmlns:a16="http://schemas.microsoft.com/office/drawing/2014/main" id="{B50D4C9E-0ABA-4916-8565-2975FE3EA430}"/>
              </a:ext>
            </a:extLst>
          </p:cNvPr>
          <p:cNvSpPr txBox="1"/>
          <p:nvPr/>
        </p:nvSpPr>
        <p:spPr>
          <a:xfrm>
            <a:off x="5242052" y="922075"/>
            <a:ext cx="4316819" cy="769441"/>
          </a:xfrm>
          <a:prstGeom prst="rect">
            <a:avLst/>
          </a:prstGeom>
          <a:noFill/>
        </p:spPr>
        <p:txBody>
          <a:bodyPr wrap="square" rtlCol="0">
            <a:spAutoFit/>
          </a:bodyPr>
          <a:lstStyle/>
          <a:p>
            <a:r>
              <a:rPr lang="en-GB" sz="4400" b="1" dirty="0">
                <a:latin typeface="Bahnschrift" panose="020B0502040204020203" pitchFamily="34" charset="0"/>
              </a:rPr>
              <a:t>Spies</a:t>
            </a:r>
            <a:r>
              <a:rPr lang="en-GB" sz="4400" b="1" dirty="0"/>
              <a:t>!</a:t>
            </a:r>
          </a:p>
        </p:txBody>
      </p:sp>
    </p:spTree>
    <p:extLst>
      <p:ext uri="{BB962C8B-B14F-4D97-AF65-F5344CB8AC3E}">
        <p14:creationId xmlns:p14="http://schemas.microsoft.com/office/powerpoint/2010/main" val="2753051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0DBC68-B18F-4521-A304-A655FFF5CA6A}"/>
              </a:ext>
            </a:extLst>
          </p:cNvPr>
          <p:cNvSpPr txBox="1"/>
          <p:nvPr/>
        </p:nvSpPr>
        <p:spPr>
          <a:xfrm>
            <a:off x="3122692" y="549549"/>
            <a:ext cx="6258727" cy="3908762"/>
          </a:xfrm>
          <a:prstGeom prst="rect">
            <a:avLst/>
          </a:prstGeom>
          <a:noFill/>
        </p:spPr>
        <p:txBody>
          <a:bodyPr wrap="square" rtlCol="0">
            <a:spAutoFit/>
          </a:bodyPr>
          <a:lstStyle/>
          <a:p>
            <a:pPr algn="ctr"/>
            <a:r>
              <a:rPr lang="en-GB" sz="3200" b="1" dirty="0">
                <a:latin typeface="Bahnschrift" panose="020B0502040204020203" pitchFamily="34" charset="0"/>
              </a:rPr>
              <a:t>What does a spy have to  do?</a:t>
            </a: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dirty="0"/>
          </a:p>
          <a:p>
            <a:endParaRPr lang="en-GB" dirty="0"/>
          </a:p>
          <a:p>
            <a:endParaRPr lang="en-GB" dirty="0"/>
          </a:p>
          <a:p>
            <a:endParaRPr lang="en-GB" dirty="0"/>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nvGrpSpPr>
          <p:cNvPr id="20" name="Group 19">
            <a:extLst>
              <a:ext uri="{FF2B5EF4-FFF2-40B4-BE49-F238E27FC236}">
                <a16:creationId xmlns:a16="http://schemas.microsoft.com/office/drawing/2014/main" id="{948598DA-3DBA-445E-8CF8-91E016E63FCC}"/>
              </a:ext>
            </a:extLst>
          </p:cNvPr>
          <p:cNvGrpSpPr/>
          <p:nvPr/>
        </p:nvGrpSpPr>
        <p:grpSpPr>
          <a:xfrm>
            <a:off x="8577274" y="3168406"/>
            <a:ext cx="3212351" cy="2775760"/>
            <a:chOff x="5908184" y="2395733"/>
            <a:chExt cx="4157688" cy="3723302"/>
          </a:xfrm>
        </p:grpSpPr>
        <p:pic>
          <p:nvPicPr>
            <p:cNvPr id="18" name="Picture 17">
              <a:extLst>
                <a:ext uri="{FF2B5EF4-FFF2-40B4-BE49-F238E27FC236}">
                  <a16:creationId xmlns:a16="http://schemas.microsoft.com/office/drawing/2014/main" id="{D5DB1E65-FA34-478D-829B-03898A8493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762345">
              <a:off x="5908184" y="2395733"/>
              <a:ext cx="4157688" cy="3723302"/>
            </a:xfrm>
            <a:prstGeom prst="rect">
              <a:avLst/>
            </a:prstGeom>
          </p:spPr>
        </p:pic>
        <p:sp>
          <p:nvSpPr>
            <p:cNvPr id="19" name="TextBox 18">
              <a:extLst>
                <a:ext uri="{FF2B5EF4-FFF2-40B4-BE49-F238E27FC236}">
                  <a16:creationId xmlns:a16="http://schemas.microsoft.com/office/drawing/2014/main" id="{B07AE32C-58D9-4FE4-9215-D2F51A05FAF1}"/>
                </a:ext>
              </a:extLst>
            </p:cNvPr>
            <p:cNvSpPr txBox="1"/>
            <p:nvPr/>
          </p:nvSpPr>
          <p:spPr>
            <a:xfrm rot="762345">
              <a:off x="6508054" y="2965772"/>
              <a:ext cx="2652757" cy="2353188"/>
            </a:xfrm>
            <a:prstGeom prst="rect">
              <a:avLst/>
            </a:prstGeom>
            <a:noFill/>
          </p:spPr>
          <p:txBody>
            <a:bodyPr wrap="square" rtlCol="0">
              <a:spAutoFit/>
            </a:bodyPr>
            <a:lstStyle/>
            <a:p>
              <a:pPr algn="ctr"/>
              <a:r>
                <a:rPr lang="en-GB" sz="3600" b="1" dirty="0">
                  <a:solidFill>
                    <a:schemeClr val="bg1"/>
                  </a:solidFill>
                  <a:latin typeface="Century Gothic" panose="020B0502020202020204" pitchFamily="34" charset="0"/>
                </a:rPr>
                <a:t>Think</a:t>
              </a:r>
            </a:p>
            <a:p>
              <a:pPr algn="ctr"/>
              <a:r>
                <a:rPr lang="en-GB" sz="3600" b="1" dirty="0">
                  <a:solidFill>
                    <a:schemeClr val="bg1"/>
                  </a:solidFill>
                  <a:latin typeface="Century Gothic" panose="020B0502020202020204" pitchFamily="34" charset="0"/>
                </a:rPr>
                <a:t>Pair</a:t>
              </a:r>
            </a:p>
            <a:p>
              <a:pPr algn="ctr"/>
              <a:r>
                <a:rPr lang="en-GB" sz="3600" b="1" dirty="0">
                  <a:solidFill>
                    <a:schemeClr val="bg1"/>
                  </a:solidFill>
                  <a:latin typeface="Century Gothic" panose="020B0502020202020204" pitchFamily="34" charset="0"/>
                </a:rPr>
                <a:t>Share</a:t>
              </a:r>
            </a:p>
          </p:txBody>
        </p:sp>
      </p:grpSp>
      <p:grpSp>
        <p:nvGrpSpPr>
          <p:cNvPr id="8" name="Group 7">
            <a:extLst>
              <a:ext uri="{FF2B5EF4-FFF2-40B4-BE49-F238E27FC236}">
                <a16:creationId xmlns:a16="http://schemas.microsoft.com/office/drawing/2014/main" id="{96089A88-9287-451B-8112-0730ADB96ABA}"/>
              </a:ext>
            </a:extLst>
          </p:cNvPr>
          <p:cNvGrpSpPr/>
          <p:nvPr/>
        </p:nvGrpSpPr>
        <p:grpSpPr>
          <a:xfrm>
            <a:off x="1419561" y="1405535"/>
            <a:ext cx="2621472" cy="1438275"/>
            <a:chOff x="1128120" y="1309994"/>
            <a:chExt cx="2621472" cy="1438275"/>
          </a:xfrm>
        </p:grpSpPr>
        <p:sp>
          <p:nvSpPr>
            <p:cNvPr id="28" name="Rectangle: Rounded Corners 27">
              <a:extLst>
                <a:ext uri="{FF2B5EF4-FFF2-40B4-BE49-F238E27FC236}">
                  <a16:creationId xmlns:a16="http://schemas.microsoft.com/office/drawing/2014/main" id="{995CE222-DD2B-47CA-A1B8-FA68F1955ED8}"/>
                </a:ext>
              </a:extLst>
            </p:cNvPr>
            <p:cNvSpPr/>
            <p:nvPr/>
          </p:nvSpPr>
          <p:spPr>
            <a:xfrm>
              <a:off x="1128120" y="1309994"/>
              <a:ext cx="2621472" cy="1438275"/>
            </a:xfrm>
            <a:prstGeom prst="roundRect">
              <a:avLst/>
            </a:prstGeom>
            <a:solidFill>
              <a:schemeClr val="bg2"/>
            </a:solid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5F2FD1D-750C-4523-BE26-A83893787F0F}"/>
                </a:ext>
              </a:extLst>
            </p:cNvPr>
            <p:cNvSpPr txBox="1"/>
            <p:nvPr/>
          </p:nvSpPr>
          <p:spPr>
            <a:xfrm>
              <a:off x="1289016" y="1589753"/>
              <a:ext cx="2392302" cy="830997"/>
            </a:xfrm>
            <a:prstGeom prst="rect">
              <a:avLst/>
            </a:prstGeom>
            <a:noFill/>
          </p:spPr>
          <p:txBody>
            <a:bodyPr wrap="square">
              <a:spAutoFit/>
            </a:bodyPr>
            <a:lstStyle/>
            <a:p>
              <a:pPr algn="ctr"/>
              <a:r>
                <a:rPr lang="en-GB" sz="2400" dirty="0">
                  <a:latin typeface="Bahnschrift" panose="020B0502040204020203" pitchFamily="34" charset="0"/>
                </a:rPr>
                <a:t>Find out enemy secrets</a:t>
              </a:r>
            </a:p>
          </p:txBody>
        </p:sp>
      </p:grpSp>
      <p:grpSp>
        <p:nvGrpSpPr>
          <p:cNvPr id="14" name="Group 13">
            <a:extLst>
              <a:ext uri="{FF2B5EF4-FFF2-40B4-BE49-F238E27FC236}">
                <a16:creationId xmlns:a16="http://schemas.microsoft.com/office/drawing/2014/main" id="{6E7E2292-5919-4634-BE61-00F7AD7E258B}"/>
              </a:ext>
            </a:extLst>
          </p:cNvPr>
          <p:cNvGrpSpPr/>
          <p:nvPr/>
        </p:nvGrpSpPr>
        <p:grpSpPr>
          <a:xfrm>
            <a:off x="7866627" y="1430872"/>
            <a:ext cx="2652569" cy="1438275"/>
            <a:chOff x="8249307" y="1140679"/>
            <a:chExt cx="2652569" cy="1438275"/>
          </a:xfrm>
        </p:grpSpPr>
        <p:sp>
          <p:nvSpPr>
            <p:cNvPr id="23" name="Rectangle: Rounded Corners 22">
              <a:extLst>
                <a:ext uri="{FF2B5EF4-FFF2-40B4-BE49-F238E27FC236}">
                  <a16:creationId xmlns:a16="http://schemas.microsoft.com/office/drawing/2014/main" id="{6F1EF0B6-CDAC-43B0-8315-EBE8E0410AAC}"/>
                </a:ext>
              </a:extLst>
            </p:cNvPr>
            <p:cNvSpPr/>
            <p:nvPr/>
          </p:nvSpPr>
          <p:spPr>
            <a:xfrm>
              <a:off x="8249307" y="1140679"/>
              <a:ext cx="2621472" cy="1438275"/>
            </a:xfrm>
            <a:prstGeom prst="roundRect">
              <a:avLst/>
            </a:prstGeom>
            <a:solidFill>
              <a:schemeClr val="bg2"/>
            </a:solid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0240B79A-52C8-4A83-B66E-D3AE33118175}"/>
                </a:ext>
              </a:extLst>
            </p:cNvPr>
            <p:cNvSpPr txBox="1"/>
            <p:nvPr/>
          </p:nvSpPr>
          <p:spPr>
            <a:xfrm>
              <a:off x="8337270" y="1234314"/>
              <a:ext cx="2564606" cy="1200329"/>
            </a:xfrm>
            <a:prstGeom prst="rect">
              <a:avLst/>
            </a:prstGeom>
            <a:noFill/>
          </p:spPr>
          <p:txBody>
            <a:bodyPr wrap="square">
              <a:spAutoFit/>
            </a:bodyPr>
            <a:lstStyle/>
            <a:p>
              <a:pPr algn="ctr"/>
              <a:r>
                <a:rPr lang="en-GB" sz="2400" dirty="0">
                  <a:latin typeface="Bahnschrift" panose="020B0502040204020203" pitchFamily="34" charset="0"/>
                </a:rPr>
                <a:t>Recruit a network of informers</a:t>
              </a:r>
            </a:p>
          </p:txBody>
        </p:sp>
      </p:grpSp>
      <p:grpSp>
        <p:nvGrpSpPr>
          <p:cNvPr id="12" name="Group 11">
            <a:extLst>
              <a:ext uri="{FF2B5EF4-FFF2-40B4-BE49-F238E27FC236}">
                <a16:creationId xmlns:a16="http://schemas.microsoft.com/office/drawing/2014/main" id="{0F0B2D74-DA5A-46E7-807A-8BDB4846B794}"/>
              </a:ext>
            </a:extLst>
          </p:cNvPr>
          <p:cNvGrpSpPr/>
          <p:nvPr/>
        </p:nvGrpSpPr>
        <p:grpSpPr>
          <a:xfrm>
            <a:off x="4665205" y="1428045"/>
            <a:ext cx="2621472" cy="1438275"/>
            <a:chOff x="4665205" y="1428045"/>
            <a:chExt cx="2621472" cy="1438275"/>
          </a:xfrm>
        </p:grpSpPr>
        <p:sp>
          <p:nvSpPr>
            <p:cNvPr id="26" name="Rectangle: Rounded Corners 25">
              <a:extLst>
                <a:ext uri="{FF2B5EF4-FFF2-40B4-BE49-F238E27FC236}">
                  <a16:creationId xmlns:a16="http://schemas.microsoft.com/office/drawing/2014/main" id="{CE7219EF-85E5-4D4A-9306-157622895DBD}"/>
                </a:ext>
              </a:extLst>
            </p:cNvPr>
            <p:cNvSpPr/>
            <p:nvPr/>
          </p:nvSpPr>
          <p:spPr>
            <a:xfrm>
              <a:off x="4665205" y="1428045"/>
              <a:ext cx="2621472" cy="1438275"/>
            </a:xfrm>
            <a:prstGeom prst="roundRect">
              <a:avLst/>
            </a:prstGeom>
            <a:solidFill>
              <a:schemeClr val="bg2"/>
            </a:solid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27A091DF-306A-483A-891C-CDAC627611C8}"/>
                </a:ext>
              </a:extLst>
            </p:cNvPr>
            <p:cNvSpPr txBox="1"/>
            <p:nvPr/>
          </p:nvSpPr>
          <p:spPr>
            <a:xfrm>
              <a:off x="5068335" y="1685294"/>
              <a:ext cx="1894849" cy="830997"/>
            </a:xfrm>
            <a:prstGeom prst="rect">
              <a:avLst/>
            </a:prstGeom>
            <a:noFill/>
          </p:spPr>
          <p:txBody>
            <a:bodyPr wrap="square">
              <a:spAutoFit/>
            </a:bodyPr>
            <a:lstStyle/>
            <a:p>
              <a:pPr algn="ctr"/>
              <a:r>
                <a:rPr lang="en-GB" sz="2400" dirty="0">
                  <a:latin typeface="Bahnschrift" panose="020B0502040204020203" pitchFamily="34" charset="0"/>
                </a:rPr>
                <a:t>Smuggle  money</a:t>
              </a:r>
            </a:p>
          </p:txBody>
        </p:sp>
      </p:grpSp>
      <p:grpSp>
        <p:nvGrpSpPr>
          <p:cNvPr id="15" name="Group 14">
            <a:extLst>
              <a:ext uri="{FF2B5EF4-FFF2-40B4-BE49-F238E27FC236}">
                <a16:creationId xmlns:a16="http://schemas.microsoft.com/office/drawing/2014/main" id="{AE53FD97-0E84-4BFE-BA14-7238EC036545}"/>
              </a:ext>
            </a:extLst>
          </p:cNvPr>
          <p:cNvGrpSpPr/>
          <p:nvPr/>
        </p:nvGrpSpPr>
        <p:grpSpPr>
          <a:xfrm>
            <a:off x="1419561" y="3397840"/>
            <a:ext cx="2621472" cy="1438275"/>
            <a:chOff x="1419561" y="3397840"/>
            <a:chExt cx="2621472" cy="1438275"/>
          </a:xfrm>
        </p:grpSpPr>
        <p:sp>
          <p:nvSpPr>
            <p:cNvPr id="24" name="Rectangle: Rounded Corners 23">
              <a:extLst>
                <a:ext uri="{FF2B5EF4-FFF2-40B4-BE49-F238E27FC236}">
                  <a16:creationId xmlns:a16="http://schemas.microsoft.com/office/drawing/2014/main" id="{62EAE3D5-89AE-4F7A-B16F-D898EA15E1A0}"/>
                </a:ext>
              </a:extLst>
            </p:cNvPr>
            <p:cNvSpPr/>
            <p:nvPr/>
          </p:nvSpPr>
          <p:spPr>
            <a:xfrm>
              <a:off x="1419561" y="3397840"/>
              <a:ext cx="2621472" cy="1438275"/>
            </a:xfrm>
            <a:prstGeom prst="roundRect">
              <a:avLst/>
            </a:prstGeom>
            <a:solidFill>
              <a:schemeClr val="bg2"/>
            </a:solid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3FE36A8C-990E-4865-A5E6-06EF04B3B6BD}"/>
                </a:ext>
              </a:extLst>
            </p:cNvPr>
            <p:cNvSpPr txBox="1"/>
            <p:nvPr/>
          </p:nvSpPr>
          <p:spPr>
            <a:xfrm>
              <a:off x="1917614" y="3459828"/>
              <a:ext cx="1894849" cy="1200329"/>
            </a:xfrm>
            <a:prstGeom prst="rect">
              <a:avLst/>
            </a:prstGeom>
            <a:noFill/>
          </p:spPr>
          <p:txBody>
            <a:bodyPr wrap="square">
              <a:spAutoFit/>
            </a:bodyPr>
            <a:lstStyle/>
            <a:p>
              <a:pPr algn="ctr"/>
              <a:r>
                <a:rPr lang="en-GB" sz="2400" dirty="0">
                  <a:latin typeface="Bahnschrift" panose="020B0502040204020203" pitchFamily="34" charset="0"/>
                </a:rPr>
                <a:t>Deliver</a:t>
              </a:r>
            </a:p>
            <a:p>
              <a:pPr algn="ctr"/>
              <a:r>
                <a:rPr lang="en-GB" sz="2400" dirty="0">
                  <a:latin typeface="Bahnschrift" panose="020B0502040204020203" pitchFamily="34" charset="0"/>
                </a:rPr>
                <a:t>secret  messages</a:t>
              </a:r>
            </a:p>
          </p:txBody>
        </p:sp>
      </p:grpSp>
      <p:grpSp>
        <p:nvGrpSpPr>
          <p:cNvPr id="36" name="Group 35">
            <a:extLst>
              <a:ext uri="{FF2B5EF4-FFF2-40B4-BE49-F238E27FC236}">
                <a16:creationId xmlns:a16="http://schemas.microsoft.com/office/drawing/2014/main" id="{4EAF4F42-505D-4AA6-9E23-ECCE77686B14}"/>
              </a:ext>
            </a:extLst>
          </p:cNvPr>
          <p:cNvGrpSpPr/>
          <p:nvPr/>
        </p:nvGrpSpPr>
        <p:grpSpPr>
          <a:xfrm>
            <a:off x="4771720" y="3430871"/>
            <a:ext cx="2621472" cy="1438275"/>
            <a:chOff x="4771720" y="3459828"/>
            <a:chExt cx="2621472" cy="1438275"/>
          </a:xfrm>
        </p:grpSpPr>
        <p:sp>
          <p:nvSpPr>
            <p:cNvPr id="25" name="Rectangle: Rounded Corners 24">
              <a:extLst>
                <a:ext uri="{FF2B5EF4-FFF2-40B4-BE49-F238E27FC236}">
                  <a16:creationId xmlns:a16="http://schemas.microsoft.com/office/drawing/2014/main" id="{236EF913-B414-4BC8-ACD6-42A932BBFC21}"/>
                </a:ext>
              </a:extLst>
            </p:cNvPr>
            <p:cNvSpPr/>
            <p:nvPr/>
          </p:nvSpPr>
          <p:spPr>
            <a:xfrm>
              <a:off x="4771720" y="3459828"/>
              <a:ext cx="2621472" cy="1438275"/>
            </a:xfrm>
            <a:prstGeom prst="roundRect">
              <a:avLst/>
            </a:prstGeom>
            <a:solidFill>
              <a:schemeClr val="bg2"/>
            </a:solid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EBEBE2ED-BFB7-4947-81FA-962ED7ED8074}"/>
                </a:ext>
              </a:extLst>
            </p:cNvPr>
            <p:cNvSpPr txBox="1"/>
            <p:nvPr/>
          </p:nvSpPr>
          <p:spPr>
            <a:xfrm>
              <a:off x="5136586" y="3545769"/>
              <a:ext cx="1894849" cy="1200329"/>
            </a:xfrm>
            <a:prstGeom prst="rect">
              <a:avLst/>
            </a:prstGeom>
            <a:noFill/>
          </p:spPr>
          <p:txBody>
            <a:bodyPr wrap="square">
              <a:spAutoFit/>
            </a:bodyPr>
            <a:lstStyle/>
            <a:p>
              <a:pPr algn="ctr"/>
              <a:r>
                <a:rPr lang="en-GB" sz="2400" dirty="0">
                  <a:latin typeface="Bahnschrift" panose="020B0502040204020203" pitchFamily="34" charset="0"/>
                </a:rPr>
                <a:t>Travel around secretly</a:t>
              </a:r>
            </a:p>
          </p:txBody>
        </p:sp>
      </p:grpSp>
    </p:spTree>
    <p:extLst>
      <p:ext uri="{BB962C8B-B14F-4D97-AF65-F5344CB8AC3E}">
        <p14:creationId xmlns:p14="http://schemas.microsoft.com/office/powerpoint/2010/main" val="226187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2" name="TextBox 1">
            <a:extLst>
              <a:ext uri="{FF2B5EF4-FFF2-40B4-BE49-F238E27FC236}">
                <a16:creationId xmlns:a16="http://schemas.microsoft.com/office/drawing/2014/main" id="{990DBC68-B18F-4521-A304-A655FFF5CA6A}"/>
              </a:ext>
            </a:extLst>
          </p:cNvPr>
          <p:cNvSpPr txBox="1"/>
          <p:nvPr/>
        </p:nvSpPr>
        <p:spPr>
          <a:xfrm>
            <a:off x="1179380" y="3526224"/>
            <a:ext cx="11411665" cy="5386090"/>
          </a:xfrm>
          <a:prstGeom prst="rect">
            <a:avLst/>
          </a:prstGeom>
          <a:noFill/>
        </p:spPr>
        <p:txBody>
          <a:bodyPr wrap="square" rtlCol="0">
            <a:spAutoFit/>
          </a:bodyPr>
          <a:lstStyle/>
          <a:p>
            <a:pPr marL="457200" indent="-457200">
              <a:buFont typeface="Arial" panose="020B0604020202020204" pitchFamily="34" charset="0"/>
              <a:buChar char="•"/>
            </a:pPr>
            <a:endParaRPr lang="en-GB" sz="3200" dirty="0">
              <a:latin typeface="Bahnschrift" panose="020B0502040204020203" pitchFamily="34" charset="0"/>
            </a:endParaRPr>
          </a:p>
          <a:p>
            <a:endParaRPr lang="en-GB" sz="3200" dirty="0">
              <a:latin typeface="Bahnschrift" panose="020B0502040204020203" pitchFamily="34" charset="0"/>
            </a:endParaRPr>
          </a:p>
          <a:p>
            <a:r>
              <a:rPr lang="en-GB" sz="2800" dirty="0">
                <a:latin typeface="Bahnschrift" panose="020B0502040204020203" pitchFamily="34" charset="0"/>
              </a:rPr>
              <a:t>Spies were a very important part of the effort to win the war. </a:t>
            </a:r>
          </a:p>
          <a:p>
            <a:pPr algn="ctr"/>
            <a:endParaRPr lang="en-GB" sz="3200" b="1"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dirty="0"/>
          </a:p>
          <a:p>
            <a:endParaRPr lang="en-GB" dirty="0"/>
          </a:p>
          <a:p>
            <a:endParaRPr lang="en-GB" dirty="0"/>
          </a:p>
          <a:p>
            <a:endParaRPr lang="en-GB" dirty="0"/>
          </a:p>
        </p:txBody>
      </p:sp>
      <p:grpSp>
        <p:nvGrpSpPr>
          <p:cNvPr id="6" name="Group 5">
            <a:extLst>
              <a:ext uri="{FF2B5EF4-FFF2-40B4-BE49-F238E27FC236}">
                <a16:creationId xmlns:a16="http://schemas.microsoft.com/office/drawing/2014/main" id="{D7BECD31-BCB5-41E7-A202-E2B6B79EB21E}"/>
              </a:ext>
            </a:extLst>
          </p:cNvPr>
          <p:cNvGrpSpPr/>
          <p:nvPr/>
        </p:nvGrpSpPr>
        <p:grpSpPr>
          <a:xfrm>
            <a:off x="7618596" y="1850570"/>
            <a:ext cx="2392870" cy="1861458"/>
            <a:chOff x="1645729" y="1850571"/>
            <a:chExt cx="2392870" cy="1861458"/>
          </a:xfrm>
        </p:grpSpPr>
        <p:sp>
          <p:nvSpPr>
            <p:cNvPr id="4" name="Rectangle: Rounded Corners 3">
              <a:extLst>
                <a:ext uri="{FF2B5EF4-FFF2-40B4-BE49-F238E27FC236}">
                  <a16:creationId xmlns:a16="http://schemas.microsoft.com/office/drawing/2014/main" id="{2C7EFAAE-9A78-4910-B45D-97438CCD59D1}"/>
                </a:ext>
              </a:extLst>
            </p:cNvPr>
            <p:cNvSpPr/>
            <p:nvPr/>
          </p:nvSpPr>
          <p:spPr>
            <a:xfrm>
              <a:off x="1645729" y="1850571"/>
              <a:ext cx="2392870" cy="1861458"/>
            </a:xfrm>
            <a:prstGeom prst="roundRect">
              <a:avLst/>
            </a:prstGeom>
            <a:solidFill>
              <a:schemeClr val="bg2"/>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D5531CC-FCF3-4736-A56D-499FCD1450BA}"/>
                </a:ext>
              </a:extLst>
            </p:cNvPr>
            <p:cNvSpPr txBox="1"/>
            <p:nvPr/>
          </p:nvSpPr>
          <p:spPr>
            <a:xfrm>
              <a:off x="1879771" y="2184419"/>
              <a:ext cx="1924785" cy="954107"/>
            </a:xfrm>
            <a:prstGeom prst="rect">
              <a:avLst/>
            </a:prstGeom>
            <a:noFill/>
          </p:spPr>
          <p:txBody>
            <a:bodyPr wrap="square">
              <a:spAutoFit/>
            </a:bodyPr>
            <a:lstStyle/>
            <a:p>
              <a:pPr algn="ctr"/>
              <a:r>
                <a:rPr lang="en-GB" sz="2800" dirty="0">
                  <a:latin typeface="Bahnschrift" panose="020B0502040204020203" pitchFamily="34" charset="0"/>
                </a:rPr>
                <a:t>Smuggle money</a:t>
              </a:r>
            </a:p>
          </p:txBody>
        </p:sp>
      </p:grpSp>
      <p:grpSp>
        <p:nvGrpSpPr>
          <p:cNvPr id="10" name="Group 9">
            <a:extLst>
              <a:ext uri="{FF2B5EF4-FFF2-40B4-BE49-F238E27FC236}">
                <a16:creationId xmlns:a16="http://schemas.microsoft.com/office/drawing/2014/main" id="{6A695C0A-6160-4891-96EF-D440CF6B98FD}"/>
              </a:ext>
            </a:extLst>
          </p:cNvPr>
          <p:cNvGrpSpPr/>
          <p:nvPr/>
        </p:nvGrpSpPr>
        <p:grpSpPr>
          <a:xfrm>
            <a:off x="4732653" y="1842576"/>
            <a:ext cx="2392870" cy="1861458"/>
            <a:chOff x="1645729" y="1850571"/>
            <a:chExt cx="2392870" cy="1861458"/>
          </a:xfrm>
        </p:grpSpPr>
        <p:sp>
          <p:nvSpPr>
            <p:cNvPr id="12" name="Rectangle: Rounded Corners 11">
              <a:extLst>
                <a:ext uri="{FF2B5EF4-FFF2-40B4-BE49-F238E27FC236}">
                  <a16:creationId xmlns:a16="http://schemas.microsoft.com/office/drawing/2014/main" id="{E5481FBC-B3F5-42E4-859A-72AC425257C7}"/>
                </a:ext>
              </a:extLst>
            </p:cNvPr>
            <p:cNvSpPr/>
            <p:nvPr/>
          </p:nvSpPr>
          <p:spPr>
            <a:xfrm>
              <a:off x="1645729" y="1850571"/>
              <a:ext cx="2392870" cy="1861458"/>
            </a:xfrm>
            <a:prstGeom prst="roundRect">
              <a:avLst/>
            </a:prstGeom>
            <a:solidFill>
              <a:schemeClr val="bg2"/>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15E7EFF-1821-4245-87C6-7770EC66EC82}"/>
                </a:ext>
              </a:extLst>
            </p:cNvPr>
            <p:cNvSpPr txBox="1"/>
            <p:nvPr/>
          </p:nvSpPr>
          <p:spPr>
            <a:xfrm>
              <a:off x="1743700" y="2192413"/>
              <a:ext cx="2158827" cy="954107"/>
            </a:xfrm>
            <a:prstGeom prst="rect">
              <a:avLst/>
            </a:prstGeom>
            <a:noFill/>
            <a:ln w="28575">
              <a:noFill/>
            </a:ln>
          </p:spPr>
          <p:txBody>
            <a:bodyPr wrap="square">
              <a:spAutoFit/>
            </a:bodyPr>
            <a:lstStyle/>
            <a:p>
              <a:pPr algn="ctr"/>
              <a:r>
                <a:rPr lang="en-GB" sz="2800" dirty="0">
                  <a:latin typeface="Bahnschrift" panose="020B0502040204020203" pitchFamily="34" charset="0"/>
                </a:rPr>
                <a:t>Send secret messages</a:t>
              </a:r>
            </a:p>
          </p:txBody>
        </p:sp>
      </p:grpSp>
      <p:grpSp>
        <p:nvGrpSpPr>
          <p:cNvPr id="14" name="Group 13">
            <a:extLst>
              <a:ext uri="{FF2B5EF4-FFF2-40B4-BE49-F238E27FC236}">
                <a16:creationId xmlns:a16="http://schemas.microsoft.com/office/drawing/2014/main" id="{FC13525F-D246-4B6A-BDB4-79EC254D5E3E}"/>
              </a:ext>
            </a:extLst>
          </p:cNvPr>
          <p:cNvGrpSpPr/>
          <p:nvPr/>
        </p:nvGrpSpPr>
        <p:grpSpPr>
          <a:xfrm>
            <a:off x="1834521" y="1819270"/>
            <a:ext cx="2392870" cy="1861458"/>
            <a:chOff x="1645729" y="1850571"/>
            <a:chExt cx="2392870" cy="1861458"/>
          </a:xfrm>
        </p:grpSpPr>
        <p:sp>
          <p:nvSpPr>
            <p:cNvPr id="15" name="Rectangle: Rounded Corners 14">
              <a:extLst>
                <a:ext uri="{FF2B5EF4-FFF2-40B4-BE49-F238E27FC236}">
                  <a16:creationId xmlns:a16="http://schemas.microsoft.com/office/drawing/2014/main" id="{D254306C-9775-4413-A072-23079C5DBDDC}"/>
                </a:ext>
              </a:extLst>
            </p:cNvPr>
            <p:cNvSpPr/>
            <p:nvPr/>
          </p:nvSpPr>
          <p:spPr>
            <a:xfrm>
              <a:off x="1645729" y="1850571"/>
              <a:ext cx="2392870" cy="1861458"/>
            </a:xfrm>
            <a:prstGeom prst="roundRect">
              <a:avLst/>
            </a:prstGeom>
            <a:solidFill>
              <a:schemeClr val="bg2"/>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4D0EF71-481A-46A1-86B5-FC51CA8CF4B4}"/>
                </a:ext>
              </a:extLst>
            </p:cNvPr>
            <p:cNvSpPr txBox="1"/>
            <p:nvPr/>
          </p:nvSpPr>
          <p:spPr>
            <a:xfrm>
              <a:off x="1878713" y="2088802"/>
              <a:ext cx="1924785" cy="1384995"/>
            </a:xfrm>
            <a:prstGeom prst="rect">
              <a:avLst/>
            </a:prstGeom>
            <a:noFill/>
            <a:ln>
              <a:noFill/>
            </a:ln>
          </p:spPr>
          <p:txBody>
            <a:bodyPr wrap="square">
              <a:spAutoFit/>
            </a:bodyPr>
            <a:lstStyle/>
            <a:p>
              <a:pPr algn="ctr"/>
              <a:r>
                <a:rPr lang="en-GB" sz="2800" dirty="0">
                  <a:latin typeface="Bahnschrift" panose="020B0502040204020203" pitchFamily="34" charset="0"/>
                </a:rPr>
                <a:t>Find out enemy secrets </a:t>
              </a:r>
            </a:p>
          </p:txBody>
        </p:sp>
      </p:grpSp>
      <p:sp>
        <p:nvSpPr>
          <p:cNvPr id="17" name="TextBox 16">
            <a:extLst>
              <a:ext uri="{FF2B5EF4-FFF2-40B4-BE49-F238E27FC236}">
                <a16:creationId xmlns:a16="http://schemas.microsoft.com/office/drawing/2014/main" id="{029CCD7C-EB79-432B-B1A2-DE18F8332075}"/>
              </a:ext>
            </a:extLst>
          </p:cNvPr>
          <p:cNvSpPr txBox="1"/>
          <p:nvPr/>
        </p:nvSpPr>
        <p:spPr>
          <a:xfrm>
            <a:off x="653142" y="638731"/>
            <a:ext cx="10548257" cy="523220"/>
          </a:xfrm>
          <a:prstGeom prst="rect">
            <a:avLst/>
          </a:prstGeom>
          <a:noFill/>
        </p:spPr>
        <p:txBody>
          <a:bodyPr wrap="square">
            <a:spAutoFit/>
          </a:bodyPr>
          <a:lstStyle/>
          <a:p>
            <a:pPr algn="ctr"/>
            <a:r>
              <a:rPr lang="en-GB" sz="2800" dirty="0">
                <a:latin typeface="Bahnschrift" panose="020B0502040204020203" pitchFamily="34" charset="0"/>
              </a:rPr>
              <a:t>During the British Civil Wars,  both sides used spies to </a:t>
            </a:r>
          </a:p>
        </p:txBody>
      </p:sp>
    </p:spTree>
    <p:extLst>
      <p:ext uri="{BB962C8B-B14F-4D97-AF65-F5344CB8AC3E}">
        <p14:creationId xmlns:p14="http://schemas.microsoft.com/office/powerpoint/2010/main" val="2808657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2" name="TextBox 1">
            <a:extLst>
              <a:ext uri="{FF2B5EF4-FFF2-40B4-BE49-F238E27FC236}">
                <a16:creationId xmlns:a16="http://schemas.microsoft.com/office/drawing/2014/main" id="{990DBC68-B18F-4521-A304-A655FFF5CA6A}"/>
              </a:ext>
            </a:extLst>
          </p:cNvPr>
          <p:cNvSpPr txBox="1"/>
          <p:nvPr/>
        </p:nvSpPr>
        <p:spPr>
          <a:xfrm>
            <a:off x="3886201" y="1006103"/>
            <a:ext cx="7654724" cy="7786747"/>
          </a:xfrm>
          <a:prstGeom prst="rect">
            <a:avLst/>
          </a:prstGeom>
          <a:noFill/>
        </p:spPr>
        <p:txBody>
          <a:bodyPr wrap="square" rtlCol="0">
            <a:spAutoFit/>
          </a:bodyPr>
          <a:lstStyle/>
          <a:p>
            <a:r>
              <a:rPr lang="en-GB" sz="2800" dirty="0">
                <a:latin typeface="Bahnschrift" panose="020B0502040204020203" pitchFamily="34" charset="0"/>
              </a:rPr>
              <a:t>Now spies are plotting to help the King escape from prison and find safety abroad.</a:t>
            </a:r>
          </a:p>
          <a:p>
            <a:endParaRPr lang="en-GB" sz="2800" dirty="0">
              <a:latin typeface="Bahnschrift" panose="020B0502040204020203" pitchFamily="34" charset="0"/>
            </a:endParaRPr>
          </a:p>
          <a:p>
            <a:r>
              <a:rPr lang="en-GB" sz="2800" dirty="0">
                <a:latin typeface="Bahnschrift" panose="020B0502040204020203" pitchFamily="34" charset="0"/>
              </a:rPr>
              <a:t>You are part of the King’s spy ring. </a:t>
            </a:r>
          </a:p>
          <a:p>
            <a:endParaRPr lang="en-GB" sz="2800" dirty="0">
              <a:latin typeface="Bahnschrift" panose="020B0502040204020203" pitchFamily="34" charset="0"/>
            </a:endParaRPr>
          </a:p>
          <a:p>
            <a:r>
              <a:rPr lang="en-GB" sz="2800" dirty="0">
                <a:latin typeface="Bahnschrift" panose="020B0502040204020203" pitchFamily="34" charset="0"/>
              </a:rPr>
              <a:t>Can you come up with an escape plan?</a:t>
            </a:r>
          </a:p>
          <a:p>
            <a:endParaRPr lang="en-GB" sz="2800" dirty="0">
              <a:latin typeface="Bahnschrift" panose="020B0502040204020203" pitchFamily="34" charset="0"/>
            </a:endParaRPr>
          </a:p>
          <a:p>
            <a:r>
              <a:rPr lang="en-GB" sz="2800" dirty="0">
                <a:latin typeface="Bahnschrift" panose="020B0502040204020203" pitchFamily="34" charset="0"/>
              </a:rPr>
              <a:t>You will need to find the best spies to help you…</a:t>
            </a:r>
          </a:p>
          <a:p>
            <a:pPr algn="ctr"/>
            <a:endParaRPr lang="en-GB" sz="3200" b="1"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dirty="0"/>
          </a:p>
          <a:p>
            <a:endParaRPr lang="en-GB" dirty="0"/>
          </a:p>
          <a:p>
            <a:endParaRPr lang="en-GB" dirty="0"/>
          </a:p>
          <a:p>
            <a:endParaRPr lang="en-GB" dirty="0"/>
          </a:p>
        </p:txBody>
      </p:sp>
      <p:pic>
        <p:nvPicPr>
          <p:cNvPr id="6" name="Picture 5" descr="A person in a garment&#10;&#10;Description automatically generated with low confidence">
            <a:extLst>
              <a:ext uri="{FF2B5EF4-FFF2-40B4-BE49-F238E27FC236}">
                <a16:creationId xmlns:a16="http://schemas.microsoft.com/office/drawing/2014/main" id="{F19F58F9-7B0A-4374-88A6-B6BB556F1F3A}"/>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2223" b="96524" l="8772" r="90424">
                        <a14:foregroundMark x1="8772" y1="96524" x2="23611" y2="81407"/>
                        <a14:foregroundMark x1="43202" y1="15400" x2="61330" y2="2829"/>
                        <a14:foregroundMark x1="61330" y1="2829" x2="61330" y2="2789"/>
                        <a14:foregroundMark x1="39985" y1="37510" x2="30482" y2="31205"/>
                        <a14:foregroundMark x1="30482" y1="31205" x2="28655" y2="29022"/>
                        <a14:foregroundMark x1="71345" y1="38036" x2="56506" y2="30275"/>
                        <a14:foregroundMark x1="80921" y1="36944" x2="89620" y2="30517"/>
                        <a14:foregroundMark x1="89620" y1="30517" x2="90424" y2="29305"/>
                        <a14:foregroundMark x1="65058" y1="34034" x2="71637" y2="29184"/>
                        <a14:foregroundMark x1="50512" y1="3759" x2="54751" y2="2223"/>
                        <a14:foregroundMark x1="87719" y1="41390" x2="87939" y2="36378"/>
                        <a14:foregroundMark x1="88450" y1="40420" x2="88450" y2="35974"/>
                        <a14:foregroundMark x1="8772" y1="79871" x2="9284" y2="67785"/>
                      </a14:backgroundRemoval>
                    </a14:imgEffect>
                  </a14:imgLayer>
                </a14:imgProps>
              </a:ext>
              <a:ext uri="{28A0092B-C50C-407E-A947-70E740481C1C}">
                <a14:useLocalDpi xmlns:a14="http://schemas.microsoft.com/office/drawing/2010/main"/>
              </a:ext>
            </a:extLst>
          </a:blip>
          <a:stretch>
            <a:fillRect/>
          </a:stretch>
        </p:blipFill>
        <p:spPr>
          <a:xfrm>
            <a:off x="94771" y="108857"/>
            <a:ext cx="3791429" cy="6858000"/>
          </a:xfrm>
          <a:prstGeom prst="rect">
            <a:avLst/>
          </a:prstGeom>
        </p:spPr>
      </p:pic>
    </p:spTree>
    <p:extLst>
      <p:ext uri="{BB962C8B-B14F-4D97-AF65-F5344CB8AC3E}">
        <p14:creationId xmlns:p14="http://schemas.microsoft.com/office/powerpoint/2010/main" val="25371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2A12A3-033D-4153-9F80-831B3FCD35B1}"/>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12" name="Picture 11">
            <a:extLst>
              <a:ext uri="{FF2B5EF4-FFF2-40B4-BE49-F238E27FC236}">
                <a16:creationId xmlns:a16="http://schemas.microsoft.com/office/drawing/2014/main" id="{E5529F5E-965D-479B-8AD5-07C1A8BEA444}"/>
              </a:ext>
            </a:extLst>
          </p:cNvPr>
          <p:cNvPicPr>
            <a:picLocks noChangeAspect="1"/>
          </p:cNvPicPr>
          <p:nvPr/>
        </p:nvPicPr>
        <p:blipFill>
          <a:blip r:embed="rId3"/>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B5B49B99-B1C0-435E-BA41-2E048060CE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14" name="TextBox 13">
            <a:extLst>
              <a:ext uri="{FF2B5EF4-FFF2-40B4-BE49-F238E27FC236}">
                <a16:creationId xmlns:a16="http://schemas.microsoft.com/office/drawing/2014/main" id="{4DBB5769-3E91-4837-9307-3C3125303A5C}"/>
              </a:ext>
            </a:extLst>
          </p:cNvPr>
          <p:cNvSpPr txBox="1"/>
          <p:nvPr/>
        </p:nvSpPr>
        <p:spPr>
          <a:xfrm>
            <a:off x="640321" y="460164"/>
            <a:ext cx="10911358" cy="774507"/>
          </a:xfrm>
          <a:prstGeom prst="rect">
            <a:avLst/>
          </a:prstGeom>
          <a:noFill/>
        </p:spPr>
        <p:txBody>
          <a:bodyPr wrap="square" rtlCol="0">
            <a:spAutoFit/>
          </a:bodyPr>
          <a:lstStyle/>
          <a:p>
            <a:pPr>
              <a:lnSpc>
                <a:spcPct val="107000"/>
              </a:lnSpc>
              <a:spcAft>
                <a:spcPts val="800"/>
              </a:spcAft>
            </a:pPr>
            <a:endParaRPr lang="en-GB" dirty="0"/>
          </a:p>
          <a:p>
            <a:pPr>
              <a:lnSpc>
                <a:spcPct val="107000"/>
              </a:lnSpc>
              <a:spcAft>
                <a:spcPts val="800"/>
              </a:spcAft>
            </a:pPr>
            <a:r>
              <a:rPr lang="en-GB" dirty="0"/>
              <a:t> </a:t>
            </a:r>
          </a:p>
        </p:txBody>
      </p:sp>
      <p:sp>
        <p:nvSpPr>
          <p:cNvPr id="15" name="TextBox 14">
            <a:extLst>
              <a:ext uri="{FF2B5EF4-FFF2-40B4-BE49-F238E27FC236}">
                <a16:creationId xmlns:a16="http://schemas.microsoft.com/office/drawing/2014/main" id="{2EC1EFEA-A647-4CA9-9B61-FA8A06F26A45}"/>
              </a:ext>
            </a:extLst>
          </p:cNvPr>
          <p:cNvSpPr txBox="1"/>
          <p:nvPr/>
        </p:nvSpPr>
        <p:spPr>
          <a:xfrm>
            <a:off x="770280" y="159410"/>
            <a:ext cx="10911357" cy="954107"/>
          </a:xfrm>
          <a:prstGeom prst="rect">
            <a:avLst/>
          </a:prstGeom>
          <a:noFill/>
        </p:spPr>
        <p:txBody>
          <a:bodyPr wrap="square">
            <a:spAutoFit/>
          </a:bodyPr>
          <a:lstStyle/>
          <a:p>
            <a:pPr algn="ctr"/>
            <a:r>
              <a:rPr lang="en-GB" sz="2800" b="1" dirty="0"/>
              <a:t>Who would make the best spy? </a:t>
            </a:r>
          </a:p>
          <a:p>
            <a:pPr algn="ctr"/>
            <a:r>
              <a:rPr lang="en-GB" sz="2800" dirty="0"/>
              <a:t>Read the spy files, fill in the spy selection sheet and make your choice</a:t>
            </a:r>
          </a:p>
        </p:txBody>
      </p:sp>
      <p:pic>
        <p:nvPicPr>
          <p:cNvPr id="6" name="Picture 5" descr="A picture containing text&#10;&#10;Description automatically generated">
            <a:extLst>
              <a:ext uri="{FF2B5EF4-FFF2-40B4-BE49-F238E27FC236}">
                <a16:creationId xmlns:a16="http://schemas.microsoft.com/office/drawing/2014/main" id="{A25A06A0-D255-4C3B-8D67-0CDA03BBC036}"/>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4566" b="94465" l="9877" r="89918">
                        <a14:foregroundMark x1="45405" y1="11919" x2="47599" y2="4606"/>
                        <a14:foregroundMark x1="32990" y1="9859" x2="34088" y2="6667"/>
                        <a14:foregroundMark x1="33813" y1="94465" x2="34636" y2="88242"/>
                      </a14:backgroundRemoval>
                    </a14:imgEffect>
                  </a14:imgLayer>
                </a14:imgProps>
              </a:ext>
              <a:ext uri="{28A0092B-C50C-407E-A947-70E740481C1C}">
                <a14:useLocalDpi xmlns:a14="http://schemas.microsoft.com/office/drawing/2010/main"/>
              </a:ext>
            </a:extLst>
          </a:blip>
          <a:stretch>
            <a:fillRect/>
          </a:stretch>
        </p:blipFill>
        <p:spPr>
          <a:xfrm>
            <a:off x="129091" y="1165012"/>
            <a:ext cx="2775170" cy="4712554"/>
          </a:xfrm>
          <a:prstGeom prst="rect">
            <a:avLst/>
          </a:prstGeom>
        </p:spPr>
      </p:pic>
      <p:pic>
        <p:nvPicPr>
          <p:cNvPr id="16" name="Picture 15" descr="A person in a garment&#10;&#10;Description automatically generated with low confidence">
            <a:extLst>
              <a:ext uri="{FF2B5EF4-FFF2-40B4-BE49-F238E27FC236}">
                <a16:creationId xmlns:a16="http://schemas.microsoft.com/office/drawing/2014/main" id="{CCBE9625-3B9F-4A19-B8E8-01529D8CC273}"/>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4081" b="94465" l="10000" r="90000">
                        <a14:foregroundMark x1="56565" y1="25697" x2="72824" y2="4121"/>
                        <a14:foregroundMark x1="68321" y1="92848" x2="51832" y2="88081"/>
                        <a14:foregroundMark x1="35573" y1="94465" x2="35038" y2="90303"/>
                      </a14:backgroundRemoval>
                    </a14:imgEffect>
                  </a14:imgLayer>
                </a14:imgProps>
              </a:ext>
              <a:ext uri="{28A0092B-C50C-407E-A947-70E740481C1C}">
                <a14:useLocalDpi xmlns:a14="http://schemas.microsoft.com/office/drawing/2010/main"/>
              </a:ext>
            </a:extLst>
          </a:blip>
          <a:stretch>
            <a:fillRect/>
          </a:stretch>
        </p:blipFill>
        <p:spPr>
          <a:xfrm>
            <a:off x="2355910" y="1299700"/>
            <a:ext cx="2367784" cy="4472874"/>
          </a:xfrm>
          <a:prstGeom prst="rect">
            <a:avLst/>
          </a:prstGeom>
        </p:spPr>
      </p:pic>
      <p:pic>
        <p:nvPicPr>
          <p:cNvPr id="17" name="Picture 16">
            <a:extLst>
              <a:ext uri="{FF2B5EF4-FFF2-40B4-BE49-F238E27FC236}">
                <a16:creationId xmlns:a16="http://schemas.microsoft.com/office/drawing/2014/main" id="{5A9AC022-C0BE-41C9-A917-23CF129FFFB7}"/>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3643" b="97460" l="9926" r="89926">
                        <a14:foregroundMark x1="36609" y1="10313" x2="53956" y2="3643"/>
                        <a14:foregroundMark x1="73415" y1="41432" x2="84963" y2="33966"/>
                        <a14:foregroundMark x1="46978" y1="21421" x2="42998" y2="16496"/>
                        <a14:foregroundMark x1="53661" y1="21267" x2="54840" y2="17624"/>
                        <a14:foregroundMark x1="27813" y1="54130" x2="29730" y2="43227"/>
                        <a14:foregroundMark x1="29730" y1="43227" x2="32039" y2="54438"/>
                        <a14:foregroundMark x1="36904" y1="97460" x2="37543" y2="89533"/>
                        <a14:foregroundMark x1="78870" y1="91124" x2="70074" y2="90790"/>
                      </a14:backgroundRemoval>
                    </a14:imgEffect>
                  </a14:imgLayer>
                </a14:imgProps>
              </a:ext>
              <a:ext uri="{28A0092B-C50C-407E-A947-70E740481C1C}">
                <a14:useLocalDpi xmlns:a14="http://schemas.microsoft.com/office/drawing/2010/main"/>
              </a:ext>
            </a:extLst>
          </a:blip>
          <a:stretch>
            <a:fillRect/>
          </a:stretch>
        </p:blipFill>
        <p:spPr>
          <a:xfrm flipH="1">
            <a:off x="4236614" y="1115271"/>
            <a:ext cx="2600849" cy="4812035"/>
          </a:xfrm>
          <a:prstGeom prst="rect">
            <a:avLst/>
          </a:prstGeom>
        </p:spPr>
      </p:pic>
      <p:pic>
        <p:nvPicPr>
          <p:cNvPr id="18" name="Picture 17">
            <a:extLst>
              <a:ext uri="{FF2B5EF4-FFF2-40B4-BE49-F238E27FC236}">
                <a16:creationId xmlns:a16="http://schemas.microsoft.com/office/drawing/2014/main" id="{96D9AC14-2A4E-4022-9C8C-CFBB329BB1A5}"/>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1103" b="96306" l="9850" r="89974">
                        <a14:foregroundMark x1="8927" y1="90482" x2="31135" y2="96357"/>
                        <a14:foregroundMark x1="31135" y1="96357" x2="85664" y2="90636"/>
                        <a14:foregroundMark x1="49472" y1="10646" x2="59894" y2="5567"/>
                        <a14:foregroundMark x1="59894" y1="5567" x2="47274" y2="6029"/>
                        <a14:foregroundMark x1="47274" y1="6029" x2="47274" y2="6029"/>
                        <a14:foregroundMark x1="48901" y1="2694" x2="62093" y2="2565"/>
                        <a14:foregroundMark x1="62093" y1="2565" x2="65523" y2="2848"/>
                        <a14:foregroundMark x1="48901" y1="2386" x2="55717" y2="1103"/>
                      </a14:backgroundRemoval>
                    </a14:imgEffect>
                  </a14:imgLayer>
                </a14:imgProps>
              </a:ext>
              <a:ext uri="{28A0092B-C50C-407E-A947-70E740481C1C}">
                <a14:useLocalDpi xmlns:a14="http://schemas.microsoft.com/office/drawing/2010/main"/>
              </a:ext>
            </a:extLst>
          </a:blip>
          <a:stretch>
            <a:fillRect/>
          </a:stretch>
        </p:blipFill>
        <p:spPr>
          <a:xfrm>
            <a:off x="6422744" y="1057780"/>
            <a:ext cx="2767569" cy="4744056"/>
          </a:xfrm>
          <a:prstGeom prst="rect">
            <a:avLst/>
          </a:prstGeom>
        </p:spPr>
      </p:pic>
      <p:pic>
        <p:nvPicPr>
          <p:cNvPr id="19" name="Picture 18">
            <a:extLst>
              <a:ext uri="{FF2B5EF4-FFF2-40B4-BE49-F238E27FC236}">
                <a16:creationId xmlns:a16="http://schemas.microsoft.com/office/drawing/2014/main" id="{599FB904-6750-424B-BD75-FAF833BFB76A}"/>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4541" b="96511" l="9934" r="89901">
                        <a14:foregroundMark x1="41805" y1="23961" x2="63576" y2="5028"/>
                        <a14:foregroundMark x1="63576" y1="5028" x2="63825" y2="4592"/>
                        <a14:foregroundMark x1="23096" y1="46973" x2="25166" y2="35403"/>
                        <a14:foregroundMark x1="81747" y1="46511" x2="71772" y2="37301"/>
                        <a14:foregroundMark x1="70488" y1="23807" x2="47434" y2="20806"/>
                        <a14:foregroundMark x1="59230" y1="72704" x2="70737" y2="72217"/>
                        <a14:foregroundMark x1="42591" y1="72550" x2="28808" y2="72293"/>
                        <a14:foregroundMark x1="28808" y1="72293" x2="27980" y2="71909"/>
                        <a14:foregroundMark x1="20530" y1="90944" x2="35141" y2="88250"/>
                        <a14:foregroundMark x1="65604" y1="96511" x2="65356" y2="71421"/>
                      </a14:backgroundRemoval>
                    </a14:imgEffect>
                  </a14:imgLayer>
                </a14:imgProps>
              </a:ext>
              <a:ext uri="{28A0092B-C50C-407E-A947-70E740481C1C}">
                <a14:useLocalDpi xmlns:a14="http://schemas.microsoft.com/office/drawing/2010/main"/>
              </a:ext>
            </a:extLst>
          </a:blip>
          <a:stretch>
            <a:fillRect/>
          </a:stretch>
        </p:blipFill>
        <p:spPr>
          <a:xfrm>
            <a:off x="9033260" y="888738"/>
            <a:ext cx="3254293" cy="5250511"/>
          </a:xfrm>
          <a:prstGeom prst="rect">
            <a:avLst/>
          </a:prstGeom>
        </p:spPr>
      </p:pic>
      <p:sp>
        <p:nvSpPr>
          <p:cNvPr id="3" name="Rectangle 2">
            <a:extLst>
              <a:ext uri="{FF2B5EF4-FFF2-40B4-BE49-F238E27FC236}">
                <a16:creationId xmlns:a16="http://schemas.microsoft.com/office/drawing/2014/main" id="{EAE2E0F1-E215-4FA0-BB70-295A2059052A}"/>
              </a:ext>
            </a:extLst>
          </p:cNvPr>
          <p:cNvSpPr/>
          <p:nvPr/>
        </p:nvSpPr>
        <p:spPr>
          <a:xfrm>
            <a:off x="2615609" y="1194707"/>
            <a:ext cx="1621005" cy="4363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1972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2A12A3-033D-4153-9F80-831B3FCD35B1}"/>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87" y="5624945"/>
            <a:ext cx="12219087" cy="1233055"/>
          </a:xfrm>
          <a:prstGeom prst="rect">
            <a:avLst/>
          </a:prstGeom>
          <a:solidFill>
            <a:srgbClr val="77CFE5"/>
          </a:solidFill>
        </p:spPr>
      </p:pic>
      <p:pic>
        <p:nvPicPr>
          <p:cNvPr id="12" name="Picture 11">
            <a:extLst>
              <a:ext uri="{FF2B5EF4-FFF2-40B4-BE49-F238E27FC236}">
                <a16:creationId xmlns:a16="http://schemas.microsoft.com/office/drawing/2014/main" id="{E5529F5E-965D-479B-8AD5-07C1A8BEA444}"/>
              </a:ext>
            </a:extLst>
          </p:cNvPr>
          <p:cNvPicPr>
            <a:picLocks noChangeAspect="1"/>
          </p:cNvPicPr>
          <p:nvPr/>
        </p:nvPicPr>
        <p:blipFill>
          <a:blip r:embed="rId3"/>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B5B49B99-B1C0-435E-BA41-2E048060CE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14" name="TextBox 13">
            <a:extLst>
              <a:ext uri="{FF2B5EF4-FFF2-40B4-BE49-F238E27FC236}">
                <a16:creationId xmlns:a16="http://schemas.microsoft.com/office/drawing/2014/main" id="{4DBB5769-3E91-4837-9307-3C3125303A5C}"/>
              </a:ext>
            </a:extLst>
          </p:cNvPr>
          <p:cNvSpPr txBox="1"/>
          <p:nvPr/>
        </p:nvSpPr>
        <p:spPr>
          <a:xfrm>
            <a:off x="640321" y="460164"/>
            <a:ext cx="10911358" cy="774507"/>
          </a:xfrm>
          <a:prstGeom prst="rect">
            <a:avLst/>
          </a:prstGeom>
          <a:noFill/>
        </p:spPr>
        <p:txBody>
          <a:bodyPr wrap="square" rtlCol="0">
            <a:spAutoFit/>
          </a:bodyPr>
          <a:lstStyle/>
          <a:p>
            <a:pPr>
              <a:lnSpc>
                <a:spcPct val="107000"/>
              </a:lnSpc>
              <a:spcAft>
                <a:spcPts val="800"/>
              </a:spcAft>
            </a:pPr>
            <a:endParaRPr lang="en-GB" dirty="0"/>
          </a:p>
          <a:p>
            <a:pPr>
              <a:lnSpc>
                <a:spcPct val="107000"/>
              </a:lnSpc>
              <a:spcAft>
                <a:spcPts val="800"/>
              </a:spcAft>
            </a:pPr>
            <a:r>
              <a:rPr lang="en-GB" dirty="0"/>
              <a:t> </a:t>
            </a:r>
          </a:p>
        </p:txBody>
      </p:sp>
      <p:sp>
        <p:nvSpPr>
          <p:cNvPr id="15" name="TextBox 14">
            <a:extLst>
              <a:ext uri="{FF2B5EF4-FFF2-40B4-BE49-F238E27FC236}">
                <a16:creationId xmlns:a16="http://schemas.microsoft.com/office/drawing/2014/main" id="{2EC1EFEA-A647-4CA9-9B61-FA8A06F26A45}"/>
              </a:ext>
            </a:extLst>
          </p:cNvPr>
          <p:cNvSpPr txBox="1"/>
          <p:nvPr/>
        </p:nvSpPr>
        <p:spPr>
          <a:xfrm>
            <a:off x="2163145" y="96135"/>
            <a:ext cx="10911357" cy="954107"/>
          </a:xfrm>
          <a:prstGeom prst="rect">
            <a:avLst/>
          </a:prstGeom>
          <a:noFill/>
        </p:spPr>
        <p:txBody>
          <a:bodyPr wrap="square">
            <a:spAutoFit/>
          </a:bodyPr>
          <a:lstStyle/>
          <a:p>
            <a:r>
              <a:rPr lang="en-GB" sz="2800" b="1" dirty="0"/>
              <a:t>Click on the person you would like to recruit as a spy. </a:t>
            </a:r>
          </a:p>
          <a:p>
            <a:r>
              <a:rPr lang="en-GB" sz="2800" dirty="0"/>
              <a:t>Find out if your mission will be a success</a:t>
            </a:r>
          </a:p>
        </p:txBody>
      </p:sp>
      <p:pic>
        <p:nvPicPr>
          <p:cNvPr id="6" name="Picture 5" descr="A picture containing text&#10;&#10;Description automatically generated">
            <a:extLst>
              <a:ext uri="{FF2B5EF4-FFF2-40B4-BE49-F238E27FC236}">
                <a16:creationId xmlns:a16="http://schemas.microsoft.com/office/drawing/2014/main" id="{A25A06A0-D255-4C3B-8D67-0CDA03BBC036}"/>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4566" b="94465" l="9877" r="89918">
                        <a14:foregroundMark x1="45405" y1="11919" x2="47599" y2="4606"/>
                        <a14:foregroundMark x1="32990" y1="9859" x2="34088" y2="6667"/>
                        <a14:foregroundMark x1="33813" y1="94465" x2="34636" y2="88242"/>
                      </a14:backgroundRemoval>
                    </a14:imgEffect>
                  </a14:imgLayer>
                </a14:imgProps>
              </a:ext>
              <a:ext uri="{28A0092B-C50C-407E-A947-70E740481C1C}">
                <a14:useLocalDpi xmlns:a14="http://schemas.microsoft.com/office/drawing/2010/main"/>
              </a:ext>
            </a:extLst>
          </a:blip>
          <a:stretch>
            <a:fillRect/>
          </a:stretch>
        </p:blipFill>
        <p:spPr>
          <a:xfrm>
            <a:off x="129091" y="1165012"/>
            <a:ext cx="2775170" cy="4712554"/>
          </a:xfrm>
          <a:prstGeom prst="rect">
            <a:avLst/>
          </a:prstGeom>
        </p:spPr>
      </p:pic>
      <p:pic>
        <p:nvPicPr>
          <p:cNvPr id="16" name="Picture 15" descr="A person in a garment&#10;&#10;Description automatically generated with low confidence">
            <a:extLst>
              <a:ext uri="{FF2B5EF4-FFF2-40B4-BE49-F238E27FC236}">
                <a16:creationId xmlns:a16="http://schemas.microsoft.com/office/drawing/2014/main" id="{CCBE9625-3B9F-4A19-B8E8-01529D8CC273}"/>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4081" b="94465" l="10000" r="90000">
                        <a14:foregroundMark x1="56565" y1="25697" x2="72824" y2="4121"/>
                        <a14:foregroundMark x1="68321" y1="92848" x2="51832" y2="88081"/>
                        <a14:foregroundMark x1="35573" y1="94465" x2="35038" y2="90303"/>
                      </a14:backgroundRemoval>
                    </a14:imgEffect>
                  </a14:imgLayer>
                </a14:imgProps>
              </a:ext>
              <a:ext uri="{28A0092B-C50C-407E-A947-70E740481C1C}">
                <a14:useLocalDpi xmlns:a14="http://schemas.microsoft.com/office/drawing/2010/main"/>
              </a:ext>
            </a:extLst>
          </a:blip>
          <a:stretch>
            <a:fillRect/>
          </a:stretch>
        </p:blipFill>
        <p:spPr>
          <a:xfrm>
            <a:off x="2355910" y="1299700"/>
            <a:ext cx="2367784" cy="4472874"/>
          </a:xfrm>
          <a:prstGeom prst="rect">
            <a:avLst/>
          </a:prstGeom>
        </p:spPr>
      </p:pic>
      <p:pic>
        <p:nvPicPr>
          <p:cNvPr id="17" name="Picture 16">
            <a:extLst>
              <a:ext uri="{FF2B5EF4-FFF2-40B4-BE49-F238E27FC236}">
                <a16:creationId xmlns:a16="http://schemas.microsoft.com/office/drawing/2014/main" id="{5A9AC022-C0BE-41C9-A917-23CF129FFFB7}"/>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3643" b="97460" l="9926" r="89926">
                        <a14:foregroundMark x1="36609" y1="10313" x2="53956" y2="3643"/>
                        <a14:foregroundMark x1="73415" y1="41432" x2="84963" y2="33966"/>
                        <a14:foregroundMark x1="46978" y1="21421" x2="42998" y2="16496"/>
                        <a14:foregroundMark x1="53661" y1="21267" x2="54840" y2="17624"/>
                        <a14:foregroundMark x1="27813" y1="54130" x2="29730" y2="43227"/>
                        <a14:foregroundMark x1="29730" y1="43227" x2="32039" y2="54438"/>
                        <a14:foregroundMark x1="36904" y1="97460" x2="37543" y2="89533"/>
                        <a14:foregroundMark x1="78870" y1="91124" x2="70074" y2="90790"/>
                      </a14:backgroundRemoval>
                    </a14:imgEffect>
                  </a14:imgLayer>
                </a14:imgProps>
              </a:ext>
              <a:ext uri="{28A0092B-C50C-407E-A947-70E740481C1C}">
                <a14:useLocalDpi xmlns:a14="http://schemas.microsoft.com/office/drawing/2010/main"/>
              </a:ext>
            </a:extLst>
          </a:blip>
          <a:stretch>
            <a:fillRect/>
          </a:stretch>
        </p:blipFill>
        <p:spPr>
          <a:xfrm flipH="1">
            <a:off x="4236614" y="1115271"/>
            <a:ext cx="2600849" cy="4812035"/>
          </a:xfrm>
          <a:prstGeom prst="rect">
            <a:avLst/>
          </a:prstGeom>
        </p:spPr>
      </p:pic>
      <p:pic>
        <p:nvPicPr>
          <p:cNvPr id="18" name="Picture 17">
            <a:extLst>
              <a:ext uri="{FF2B5EF4-FFF2-40B4-BE49-F238E27FC236}">
                <a16:creationId xmlns:a16="http://schemas.microsoft.com/office/drawing/2014/main" id="{96D9AC14-2A4E-4022-9C8C-CFBB329BB1A5}"/>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1103" b="96306" l="9850" r="89974">
                        <a14:foregroundMark x1="8927" y1="90482" x2="31135" y2="96357"/>
                        <a14:foregroundMark x1="31135" y1="96357" x2="85664" y2="90636"/>
                        <a14:foregroundMark x1="49472" y1="10646" x2="59894" y2="5567"/>
                        <a14:foregroundMark x1="59894" y1="5567" x2="47274" y2="6029"/>
                        <a14:foregroundMark x1="47274" y1="6029" x2="47274" y2="6029"/>
                        <a14:foregroundMark x1="48901" y1="2694" x2="62093" y2="2565"/>
                        <a14:foregroundMark x1="62093" y1="2565" x2="65523" y2="2848"/>
                        <a14:foregroundMark x1="48901" y1="2386" x2="55717" y2="1103"/>
                      </a14:backgroundRemoval>
                    </a14:imgEffect>
                  </a14:imgLayer>
                </a14:imgProps>
              </a:ext>
              <a:ext uri="{28A0092B-C50C-407E-A947-70E740481C1C}">
                <a14:useLocalDpi xmlns:a14="http://schemas.microsoft.com/office/drawing/2010/main"/>
              </a:ext>
            </a:extLst>
          </a:blip>
          <a:stretch>
            <a:fillRect/>
          </a:stretch>
        </p:blipFill>
        <p:spPr>
          <a:xfrm>
            <a:off x="6422744" y="1057780"/>
            <a:ext cx="2767569" cy="4744056"/>
          </a:xfrm>
          <a:prstGeom prst="rect">
            <a:avLst/>
          </a:prstGeom>
        </p:spPr>
      </p:pic>
      <p:pic>
        <p:nvPicPr>
          <p:cNvPr id="19" name="Picture 18">
            <a:extLst>
              <a:ext uri="{FF2B5EF4-FFF2-40B4-BE49-F238E27FC236}">
                <a16:creationId xmlns:a16="http://schemas.microsoft.com/office/drawing/2014/main" id="{599FB904-6750-424B-BD75-FAF833BFB76A}"/>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4541" b="96511" l="9934" r="89901">
                        <a14:foregroundMark x1="41805" y1="23961" x2="63576" y2="5028"/>
                        <a14:foregroundMark x1="63576" y1="5028" x2="63825" y2="4592"/>
                        <a14:foregroundMark x1="23096" y1="46973" x2="25166" y2="35403"/>
                        <a14:foregroundMark x1="81747" y1="46511" x2="71772" y2="37301"/>
                        <a14:foregroundMark x1="70488" y1="23807" x2="47434" y2="20806"/>
                        <a14:foregroundMark x1="59230" y1="72704" x2="70737" y2="72217"/>
                        <a14:foregroundMark x1="42591" y1="72550" x2="28808" y2="72293"/>
                        <a14:foregroundMark x1="28808" y1="72293" x2="27980" y2="71909"/>
                        <a14:foregroundMark x1="20530" y1="90944" x2="35141" y2="88250"/>
                        <a14:foregroundMark x1="65604" y1="96511" x2="65356" y2="71421"/>
                      </a14:backgroundRemoval>
                    </a14:imgEffect>
                  </a14:imgLayer>
                </a14:imgProps>
              </a:ext>
              <a:ext uri="{28A0092B-C50C-407E-A947-70E740481C1C}">
                <a14:useLocalDpi xmlns:a14="http://schemas.microsoft.com/office/drawing/2010/main"/>
              </a:ext>
            </a:extLst>
          </a:blip>
          <a:stretch>
            <a:fillRect/>
          </a:stretch>
        </p:blipFill>
        <p:spPr>
          <a:xfrm>
            <a:off x="9033260" y="888738"/>
            <a:ext cx="3254293" cy="5250511"/>
          </a:xfrm>
          <a:prstGeom prst="rect">
            <a:avLst/>
          </a:prstGeom>
        </p:spPr>
      </p:pic>
      <p:sp>
        <p:nvSpPr>
          <p:cNvPr id="2" name="Rectangle 1">
            <a:hlinkClick r:id="rId15" action="ppaction://hlinksldjump"/>
            <a:extLst>
              <a:ext uri="{FF2B5EF4-FFF2-40B4-BE49-F238E27FC236}">
                <a16:creationId xmlns:a16="http://schemas.microsoft.com/office/drawing/2014/main" id="{BACC7B1D-9E14-4F6C-A171-DA5487A3B552}"/>
              </a:ext>
            </a:extLst>
          </p:cNvPr>
          <p:cNvSpPr/>
          <p:nvPr/>
        </p:nvSpPr>
        <p:spPr>
          <a:xfrm>
            <a:off x="255181" y="1234671"/>
            <a:ext cx="2100729" cy="432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EAE2E0F1-E215-4FA0-BB70-295A2059052A}"/>
              </a:ext>
            </a:extLst>
          </p:cNvPr>
          <p:cNvSpPr/>
          <p:nvPr/>
        </p:nvSpPr>
        <p:spPr>
          <a:xfrm>
            <a:off x="2615609" y="1194707"/>
            <a:ext cx="1621005" cy="4363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hlinkClick r:id="rId16" action="ppaction://hlinksldjump"/>
            <a:extLst>
              <a:ext uri="{FF2B5EF4-FFF2-40B4-BE49-F238E27FC236}">
                <a16:creationId xmlns:a16="http://schemas.microsoft.com/office/drawing/2014/main" id="{8F0C1B3F-7D27-4764-A7AB-9FB6897D56E2}"/>
              </a:ext>
            </a:extLst>
          </p:cNvPr>
          <p:cNvSpPr/>
          <p:nvPr/>
        </p:nvSpPr>
        <p:spPr>
          <a:xfrm>
            <a:off x="2768009" y="1347107"/>
            <a:ext cx="1621005" cy="4363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17" action="ppaction://hlinksldjump"/>
            <a:extLst>
              <a:ext uri="{FF2B5EF4-FFF2-40B4-BE49-F238E27FC236}">
                <a16:creationId xmlns:a16="http://schemas.microsoft.com/office/drawing/2014/main" id="{12B98448-0125-4390-A143-6087A4F06EF7}"/>
              </a:ext>
            </a:extLst>
          </p:cNvPr>
          <p:cNvSpPr/>
          <p:nvPr/>
        </p:nvSpPr>
        <p:spPr>
          <a:xfrm>
            <a:off x="4603311" y="1213182"/>
            <a:ext cx="1819432" cy="4714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18" action="ppaction://hlinksldjump"/>
            <a:extLst>
              <a:ext uri="{FF2B5EF4-FFF2-40B4-BE49-F238E27FC236}">
                <a16:creationId xmlns:a16="http://schemas.microsoft.com/office/drawing/2014/main" id="{42701270-2422-4DD0-AD30-4BFB6EBE5D5C}"/>
              </a:ext>
            </a:extLst>
          </p:cNvPr>
          <p:cNvSpPr/>
          <p:nvPr/>
        </p:nvSpPr>
        <p:spPr>
          <a:xfrm>
            <a:off x="7167962" y="930694"/>
            <a:ext cx="1769745" cy="474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19" action="ppaction://hlinksldjump"/>
            <a:extLst>
              <a:ext uri="{FF2B5EF4-FFF2-40B4-BE49-F238E27FC236}">
                <a16:creationId xmlns:a16="http://schemas.microsoft.com/office/drawing/2014/main" id="{027947A8-E7E9-4048-9FD1-6BD7E912A91B}"/>
              </a:ext>
            </a:extLst>
          </p:cNvPr>
          <p:cNvSpPr/>
          <p:nvPr/>
        </p:nvSpPr>
        <p:spPr>
          <a:xfrm>
            <a:off x="9766559" y="803515"/>
            <a:ext cx="2075721" cy="500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640247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1CE15E5B575949BF957F351B9FD86D" ma:contentTypeVersion="17" ma:contentTypeDescription="Create a new document." ma:contentTypeScope="" ma:versionID="9aa539d2c7758f821351923dcef5c26f">
  <xsd:schema xmlns:xsd="http://www.w3.org/2001/XMLSchema" xmlns:xs="http://www.w3.org/2001/XMLSchema" xmlns:p="http://schemas.microsoft.com/office/2006/metadata/properties" xmlns:ns2="ac5c2849-74a1-46d7-ad44-587ab7d0a8b9" xmlns:ns3="4a165765-abab-47e8-b183-467eaa5f8791" targetNamespace="http://schemas.microsoft.com/office/2006/metadata/properties" ma:root="true" ma:fieldsID="d33d523c843f71b4d37d219aba784d33" ns2:_="" ns3:_="">
    <xsd:import namespace="ac5c2849-74a1-46d7-ad44-587ab7d0a8b9"/>
    <xsd:import namespace="4a165765-abab-47e8-b183-467eaa5f879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5c2849-74a1-46d7-ad44-587ab7d0a8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b6722e-8b0f-476a-af75-d7aed9b5bbc3}" ma:internalName="TaxCatchAll" ma:showField="CatchAllData" ma:web="ac5c2849-74a1-46d7-ad44-587ab7d0a8b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165765-abab-47e8-b183-467eaa5f879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90830b-6321-4205-8fd0-8a030ac599f7" ma:termSetId="09814cd3-568e-fe90-9814-8d621ff8fb84" ma:anchorId="fba54fb3-c3e1-fe81-a776-ca4b69148c4d" ma:open="true" ma:isKeyword="false">
      <xsd:complexType>
        <xsd:sequence>
          <xsd:element ref="pc:Terms" minOccurs="0" maxOccurs="1"/>
        </xsd:sequence>
      </xsd:complexType>
    </xsd:element>
    <xsd:element name="MediaServiceDocTags" ma:index="24" nillable="true" ma:displayName="MediaServiceDocTags" ma:hidden="true" ma:internalName="MediaServiceDoc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C10428-4DEE-4F14-AD6B-645CC3CA109E}">
  <ds:schemaRefs>
    <ds:schemaRef ds:uri="http://schemas.microsoft.com/sharepoint/v3/contenttype/forms"/>
  </ds:schemaRefs>
</ds:datastoreItem>
</file>

<file path=customXml/itemProps2.xml><?xml version="1.0" encoding="utf-8"?>
<ds:datastoreItem xmlns:ds="http://schemas.openxmlformats.org/officeDocument/2006/customXml" ds:itemID="{C3580F25-3271-4E92-AE26-AEFCF30D37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5c2849-74a1-46d7-ad44-587ab7d0a8b9"/>
    <ds:schemaRef ds:uri="4a165765-abab-47e8-b183-467eaa5f87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9040</TotalTime>
  <Words>1628</Words>
  <Application>Microsoft Office PowerPoint</Application>
  <PresentationFormat>Widescreen</PresentationFormat>
  <Paragraphs>255</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Bahnschrift</vt:lpstr>
      <vt:lpstr>Bradley Hand ITC</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Newark &amp; Sherwood District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Greany</dc:creator>
  <cp:lastModifiedBy>Munro, Jonathan</cp:lastModifiedBy>
  <cp:revision>98</cp:revision>
  <dcterms:created xsi:type="dcterms:W3CDTF">2022-09-29T10:47:32Z</dcterms:created>
  <dcterms:modified xsi:type="dcterms:W3CDTF">2023-06-21T13:26:35Z</dcterms:modified>
</cp:coreProperties>
</file>