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8" r:id="rId4"/>
    <p:sldId id="269" r:id="rId5"/>
    <p:sldId id="271" r:id="rId6"/>
    <p:sldId id="275" r:id="rId7"/>
    <p:sldId id="277" r:id="rId8"/>
    <p:sldId id="278" r:id="rId9"/>
    <p:sldId id="272" r:id="rId10"/>
    <p:sldId id="273" r:id="rId11"/>
    <p:sldId id="274" r:id="rId12"/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7" r:id="rId22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6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Resource provided by</a:t>
            </a:r>
            <a:r>
              <a:rPr spc="-75" dirty="0"/>
              <a:t> </a:t>
            </a:r>
            <a:r>
              <a:rPr spc="-5" dirty="0"/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/>
              <a:t>© </a:t>
            </a:r>
            <a:r>
              <a:rPr spc="-5" dirty="0"/>
              <a:t>Harris </a:t>
            </a:r>
            <a:r>
              <a:rPr dirty="0"/>
              <a:t>Museum &amp; Art</a:t>
            </a:r>
            <a:r>
              <a:rPr spc="-90" dirty="0"/>
              <a:t> </a:t>
            </a:r>
            <a:r>
              <a:rPr dirty="0"/>
              <a:t>Gallery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Resource provided by</a:t>
            </a:r>
            <a:r>
              <a:rPr spc="-75" dirty="0"/>
              <a:t> </a:t>
            </a:r>
            <a:r>
              <a:rPr spc="-5" dirty="0"/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/>
              <a:t>© </a:t>
            </a:r>
            <a:r>
              <a:rPr spc="-5" dirty="0"/>
              <a:t>Harris </a:t>
            </a:r>
            <a:r>
              <a:rPr dirty="0"/>
              <a:t>Museum &amp; Art</a:t>
            </a:r>
            <a:r>
              <a:rPr spc="-90" dirty="0"/>
              <a:t> </a:t>
            </a:r>
            <a:r>
              <a:rPr dirty="0"/>
              <a:t>Gallery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Resource provided by</a:t>
            </a:r>
            <a:r>
              <a:rPr spc="-75" dirty="0"/>
              <a:t> </a:t>
            </a:r>
            <a:r>
              <a:rPr spc="-5" dirty="0"/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/>
              <a:t>© </a:t>
            </a:r>
            <a:r>
              <a:rPr spc="-5" dirty="0"/>
              <a:t>Harris </a:t>
            </a:r>
            <a:r>
              <a:rPr dirty="0"/>
              <a:t>Museum &amp; Art</a:t>
            </a:r>
            <a:r>
              <a:rPr spc="-90" dirty="0"/>
              <a:t> </a:t>
            </a:r>
            <a:r>
              <a:rPr dirty="0"/>
              <a:t>Gallery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Resource provided by</a:t>
            </a:r>
            <a:r>
              <a:rPr spc="-75" dirty="0"/>
              <a:t> </a:t>
            </a:r>
            <a:r>
              <a:rPr spc="-5" dirty="0"/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/>
              <a:t>© </a:t>
            </a:r>
            <a:r>
              <a:rPr spc="-5" dirty="0"/>
              <a:t>Harris </a:t>
            </a:r>
            <a:r>
              <a:rPr dirty="0"/>
              <a:t>Museum &amp; Art</a:t>
            </a:r>
            <a:r>
              <a:rPr spc="-90" dirty="0"/>
              <a:t> </a:t>
            </a:r>
            <a:r>
              <a:rPr dirty="0"/>
              <a:t>Gallery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Resource provided by</a:t>
            </a:r>
            <a:r>
              <a:rPr spc="-75" dirty="0"/>
              <a:t> </a:t>
            </a:r>
            <a:r>
              <a:rPr spc="-5" dirty="0"/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/>
              <a:t>© </a:t>
            </a:r>
            <a:r>
              <a:rPr spc="-5" dirty="0"/>
              <a:t>Harris </a:t>
            </a:r>
            <a:r>
              <a:rPr dirty="0"/>
              <a:t>Museum &amp; Art</a:t>
            </a:r>
            <a:r>
              <a:rPr spc="-90" dirty="0"/>
              <a:t> </a:t>
            </a:r>
            <a:r>
              <a:rPr dirty="0"/>
              <a:t>Gallery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248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910"/>
              </a:lnSpc>
            </a:pPr>
            <a:r>
              <a:rPr spc="-5" dirty="0"/>
              <a:t>Resource provided by</a:t>
            </a:r>
            <a:r>
              <a:rPr spc="-75" dirty="0"/>
              <a:t> </a:t>
            </a:r>
            <a:r>
              <a:rPr spc="-5" dirty="0"/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/>
              <a:t>© </a:t>
            </a:r>
            <a:r>
              <a:rPr spc="-5" dirty="0"/>
              <a:t>Harris </a:t>
            </a:r>
            <a:r>
              <a:rPr dirty="0"/>
              <a:t>Museum &amp; Art</a:t>
            </a:r>
            <a:r>
              <a:rPr spc="-90" dirty="0"/>
              <a:t> </a:t>
            </a:r>
            <a:r>
              <a:rPr dirty="0"/>
              <a:t>Gallery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learning.org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://www.harrismuseum.org.uk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49107" y="684457"/>
            <a:ext cx="10624007" cy="7672938"/>
            <a:chOff x="308638" y="621187"/>
            <a:chExt cx="9641956" cy="6963675"/>
          </a:xfrm>
        </p:grpSpPr>
        <p:grpSp>
          <p:nvGrpSpPr>
            <p:cNvPr id="3" name="Group 2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34" name="Hexagon 33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/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/>
              </a:p>
            </p:txBody>
          </p:sp>
          <p:sp>
            <p:nvSpPr>
              <p:cNvPr id="40" name="Hexagon 3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41" name="Hexagon 4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42" name="Hexagon 4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43" name="Hexagon 42"/>
              <p:cNvSpPr/>
              <p:nvPr/>
            </p:nvSpPr>
            <p:spPr>
              <a:xfrm>
                <a:off x="684832" y="188042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44" name="Hexagon 4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45" name="Hexagon 4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46" name="Hexagon 4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47" name="Hexagon 4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983" dirty="0"/>
                  <a:t>  </a:t>
                </a:r>
              </a:p>
            </p:txBody>
          </p:sp>
        </p:grpSp>
        <p:sp>
          <p:nvSpPr>
            <p:cNvPr id="32" name="Hexagon 31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35" name="Hexagon 34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983" dirty="0"/>
                <a:t> </a:t>
              </a:r>
            </a:p>
          </p:txBody>
        </p:sp>
        <p:sp>
          <p:nvSpPr>
            <p:cNvPr id="36" name="Hexagon 35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/>
            </a:p>
          </p:txBody>
        </p:sp>
        <p:sp>
          <p:nvSpPr>
            <p:cNvPr id="39" name="Hexagon 38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983" dirty="0"/>
                <a:t> 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224397" y="6615523"/>
            <a:ext cx="7806454" cy="678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645" b="1" baseline="30000" dirty="0">
                <a:solidFill>
                  <a:srgbClr val="FFFFFF"/>
                </a:solidFill>
                <a:latin typeface="Century Gothic"/>
                <a:cs typeface="Century Gothic"/>
              </a:rPr>
              <a:t>Free learning resources from arts, cultural and heritage organisations</a:t>
            </a:r>
          </a:p>
          <a:p>
            <a:r>
              <a:rPr lang="en-GB" sz="3967" b="1" baseline="30000" dirty="0" err="1">
                <a:solidFill>
                  <a:srgbClr val="49C5B1"/>
                </a:solidFill>
                <a:latin typeface="Century Gothic"/>
                <a:cs typeface="Century Gothic"/>
              </a:rPr>
              <a:t>mylearning.org</a:t>
            </a:r>
            <a:endParaRPr lang="en-GB" sz="3526" b="1" baseline="30000" dirty="0">
              <a:solidFill>
                <a:srgbClr val="49C5B1"/>
              </a:solidFill>
              <a:latin typeface="Century Gothic"/>
              <a:cs typeface="Century Gothi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44307" y="2482850"/>
            <a:ext cx="717051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48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Victorian Transport </a:t>
            </a:r>
          </a:p>
          <a:p>
            <a:r>
              <a:rPr lang="en-GB" sz="4800" b="1" dirty="0" smtClean="0">
                <a:solidFill>
                  <a:srgbClr val="49C5B1"/>
                </a:solidFill>
                <a:latin typeface="Century Gothic" panose="020B0502020202020204" pitchFamily="34" charset="0"/>
              </a:rPr>
              <a:t>in Preston</a:t>
            </a:r>
            <a:endParaRPr lang="en-US" sz="4800" b="1" dirty="0">
              <a:solidFill>
                <a:srgbClr val="49C5B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91" y="292753"/>
            <a:ext cx="3675398" cy="144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5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7029" y="273050"/>
            <a:ext cx="9172603" cy="746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03789"/>
            <a:r>
              <a:rPr lang="en-GB" sz="4848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Resource 1:  What am I? cont.</a:t>
            </a:r>
            <a:endParaRPr lang="en-US" sz="4848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389458" y="1422010"/>
            <a:ext cx="9757841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Read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 the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following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statements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ask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children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hold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up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picture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showing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mode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is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describing.</a:t>
            </a: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40" dirty="0" smtClean="0">
                <a:latin typeface="Century Gothic" panose="020B0502020202020204" pitchFamily="34" charset="0"/>
                <a:cs typeface="Lucida Sans"/>
              </a:rPr>
              <a:t>Horse </a:t>
            </a:r>
            <a:r>
              <a:rPr lang="en-GB" sz="1400" b="1" spc="55" dirty="0" smtClean="0">
                <a:latin typeface="Century Gothic" panose="020B0502020202020204" pitchFamily="34" charset="0"/>
                <a:cs typeface="Lucida Sans"/>
              </a:rPr>
              <a:t>drawn </a:t>
            </a:r>
            <a:r>
              <a:rPr lang="en-GB" sz="1400" b="1" spc="40" dirty="0" smtClean="0">
                <a:latin typeface="Century Gothic" panose="020B0502020202020204" pitchFamily="34" charset="0"/>
                <a:cs typeface="Lucida Sans"/>
              </a:rPr>
              <a:t>tram </a:t>
            </a:r>
            <a:r>
              <a:rPr lang="en-GB" sz="1400" b="1" spc="60" dirty="0" smtClean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4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65" dirty="0" smtClean="0">
                <a:latin typeface="Century Gothic" panose="020B0502020202020204" pitchFamily="34" charset="0"/>
                <a:cs typeface="Lucida Sans"/>
              </a:rPr>
              <a:t>5)</a:t>
            </a:r>
            <a:endParaRPr lang="en-GB" sz="1400" b="1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pulled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 two</a:t>
            </a:r>
            <a:r>
              <a:rPr lang="en-GB" sz="1400" spc="-20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 smtClean="0">
                <a:latin typeface="Century Gothic" panose="020B0502020202020204" pitchFamily="34" charset="0"/>
                <a:cs typeface="Lucida Sans"/>
              </a:rPr>
              <a:t>horses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along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tracks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 smtClean="0">
                <a:latin typeface="Century Gothic" panose="020B0502020202020204" pitchFamily="34" charset="0"/>
                <a:cs typeface="Lucida Sans"/>
              </a:rPr>
              <a:t>road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</a:t>
            </a:r>
            <a:r>
              <a:rPr lang="en-GB" sz="1400" spc="-10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40" dirty="0" smtClean="0">
                <a:latin typeface="Century Gothic" panose="020B0502020202020204" pitchFamily="34" charset="0"/>
                <a:cs typeface="Lucida Sans"/>
              </a:rPr>
              <a:t>One</a:t>
            </a:r>
            <a:r>
              <a:rPr lang="en-GB" sz="1400" spc="-3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man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drives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another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collects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 smtClean="0">
                <a:latin typeface="Century Gothic" panose="020B0502020202020204" pitchFamily="34" charset="0"/>
                <a:cs typeface="Lucida Sans"/>
              </a:rPr>
              <a:t>fares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passengers around</a:t>
            </a:r>
            <a:r>
              <a:rPr lang="en-GB" sz="1400" spc="-1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 smtClean="0">
                <a:latin typeface="Century Gothic" panose="020B0502020202020204" pitchFamily="34" charset="0"/>
                <a:cs typeface="Lucida Sans"/>
              </a:rPr>
              <a:t>Preston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advertisements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around </a:t>
            </a: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my</a:t>
            </a:r>
            <a:r>
              <a:rPr lang="en-GB" sz="1400" spc="-17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roof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14"/>
              </a:spcBef>
              <a:buFont typeface="Symbol"/>
              <a:buChar char=""/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55" dirty="0">
                <a:latin typeface="Century Gothic" panose="020B0502020202020204" pitchFamily="34" charset="0"/>
                <a:cs typeface="Lucida Sans"/>
              </a:rPr>
              <a:t>Fire </a:t>
            </a:r>
            <a:r>
              <a:rPr lang="en-GB" sz="1400" b="1" spc="35" dirty="0">
                <a:latin typeface="Century Gothic" panose="020B0502020202020204" pitchFamily="34" charset="0"/>
                <a:cs typeface="Lucida Sans"/>
              </a:rPr>
              <a:t>engine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5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80" dirty="0" smtClean="0">
                <a:latin typeface="Century Gothic" panose="020B0502020202020204" pitchFamily="34" charset="0"/>
                <a:cs typeface="Lucida Sans"/>
              </a:rPr>
              <a:t>6)</a:t>
            </a:r>
            <a:endParaRPr lang="en-GB" sz="1400" b="1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six</a:t>
            </a:r>
            <a:r>
              <a:rPr lang="en-GB" sz="1400" spc="-1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40" dirty="0" smtClean="0">
                <a:latin typeface="Century Gothic" panose="020B0502020202020204" pitchFamily="34" charset="0"/>
                <a:cs typeface="Lucida Sans"/>
              </a:rPr>
              <a:t>My</a:t>
            </a:r>
            <a:r>
              <a:rPr lang="en-GB" sz="1400" spc="-2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back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wheels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larger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than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my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front</a:t>
            </a:r>
            <a:r>
              <a:rPr lang="en-GB"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ladder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lamp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attached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marR="2341880" indent="-285750">
              <a:lnSpc>
                <a:spcPts val="1430"/>
              </a:lnSpc>
              <a:spcBef>
                <a:spcPts val="114"/>
              </a:spcBef>
              <a:buFont typeface="Arial" panose="020B0604020202020204" pitchFamily="34" charset="0"/>
              <a:buChar char="•"/>
              <a:tabLst>
                <a:tab pos="469900" algn="l"/>
              </a:tabLst>
            </a:pPr>
            <a:r>
              <a:rPr lang="en-GB" sz="1400" dirty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used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an</a:t>
            </a:r>
            <a:r>
              <a:rPr lang="en-GB" sz="1400" spc="-1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emergency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14"/>
              </a:spcBef>
              <a:buFont typeface="Symbol"/>
              <a:buChar char=""/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40" dirty="0">
                <a:latin typeface="Century Gothic" panose="020B0502020202020204" pitchFamily="34" charset="0"/>
                <a:cs typeface="Lucida Sans"/>
              </a:rPr>
              <a:t>Horse and </a:t>
            </a:r>
            <a:r>
              <a:rPr lang="en-GB" sz="1400" b="1" spc="50" dirty="0">
                <a:latin typeface="Century Gothic" panose="020B0502020202020204" pitchFamily="34" charset="0"/>
                <a:cs typeface="Lucida Sans"/>
              </a:rPr>
              <a:t>cart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5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55" dirty="0" smtClean="0">
                <a:latin typeface="Century Gothic" panose="020B0502020202020204" pitchFamily="34" charset="0"/>
                <a:cs typeface="Lucida Sans"/>
              </a:rPr>
              <a:t>7)</a:t>
            </a:r>
            <a:endParaRPr lang="en-GB" sz="1400" b="1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pulled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 smtClean="0">
                <a:latin typeface="Century Gothic" panose="020B0502020202020204" pitchFamily="34" charset="0"/>
                <a:cs typeface="Lucida Sans"/>
              </a:rPr>
              <a:t>horse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two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large</a:t>
            </a:r>
            <a:r>
              <a:rPr lang="en-GB" sz="1400" spc="-20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along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 smtClean="0">
                <a:latin typeface="Century Gothic" panose="020B0502020202020204" pitchFamily="34" charset="0"/>
                <a:cs typeface="Lucida Sans"/>
              </a:rPr>
              <a:t>road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</a:t>
            </a:r>
            <a:r>
              <a:rPr lang="en-GB" sz="1400" spc="-3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carry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bring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goods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shops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</a:t>
            </a:r>
            <a:r>
              <a:rPr lang="en-GB" sz="1400" spc="65" dirty="0" smtClean="0">
                <a:latin typeface="Century Gothic" panose="020B0502020202020204" pitchFamily="34" charset="0"/>
                <a:cs typeface="Lucida Sans"/>
              </a:rPr>
              <a:t>?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spc="65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  <a:buFont typeface="Symbol"/>
              <a:buChar char=""/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 marR="3522979" indent="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70534" algn="l"/>
              </a:tabLst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 marR="129539">
              <a:lnSpc>
                <a:spcPct val="100000"/>
              </a:lnSpc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95328" y="2025650"/>
            <a:ext cx="43805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400" b="1" spc="45" dirty="0">
                <a:latin typeface="Century Gothic" panose="020B0502020202020204" pitchFamily="34" charset="0"/>
                <a:cs typeface="Lucida Sans"/>
              </a:rPr>
              <a:t>Car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80" dirty="0" smtClean="0">
                <a:latin typeface="Century Gothic" panose="020B0502020202020204" pitchFamily="34" charset="0"/>
                <a:cs typeface="Lucida Sans"/>
              </a:rPr>
              <a:t>8)</a:t>
            </a:r>
            <a:endParaRPr lang="en-GB" sz="1400" b="1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</a:t>
            </a:r>
            <a:r>
              <a:rPr lang="en-GB" sz="1400" spc="-10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no</a:t>
            </a:r>
            <a:r>
              <a:rPr lang="en-GB" sz="1400" spc="-2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roof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powered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</a:t>
            </a:r>
            <a:r>
              <a:rPr lang="en-GB" sz="1400" spc="-229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an </a:t>
            </a:r>
            <a:r>
              <a:rPr lang="en-GB" sz="1400" spc="10" dirty="0" smtClean="0">
                <a:latin typeface="Century Gothic" panose="020B0502020202020204" pitchFamily="34" charset="0"/>
                <a:cs typeface="Lucida Sans"/>
              </a:rPr>
              <a:t>engine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steering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wheel, horn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spc="10" dirty="0" smtClean="0">
                <a:latin typeface="Century Gothic" panose="020B0502020202020204" pitchFamily="34" charset="0"/>
                <a:cs typeface="Lucida Sans"/>
              </a:rPr>
              <a:t>lamp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60" dirty="0" smtClean="0">
                <a:latin typeface="Century Gothic" panose="020B0502020202020204" pitchFamily="34" charset="0"/>
                <a:cs typeface="Lucida Sans"/>
              </a:rPr>
              <a:t>Wealthy</a:t>
            </a:r>
            <a:r>
              <a:rPr lang="en-GB" sz="1400" spc="-2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drove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wherever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wanted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 smtClean="0">
                <a:latin typeface="Century Gothic" panose="020B0502020202020204" pitchFamily="34" charset="0"/>
                <a:cs typeface="Lucida Sans"/>
              </a:rPr>
              <a:t>go. </a:t>
            </a:r>
            <a:r>
              <a:rPr lang="en-GB" sz="1400" spc="90" dirty="0" smtClean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</a:t>
            </a:r>
            <a:r>
              <a:rPr lang="en-GB" sz="1400" spc="65" dirty="0" smtClean="0">
                <a:latin typeface="Century Gothic" panose="020B0502020202020204" pitchFamily="34" charset="0"/>
                <a:cs typeface="Lucida Sans"/>
              </a:rPr>
              <a:t>?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spc="65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Electric </a:t>
            </a:r>
            <a:r>
              <a:rPr lang="en-GB" sz="1400" b="1" spc="40" dirty="0">
                <a:latin typeface="Century Gothic" panose="020B0502020202020204" pitchFamily="34" charset="0"/>
                <a:cs typeface="Lucida Sans"/>
              </a:rPr>
              <a:t>tram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5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80" dirty="0" smtClean="0">
                <a:latin typeface="Century Gothic" panose="020B0502020202020204" pitchFamily="34" charset="0"/>
                <a:cs typeface="Lucida Sans"/>
              </a:rPr>
              <a:t>9)</a:t>
            </a:r>
            <a:endParaRPr lang="en-GB" sz="1400" b="1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</a:t>
            </a:r>
            <a:r>
              <a:rPr lang="en-GB" sz="1400" spc="-2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along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tracks on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25" dirty="0" smtClean="0">
                <a:latin typeface="Century Gothic" panose="020B0502020202020204" pitchFamily="34" charset="0"/>
                <a:cs typeface="Lucida Sans"/>
              </a:rPr>
              <a:t>road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two</a:t>
            </a:r>
            <a:r>
              <a:rPr lang="en-GB" sz="1400" spc="-1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 smtClean="0">
                <a:latin typeface="Century Gothic" panose="020B0502020202020204" pitchFamily="34" charset="0"/>
                <a:cs typeface="Lucida Sans"/>
              </a:rPr>
              <a:t>levels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powered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</a:t>
            </a:r>
            <a:r>
              <a:rPr lang="en-GB" sz="1400" spc="-19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 smtClean="0">
                <a:latin typeface="Century Gothic" panose="020B0502020202020204" pitchFamily="34" charset="0"/>
                <a:cs typeface="Lucida Sans"/>
              </a:rPr>
              <a:t>electricity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40" dirty="0" smtClean="0">
                <a:latin typeface="Century Gothic" panose="020B0502020202020204" pitchFamily="34" charset="0"/>
                <a:cs typeface="Lucida Sans"/>
              </a:rPr>
              <a:t>One</a:t>
            </a:r>
            <a:r>
              <a:rPr lang="en-GB" sz="1400" spc="-3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man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drives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another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collects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 smtClean="0">
                <a:latin typeface="Century Gothic" panose="020B0502020202020204" pitchFamily="34" charset="0"/>
                <a:cs typeface="Lucida Sans"/>
              </a:rPr>
              <a:t>fares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around</a:t>
            </a:r>
            <a:r>
              <a:rPr lang="en-GB" sz="1400" spc="-17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Preston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2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7029" y="273050"/>
            <a:ext cx="8985871" cy="746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03789"/>
            <a:r>
              <a:rPr lang="en-GB" sz="4848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Resource 2:  Statement cards</a:t>
            </a:r>
            <a:endParaRPr lang="en-US" sz="4848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389458" y="1111250"/>
            <a:ext cx="97578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69215">
              <a:lnSpc>
                <a:spcPct val="100000"/>
              </a:lnSpc>
            </a:pP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Cut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up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statement cards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(resource </a:t>
            </a:r>
            <a:r>
              <a:rPr lang="en-GB" sz="1400" spc="60" dirty="0">
                <a:latin typeface="Century Gothic" panose="020B0502020202020204" pitchFamily="34" charset="0"/>
                <a:cs typeface="Lucida Sans"/>
              </a:rPr>
              <a:t>2)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put them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hat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 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box.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As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class,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pull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one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time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discuss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(maybe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choose 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just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three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four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focus on).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Encourage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children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imagine 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themselves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situation, thinking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know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about 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life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was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like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before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growth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industrialised</a:t>
            </a:r>
            <a:r>
              <a:rPr lang="en-GB" sz="1400" spc="-2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transportation,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the impact the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trains,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trams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boats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would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had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on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their 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lives.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felt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these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changes?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9458" y="2787650"/>
            <a:ext cx="28956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>
                <a:latin typeface="Century Gothic" panose="020B0502020202020204" pitchFamily="34" charset="0"/>
              </a:rPr>
              <a:t>People could go </a:t>
            </a:r>
            <a:r>
              <a:rPr lang="en-GB" sz="1600" dirty="0" smtClean="0">
                <a:latin typeface="Century Gothic" panose="020B0502020202020204" pitchFamily="34" charset="0"/>
              </a:rPr>
              <a:t>on day </a:t>
            </a:r>
            <a:r>
              <a:rPr lang="en-GB" sz="1600" dirty="0">
                <a:latin typeface="Century Gothic" panose="020B0502020202020204" pitchFamily="34" charset="0"/>
              </a:rPr>
              <a:t>trips to </a:t>
            </a:r>
            <a:r>
              <a:rPr lang="en-GB" sz="1600" dirty="0" smtClean="0">
                <a:latin typeface="Century Gothic" panose="020B0502020202020204" pitchFamily="34" charset="0"/>
              </a:rPr>
              <a:t>the country </a:t>
            </a:r>
            <a:r>
              <a:rPr lang="en-GB" sz="1600" dirty="0">
                <a:latin typeface="Century Gothic" panose="020B0502020202020204" pitchFamily="34" charset="0"/>
              </a:rPr>
              <a:t>or seaside </a:t>
            </a:r>
            <a:r>
              <a:rPr lang="en-GB" sz="1600" dirty="0" smtClean="0">
                <a:latin typeface="Century Gothic" panose="020B0502020202020204" pitchFamily="34" charset="0"/>
              </a:rPr>
              <a:t>for the </a:t>
            </a:r>
            <a:r>
              <a:rPr lang="en-GB" sz="1600" dirty="0">
                <a:latin typeface="Century Gothic" panose="020B0502020202020204" pitchFamily="34" charset="0"/>
              </a:rPr>
              <a:t>first time</a:t>
            </a:r>
            <a:r>
              <a:rPr lang="en-GB" sz="1600" dirty="0" smtClean="0">
                <a:latin typeface="Century Gothic" panose="020B0502020202020204" pitchFamily="34" charset="0"/>
              </a:rPr>
              <a:t>.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9458" y="3930650"/>
            <a:ext cx="289560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 smtClean="0">
                <a:latin typeface="Century Gothic" panose="020B0502020202020204" pitchFamily="34" charset="0"/>
              </a:rPr>
              <a:t>Produce could be transported across the country much quicker than ever before.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9458" y="5359261"/>
            <a:ext cx="2895600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>
                <a:latin typeface="Century Gothic" panose="020B0502020202020204" pitchFamily="34" charset="0"/>
              </a:rPr>
              <a:t>People from </a:t>
            </a:r>
            <a:r>
              <a:rPr lang="en-GB" sz="1600" dirty="0" smtClean="0">
                <a:latin typeface="Century Gothic" panose="020B0502020202020204" pitchFamily="34" charset="0"/>
              </a:rPr>
              <a:t>the towns and cities could travel </a:t>
            </a:r>
            <a:r>
              <a:rPr lang="en-GB" sz="1600" dirty="0">
                <a:latin typeface="Century Gothic" panose="020B0502020202020204" pitchFamily="34" charset="0"/>
              </a:rPr>
              <a:t>to </a:t>
            </a:r>
            <a:r>
              <a:rPr lang="en-GB" sz="1600" dirty="0" smtClean="0">
                <a:latin typeface="Century Gothic" panose="020B0502020202020204" pitchFamily="34" charset="0"/>
              </a:rPr>
              <a:t>the countryside</a:t>
            </a:r>
            <a:r>
              <a:rPr lang="en-GB" sz="1600" dirty="0">
                <a:latin typeface="Century Gothic" panose="020B0502020202020204" pitchFamily="34" charset="0"/>
              </a:rPr>
              <a:t>, </a:t>
            </a:r>
            <a:r>
              <a:rPr lang="en-GB" sz="1600" dirty="0" smtClean="0">
                <a:latin typeface="Century Gothic" panose="020B0502020202020204" pitchFamily="34" charset="0"/>
              </a:rPr>
              <a:t>and people </a:t>
            </a:r>
            <a:r>
              <a:rPr lang="en-GB" sz="1600" dirty="0">
                <a:latin typeface="Century Gothic" panose="020B0502020202020204" pitchFamily="34" charset="0"/>
              </a:rPr>
              <a:t>from </a:t>
            </a:r>
            <a:r>
              <a:rPr lang="en-GB" sz="1600" dirty="0" smtClean="0">
                <a:latin typeface="Century Gothic" panose="020B0502020202020204" pitchFamily="34" charset="0"/>
              </a:rPr>
              <a:t>the countryside could travel </a:t>
            </a:r>
            <a:r>
              <a:rPr lang="en-GB" sz="1600" dirty="0">
                <a:latin typeface="Century Gothic" panose="020B0502020202020204" pitchFamily="34" charset="0"/>
              </a:rPr>
              <a:t>to the </a:t>
            </a:r>
            <a:r>
              <a:rPr lang="en-GB" sz="1600" dirty="0" smtClean="0">
                <a:latin typeface="Century Gothic" panose="020B0502020202020204" pitchFamily="34" charset="0"/>
              </a:rPr>
              <a:t>towns much </a:t>
            </a:r>
            <a:r>
              <a:rPr lang="en-GB" sz="1600" dirty="0">
                <a:latin typeface="Century Gothic" panose="020B0502020202020204" pitchFamily="34" charset="0"/>
              </a:rPr>
              <a:t>more </a:t>
            </a:r>
            <a:r>
              <a:rPr lang="en-GB" sz="1600" dirty="0" smtClean="0">
                <a:latin typeface="Century Gothic" panose="020B0502020202020204" pitchFamily="34" charset="0"/>
              </a:rPr>
              <a:t>quickly and </a:t>
            </a:r>
            <a:r>
              <a:rPr lang="en-GB" sz="1600" dirty="0">
                <a:latin typeface="Century Gothic" panose="020B0502020202020204" pitchFamily="34" charset="0"/>
              </a:rPr>
              <a:t>cheaply than </a:t>
            </a:r>
            <a:r>
              <a:rPr lang="en-GB" sz="1600" dirty="0" smtClean="0">
                <a:latin typeface="Century Gothic" panose="020B0502020202020204" pitchFamily="34" charset="0"/>
              </a:rPr>
              <a:t>ever before</a:t>
            </a:r>
            <a:r>
              <a:rPr lang="en-GB" sz="14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17236" y="5359261"/>
            <a:ext cx="289560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 smtClean="0">
                <a:latin typeface="Century Gothic" panose="020B0502020202020204" pitchFamily="34" charset="0"/>
              </a:rPr>
              <a:t>The laying of railway tracks and the building of railway stations, canals and docks changed what places looked like.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20578" y="3930650"/>
            <a:ext cx="28956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 smtClean="0">
                <a:latin typeface="Century Gothic" panose="020B0502020202020204" pitchFamily="34" charset="0"/>
              </a:rPr>
              <a:t>The building of the railways created work for thousands of people.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20578" y="2785491"/>
            <a:ext cx="28956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 smtClean="0">
                <a:latin typeface="Century Gothic" panose="020B0502020202020204" pitchFamily="34" charset="0"/>
              </a:rPr>
              <a:t>The coal used to power trains and boats causes a lot of pollution.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93798" y="2784627"/>
            <a:ext cx="28956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 smtClean="0">
                <a:latin typeface="Century Gothic" panose="020B0502020202020204" pitchFamily="34" charset="0"/>
              </a:rPr>
              <a:t>Public transport was affordable for the first time.</a:t>
            </a:r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93798" y="3925516"/>
            <a:ext cx="28956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GB" sz="1600" dirty="0" smtClean="0">
                <a:latin typeface="Century Gothic" panose="020B0502020202020204" pitchFamily="34" charset="0"/>
              </a:rPr>
              <a:t>People had never travelled so quickly before.</a:t>
            </a:r>
            <a:endParaRPr lang="en-GB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58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7175" y="455676"/>
            <a:ext cx="8115300" cy="6245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50211" y="6780781"/>
            <a:ext cx="11080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385" dirty="0">
                <a:latin typeface="Century Gothic" panose="020B0502020202020204" pitchFamily="34" charset="0"/>
                <a:cs typeface="Lucida Sans"/>
              </a:rPr>
              <a:t>1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 </a:t>
            </a:r>
            <a:r>
              <a:rPr spc="-5" dirty="0">
                <a:latin typeface="Century Gothic" panose="020B0502020202020204" pitchFamily="34" charset="0"/>
              </a:rPr>
              <a:t>Harris </a:t>
            </a:r>
            <a:r>
              <a:rPr dirty="0">
                <a:latin typeface="Century Gothic" panose="020B0502020202020204" pitchFamily="34" charset="0"/>
              </a:rPr>
              <a:t>Museum &amp; Art</a:t>
            </a:r>
            <a:r>
              <a:rPr spc="-90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41700" y="6928763"/>
            <a:ext cx="56388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spc="20" dirty="0" smtClean="0">
                <a:latin typeface="Century Gothic" panose="020B0502020202020204" pitchFamily="34" charset="0"/>
                <a:cs typeface="Lucida Sans"/>
              </a:rPr>
              <a:t>Horse</a:t>
            </a:r>
            <a:r>
              <a:rPr sz="1400" spc="-3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 smtClean="0">
                <a:latin typeface="Century Gothic" panose="020B0502020202020204" pitchFamily="34" charset="0"/>
                <a:cs typeface="Lucida Sans"/>
              </a:rPr>
              <a:t>and</a:t>
            </a:r>
            <a:r>
              <a:rPr sz="1400" spc="-2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5" dirty="0" smtClean="0">
                <a:latin typeface="Century Gothic" panose="020B0502020202020204" pitchFamily="34" charset="0"/>
                <a:cs typeface="Lucida Sans"/>
              </a:rPr>
              <a:t>carts</a:t>
            </a:r>
            <a:r>
              <a:rPr sz="1400" spc="-4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5" dirty="0" smtClean="0">
                <a:latin typeface="Century Gothic" panose="020B0502020202020204" pitchFamily="34" charset="0"/>
                <a:cs typeface="Lucida Sans"/>
              </a:rPr>
              <a:t>belonging</a:t>
            </a:r>
            <a:r>
              <a:rPr sz="1400" spc="-2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5" dirty="0" smtClean="0">
                <a:latin typeface="Century Gothic" panose="020B0502020202020204" pitchFamily="34" charset="0"/>
                <a:cs typeface="Lucida Sans"/>
              </a:rPr>
              <a:t>to</a:t>
            </a:r>
            <a:r>
              <a:rPr sz="1400" spc="-2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85" dirty="0" smtClean="0">
                <a:latin typeface="Century Gothic" panose="020B0502020202020204" pitchFamily="34" charset="0"/>
                <a:cs typeface="Lucida Sans"/>
              </a:rPr>
              <a:t>John</a:t>
            </a:r>
            <a:r>
              <a:rPr sz="1400" spc="-2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50" dirty="0" err="1" smtClean="0">
                <a:latin typeface="Century Gothic" panose="020B0502020202020204" pitchFamily="34" charset="0"/>
                <a:cs typeface="Lucida Sans"/>
              </a:rPr>
              <a:t>Battersby</a:t>
            </a:r>
            <a:r>
              <a:rPr sz="1400" spc="-3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14" dirty="0" smtClean="0">
                <a:latin typeface="Century Gothic" panose="020B0502020202020204" pitchFamily="34" charset="0"/>
                <a:cs typeface="Lucida Sans"/>
              </a:rPr>
              <a:t>-</a:t>
            </a:r>
            <a:r>
              <a:rPr lang="en-GB" sz="1400" spc="25" dirty="0" smtClean="0">
                <a:latin typeface="Century Gothic" panose="020B0502020202020204" pitchFamily="34" charset="0"/>
                <a:cs typeface="Lucida Sans"/>
              </a:rPr>
              <a:t>corn</a:t>
            </a:r>
            <a:r>
              <a:rPr lang="en-GB" sz="1400" spc="-11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 smtClean="0">
                <a:latin typeface="Century Gothic" panose="020B0502020202020204" pitchFamily="34" charset="0"/>
                <a:cs typeface="Lucida Sans"/>
              </a:rPr>
              <a:t>merchant.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endParaRPr sz="1400" dirty="0">
              <a:latin typeface="Century Gothic" panose="020B0502020202020204" pitchFamily="34" charset="0"/>
              <a:cs typeface="Lucida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7175" y="569975"/>
            <a:ext cx="8115300" cy="58841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50211" y="6552181"/>
            <a:ext cx="1150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45" dirty="0">
                <a:latin typeface="Century Gothic" panose="020B0502020202020204" pitchFamily="34" charset="0"/>
                <a:cs typeface="Lucida Sans"/>
              </a:rPr>
              <a:t>2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 </a:t>
            </a:r>
            <a:r>
              <a:rPr spc="-5" dirty="0">
                <a:latin typeface="Century Gothic" panose="020B0502020202020204" pitchFamily="34" charset="0"/>
              </a:rPr>
              <a:t>Harris </a:t>
            </a:r>
            <a:r>
              <a:rPr dirty="0">
                <a:latin typeface="Century Gothic" panose="020B0502020202020204" pitchFamily="34" charset="0"/>
              </a:rPr>
              <a:t>Museum &amp; Art</a:t>
            </a:r>
            <a:r>
              <a:rPr spc="-90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60700" y="6552181"/>
            <a:ext cx="64770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Barge </a:t>
            </a:r>
            <a:r>
              <a:rPr sz="1400" spc="-10" dirty="0">
                <a:latin typeface="Century Gothic" panose="020B0502020202020204" pitchFamily="34" charset="0"/>
                <a:cs typeface="Lucida Sans"/>
              </a:rPr>
              <a:t>No.3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on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Preston</a:t>
            </a:r>
            <a:r>
              <a:rPr sz="1400" spc="-2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5" dirty="0" smtClean="0">
                <a:latin typeface="Century Gothic" panose="020B0502020202020204" pitchFamily="34" charset="0"/>
                <a:cs typeface="Lucida Sans"/>
              </a:rPr>
              <a:t>Dock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0" dirty="0" smtClean="0">
                <a:latin typeface="Century Gothic" panose="020B0502020202020204" pitchFamily="34" charset="0"/>
                <a:cs typeface="Lucida Sans"/>
              </a:rPr>
              <a:t>importing </a:t>
            </a:r>
            <a:r>
              <a:rPr sz="1400" spc="10" dirty="0">
                <a:latin typeface="Century Gothic" panose="020B0502020202020204" pitchFamily="34" charset="0"/>
                <a:cs typeface="Lucida Sans"/>
              </a:rPr>
              <a:t>limestone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sz="1400" spc="50" dirty="0">
                <a:latin typeface="Century Gothic" panose="020B0502020202020204" pitchFamily="34" charset="0"/>
                <a:cs typeface="Lucida Sans"/>
              </a:rPr>
              <a:t>be</a:t>
            </a:r>
            <a:r>
              <a:rPr sz="1400" spc="-28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15" dirty="0">
                <a:latin typeface="Century Gothic" panose="020B0502020202020204" pitchFamily="34" charset="0"/>
                <a:cs typeface="Lucida Sans"/>
              </a:rPr>
              <a:t>used </a:t>
            </a:r>
            <a:r>
              <a:rPr sz="1400" spc="10" dirty="0">
                <a:latin typeface="Century Gothic" panose="020B0502020202020204" pitchFamily="34" charset="0"/>
                <a:cs typeface="Lucida Sans"/>
              </a:rPr>
              <a:t>for </a:t>
            </a:r>
            <a:r>
              <a:rPr sz="1400" spc="-10" dirty="0">
                <a:latin typeface="Century Gothic" panose="020B0502020202020204" pitchFamily="34" charset="0"/>
                <a:cs typeface="Lucida Sans"/>
              </a:rPr>
              <a:t>building.</a:t>
            </a:r>
            <a:endParaRPr sz="1400" dirty="0">
              <a:latin typeface="Century Gothic" panose="020B0502020202020204" pitchFamily="34" charset="0"/>
              <a:cs typeface="Lucida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475" y="569975"/>
            <a:ext cx="8115300" cy="5861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64511" y="6552181"/>
            <a:ext cx="115316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25" dirty="0">
                <a:latin typeface="Century Gothic" panose="020B0502020202020204" pitchFamily="34" charset="0"/>
                <a:cs typeface="Lucida Sans"/>
              </a:rPr>
              <a:t>3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 </a:t>
            </a:r>
            <a:r>
              <a:rPr spc="-5" dirty="0">
                <a:latin typeface="Century Gothic" panose="020B0502020202020204" pitchFamily="34" charset="0"/>
              </a:rPr>
              <a:t>Harris </a:t>
            </a:r>
            <a:r>
              <a:rPr dirty="0">
                <a:latin typeface="Century Gothic" panose="020B0502020202020204" pitchFamily="34" charset="0"/>
              </a:rPr>
              <a:t>Museum &amp; Art</a:t>
            </a:r>
            <a:r>
              <a:rPr spc="-90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37009" y="6552181"/>
            <a:ext cx="272669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45" dirty="0">
                <a:latin typeface="Century Gothic" panose="020B0502020202020204" pitchFamily="34" charset="0"/>
                <a:cs typeface="Lucida Sans"/>
              </a:rPr>
              <a:t>Locomotive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at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Preston</a:t>
            </a:r>
            <a:r>
              <a:rPr sz="1400" spc="-20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Station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475" y="912875"/>
            <a:ext cx="8115300" cy="4978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64511" y="5980681"/>
            <a:ext cx="11639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55" dirty="0">
                <a:latin typeface="Century Gothic" panose="020B0502020202020204" pitchFamily="34" charset="0"/>
                <a:cs typeface="Lucida Sans"/>
              </a:rPr>
              <a:t>4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 </a:t>
            </a:r>
            <a:r>
              <a:rPr spc="-5" dirty="0">
                <a:latin typeface="Century Gothic" panose="020B0502020202020204" pitchFamily="34" charset="0"/>
              </a:rPr>
              <a:t>Harris </a:t>
            </a:r>
            <a:r>
              <a:rPr dirty="0">
                <a:latin typeface="Century Gothic" panose="020B0502020202020204" pitchFamily="34" charset="0"/>
              </a:rPr>
              <a:t>Museum &amp; Art</a:t>
            </a:r>
            <a:r>
              <a:rPr spc="-90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94240" y="5980681"/>
            <a:ext cx="232029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20" dirty="0">
                <a:latin typeface="Century Gothic" panose="020B0502020202020204" pitchFamily="34" charset="0"/>
                <a:cs typeface="Lucida Sans"/>
              </a:rPr>
              <a:t>Horse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drawn </a:t>
            </a:r>
            <a:r>
              <a:rPr sz="1400" spc="25" dirty="0">
                <a:latin typeface="Century Gothic" panose="020B0502020202020204" pitchFamily="34" charset="0"/>
                <a:cs typeface="Lucida Sans"/>
              </a:rPr>
              <a:t>removal</a:t>
            </a:r>
            <a:r>
              <a:rPr sz="1400" spc="-2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cart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475" y="684276"/>
            <a:ext cx="8115300" cy="56052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78809" y="6436356"/>
            <a:ext cx="1153160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Lucida Sans"/>
                <a:cs typeface="Lucida Sans"/>
              </a:rPr>
              <a:t>Document</a:t>
            </a:r>
            <a:r>
              <a:rPr sz="1400" spc="-30" dirty="0">
                <a:latin typeface="Lucida Sans"/>
                <a:cs typeface="Lucida Sans"/>
              </a:rPr>
              <a:t> 5</a:t>
            </a:r>
            <a:endParaRPr sz="1400">
              <a:latin typeface="Lucida Sans"/>
              <a:cs typeface="Lucida San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/>
              <a:t>Resource provided by</a:t>
            </a:r>
            <a:r>
              <a:rPr spc="-75" dirty="0"/>
              <a:t> </a:t>
            </a:r>
            <a:r>
              <a:rPr spc="-5" dirty="0"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/>
              <a:t>© </a:t>
            </a:r>
            <a:r>
              <a:rPr spc="-5" dirty="0"/>
              <a:t>Harris </a:t>
            </a:r>
            <a:r>
              <a:rPr dirty="0"/>
              <a:t>Museum &amp; Art</a:t>
            </a:r>
            <a:r>
              <a:rPr spc="-90" dirty="0"/>
              <a:t> </a:t>
            </a:r>
            <a:r>
              <a:rPr dirty="0"/>
              <a:t>Gallery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08009" y="6436356"/>
            <a:ext cx="1619250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20" dirty="0">
                <a:latin typeface="Lucida Sans"/>
                <a:cs typeface="Lucida Sans"/>
              </a:rPr>
              <a:t>Horse </a:t>
            </a:r>
            <a:r>
              <a:rPr sz="1400" spc="35" dirty="0">
                <a:latin typeface="Lucida Sans"/>
                <a:cs typeface="Lucida Sans"/>
              </a:rPr>
              <a:t>drawn</a:t>
            </a:r>
            <a:r>
              <a:rPr sz="1400" spc="-150" dirty="0">
                <a:latin typeface="Lucida Sans"/>
                <a:cs typeface="Lucida Sans"/>
              </a:rPr>
              <a:t> </a:t>
            </a:r>
            <a:r>
              <a:rPr sz="1400" spc="20" dirty="0">
                <a:latin typeface="Lucida Sans"/>
                <a:cs typeface="Lucida Sans"/>
              </a:rPr>
              <a:t>tram</a:t>
            </a:r>
            <a:endParaRPr sz="14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4511" y="6216901"/>
            <a:ext cx="11595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6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65937" y="6216901"/>
            <a:ext cx="102996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40" dirty="0">
                <a:latin typeface="Century Gothic" panose="020B0502020202020204" pitchFamily="34" charset="0"/>
                <a:cs typeface="Lucida Sans"/>
              </a:rPr>
              <a:t>Fire</a:t>
            </a:r>
            <a:r>
              <a:rPr sz="1400" spc="-1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Engine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71475" y="806195"/>
            <a:ext cx="8115300" cy="5276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©Harris Museum &amp; Art</a:t>
            </a:r>
            <a:r>
              <a:rPr spc="-105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</p:spTree>
    <p:extLst>
      <p:ext uri="{BB962C8B-B14F-4D97-AF65-F5344CB8AC3E}">
        <p14:creationId xmlns:p14="http://schemas.microsoft.com/office/powerpoint/2010/main" val="3099849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475" y="920496"/>
            <a:ext cx="8115300" cy="4721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64511" y="5874001"/>
            <a:ext cx="1150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50" dirty="0">
                <a:latin typeface="Century Gothic" panose="020B0502020202020204" pitchFamily="34" charset="0"/>
                <a:cs typeface="Lucida Sans"/>
              </a:rPr>
              <a:t>7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©Harris Museum &amp; Art</a:t>
            </a:r>
            <a:r>
              <a:rPr spc="-105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64796" y="5874001"/>
            <a:ext cx="407035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20" dirty="0">
                <a:latin typeface="Century Gothic" panose="020B0502020202020204" pitchFamily="34" charset="0"/>
                <a:cs typeface="Lucida Sans"/>
              </a:rPr>
              <a:t>Horse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drawn </a:t>
            </a:r>
            <a:r>
              <a:rPr sz="1400" spc="25" dirty="0">
                <a:latin typeface="Century Gothic" panose="020B0502020202020204" pitchFamily="34" charset="0"/>
                <a:cs typeface="Lucida Sans"/>
              </a:rPr>
              <a:t>carts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on </a:t>
            </a:r>
            <a:r>
              <a:rPr sz="1400" spc="30" dirty="0">
                <a:latin typeface="Century Gothic" panose="020B0502020202020204" pitchFamily="34" charset="0"/>
                <a:cs typeface="Lucida Sans"/>
              </a:rPr>
              <a:t>Orchard </a:t>
            </a:r>
            <a:r>
              <a:rPr sz="1400" spc="25" dirty="0">
                <a:latin typeface="Century Gothic" panose="020B0502020202020204" pitchFamily="34" charset="0"/>
                <a:cs typeface="Lucida Sans"/>
              </a:rPr>
              <a:t>Street,</a:t>
            </a:r>
            <a:r>
              <a:rPr sz="1400" spc="-3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35" dirty="0">
                <a:latin typeface="Century Gothic" panose="020B0502020202020204" pitchFamily="34" charset="0"/>
                <a:cs typeface="Lucida Sans"/>
              </a:rPr>
              <a:t>Preston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826720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1475" y="569976"/>
            <a:ext cx="8115300" cy="548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64511" y="6323581"/>
            <a:ext cx="115633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-5" dirty="0">
                <a:latin typeface="Century Gothic" panose="020B0502020202020204" pitchFamily="34" charset="0"/>
                <a:cs typeface="Lucida Sans"/>
              </a:rPr>
              <a:t>8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©Harris Museum &amp; Art</a:t>
            </a:r>
            <a:r>
              <a:rPr spc="-105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508175" y="6323581"/>
            <a:ext cx="13989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>
                <a:latin typeface="Century Gothic" panose="020B0502020202020204" pitchFamily="34" charset="0"/>
                <a:cs typeface="Lucida Sans"/>
              </a:rPr>
              <a:t>Early </a:t>
            </a:r>
            <a:r>
              <a:rPr sz="1400" spc="25" dirty="0">
                <a:latin typeface="Century Gothic" panose="020B0502020202020204" pitchFamily="34" charset="0"/>
                <a:cs typeface="Lucida Sans"/>
              </a:rPr>
              <a:t>motor</a:t>
            </a:r>
            <a:r>
              <a:rPr sz="1400" spc="-18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0" dirty="0">
                <a:latin typeface="Century Gothic" panose="020B0502020202020204" pitchFamily="34" charset="0"/>
                <a:cs typeface="Lucida Sans"/>
              </a:rPr>
              <a:t>car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75568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649107" y="684457"/>
            <a:ext cx="10624007" cy="7672938"/>
            <a:chOff x="308638" y="621187"/>
            <a:chExt cx="9641956" cy="6963675"/>
          </a:xfrm>
        </p:grpSpPr>
        <p:grpSp>
          <p:nvGrpSpPr>
            <p:cNvPr id="62" name="Group 61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67" name="Hexagon 66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  <p:sp>
            <p:nvSpPr>
              <p:cNvPr id="68" name="Hexagon 67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endParaRPr lang="en-US" sz="1983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Hexagon 68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endParaRPr lang="en-US" sz="1983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Hexagon 6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1" name="Hexagon 7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2" name="Hexagon 7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4" name="Hexagon 7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5" name="Hexagon 7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6" name="Hexagon 7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7" name="Hexagon 7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8" name="Hexagon 77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</p:grpSp>
        <p:sp>
          <p:nvSpPr>
            <p:cNvPr id="63" name="Hexagon 62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endParaRPr lang="en-US" sz="1983" dirty="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r>
                <a:rPr lang="en-US" sz="1983" dirty="0">
                  <a:solidFill>
                    <a:prstClr val="white"/>
                  </a:solidFill>
                </a:rPr>
                <a:t> </a:t>
              </a:r>
            </a:p>
          </p:txBody>
        </p:sp>
        <p:sp>
          <p:nvSpPr>
            <p:cNvPr id="65" name="Hexagon 64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endParaRPr lang="en-US" sz="1983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r>
                <a:rPr lang="en-US" sz="1983" dirty="0">
                  <a:solidFill>
                    <a:prstClr val="white"/>
                  </a:solidFill>
                </a:rPr>
                <a:t> 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463880" y="6656672"/>
            <a:ext cx="7806454" cy="678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503789"/>
            <a:r>
              <a:rPr lang="en-GB" sz="2645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Free learning resources from arts, cultural and heritage organisations</a:t>
            </a:r>
          </a:p>
          <a:p>
            <a:pPr defTabSz="503789"/>
            <a:r>
              <a:rPr lang="en-GB" sz="3967" b="1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526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63880" y="2089237"/>
            <a:ext cx="8101511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GB" sz="2000" spc="15" dirty="0">
                <a:latin typeface="Century Gothic" panose="020B0502020202020204" pitchFamily="34" charset="0"/>
                <a:cs typeface="Lucida Sans"/>
              </a:rPr>
              <a:t>These </a:t>
            </a:r>
            <a:r>
              <a:rPr lang="en-GB" sz="2000" spc="10" dirty="0">
                <a:latin typeface="Century Gothic" panose="020B0502020202020204" pitchFamily="34" charset="0"/>
                <a:cs typeface="Lucida Sans"/>
              </a:rPr>
              <a:t>resources </a:t>
            </a:r>
            <a:r>
              <a:rPr lang="en-GB" sz="2000" spc="-5" dirty="0">
                <a:latin typeface="Century Gothic" panose="020B0502020202020204" pitchFamily="34" charset="0"/>
                <a:cs typeface="Lucida Sans"/>
              </a:rPr>
              <a:t>look </a:t>
            </a:r>
            <a:r>
              <a:rPr lang="en-GB" sz="2000" spc="30" dirty="0">
                <a:latin typeface="Century Gothic" panose="020B0502020202020204" pitchFamily="34" charset="0"/>
                <a:cs typeface="Lucida Sans"/>
              </a:rPr>
              <a:t>at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the developments </a:t>
            </a:r>
            <a:r>
              <a:rPr lang="en-GB" sz="20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2000" spc="10" dirty="0">
                <a:latin typeface="Century Gothic" panose="020B0502020202020204" pitchFamily="34" charset="0"/>
                <a:cs typeface="Lucida Sans"/>
              </a:rPr>
              <a:t>transportation </a:t>
            </a:r>
            <a:r>
              <a:rPr lang="en-GB" sz="2000" spc="-3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the  Victorian</a:t>
            </a:r>
            <a:r>
              <a:rPr lang="en-GB" sz="20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35" dirty="0">
                <a:latin typeface="Century Gothic" panose="020B0502020202020204" pitchFamily="34" charset="0"/>
                <a:cs typeface="Lucida Sans"/>
              </a:rPr>
              <a:t>age</a:t>
            </a:r>
            <a:r>
              <a:rPr lang="en-GB" sz="20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20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early</a:t>
            </a:r>
            <a:r>
              <a:rPr lang="en-GB" sz="20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twentieth</a:t>
            </a:r>
            <a:r>
              <a:rPr lang="en-GB" sz="20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15" dirty="0">
                <a:latin typeface="Century Gothic" panose="020B0502020202020204" pitchFamily="34" charset="0"/>
                <a:cs typeface="Lucida Sans"/>
              </a:rPr>
              <a:t>century,</a:t>
            </a:r>
            <a:r>
              <a:rPr lang="en-GB" sz="2000" spc="-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20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20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impact</a:t>
            </a:r>
            <a:r>
              <a:rPr lang="en-GB" sz="20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-10" dirty="0">
                <a:latin typeface="Century Gothic" panose="020B0502020202020204" pitchFamily="34" charset="0"/>
                <a:cs typeface="Lucida Sans"/>
              </a:rPr>
              <a:t>this</a:t>
            </a:r>
            <a:r>
              <a:rPr lang="en-GB" sz="20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had</a:t>
            </a:r>
            <a:r>
              <a:rPr lang="en-GB" sz="20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15" dirty="0">
                <a:latin typeface="Century Gothic" panose="020B0502020202020204" pitchFamily="34" charset="0"/>
                <a:cs typeface="Lucida Sans"/>
              </a:rPr>
              <a:t>on  </a:t>
            </a:r>
            <a:r>
              <a:rPr lang="en-GB" sz="2000" spc="10" dirty="0">
                <a:latin typeface="Century Gothic" panose="020B0502020202020204" pitchFamily="34" charset="0"/>
                <a:cs typeface="Lucida Sans"/>
              </a:rPr>
              <a:t>society. </a:t>
            </a:r>
            <a:endParaRPr lang="en-GB" sz="2000" spc="10" dirty="0" smtClean="0">
              <a:latin typeface="Century Gothic" panose="020B0502020202020204" pitchFamily="34" charset="0"/>
              <a:cs typeface="Lucida Sans"/>
            </a:endParaRPr>
          </a:p>
          <a:p>
            <a:pPr marL="12700" marR="5080">
              <a:lnSpc>
                <a:spcPct val="100000"/>
              </a:lnSpc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102870">
              <a:lnSpc>
                <a:spcPct val="100000"/>
              </a:lnSpc>
            </a:pPr>
            <a:r>
              <a:rPr lang="en-GB" sz="2000" spc="15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2000" spc="30" dirty="0">
                <a:latin typeface="Century Gothic" panose="020B0502020202020204" pitchFamily="34" charset="0"/>
                <a:cs typeface="Lucida Sans"/>
              </a:rPr>
              <a:t>activity </a:t>
            </a:r>
            <a:r>
              <a:rPr lang="en-GB" sz="2000" spc="5" dirty="0">
                <a:latin typeface="Century Gothic" panose="020B0502020202020204" pitchFamily="34" charset="0"/>
                <a:cs typeface="Lucida Sans"/>
              </a:rPr>
              <a:t>suggestions use </a:t>
            </a:r>
            <a:r>
              <a:rPr lang="en-GB" sz="2000" spc="25" dirty="0">
                <a:latin typeface="Century Gothic" panose="020B0502020202020204" pitchFamily="34" charset="0"/>
                <a:cs typeface="Lucida Sans"/>
              </a:rPr>
              <a:t>contemporary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photographs </a:t>
            </a:r>
            <a:r>
              <a:rPr lang="en-GB" sz="2000" spc="30" dirty="0">
                <a:latin typeface="Century Gothic" panose="020B0502020202020204" pitchFamily="34" charset="0"/>
                <a:cs typeface="Lucida Sans"/>
              </a:rPr>
              <a:t>to  </a:t>
            </a:r>
            <a:r>
              <a:rPr lang="en-GB" sz="2000" spc="25" dirty="0">
                <a:latin typeface="Century Gothic" panose="020B0502020202020204" pitchFamily="34" charset="0"/>
                <a:cs typeface="Lucida Sans"/>
              </a:rPr>
              <a:t>encourage </a:t>
            </a:r>
            <a:r>
              <a:rPr lang="en-GB" sz="2000" dirty="0">
                <a:latin typeface="Century Gothic" panose="020B0502020202020204" pitchFamily="34" charset="0"/>
                <a:cs typeface="Lucida Sans"/>
              </a:rPr>
              <a:t>historical enquiry, </a:t>
            </a:r>
            <a:r>
              <a:rPr lang="en-GB" sz="2000" spc="-10" dirty="0">
                <a:latin typeface="Century Gothic" panose="020B0502020202020204" pitchFamily="34" charset="0"/>
                <a:cs typeface="Lucida Sans"/>
              </a:rPr>
              <a:t>thinking </a:t>
            </a:r>
            <a:r>
              <a:rPr lang="en-GB" sz="2000" spc="-35" dirty="0">
                <a:latin typeface="Century Gothic" panose="020B0502020202020204" pitchFamily="34" charset="0"/>
                <a:cs typeface="Lucida Sans"/>
              </a:rPr>
              <a:t>skills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and group </a:t>
            </a:r>
            <a:r>
              <a:rPr lang="en-GB" sz="2000" spc="5" dirty="0">
                <a:latin typeface="Century Gothic" panose="020B0502020202020204" pitchFamily="34" charset="0"/>
                <a:cs typeface="Lucida Sans"/>
              </a:rPr>
              <a:t>collaboration.  </a:t>
            </a:r>
            <a:endParaRPr lang="en-GB" sz="2000" spc="5" dirty="0" smtClean="0">
              <a:latin typeface="Century Gothic" panose="020B0502020202020204" pitchFamily="34" charset="0"/>
              <a:cs typeface="Lucida Sans"/>
            </a:endParaRPr>
          </a:p>
          <a:p>
            <a:pPr marL="12700" marR="102870">
              <a:lnSpc>
                <a:spcPct val="100000"/>
              </a:lnSpc>
            </a:pPr>
            <a:endParaRPr lang="en-GB" sz="2000" spc="5" dirty="0">
              <a:latin typeface="Century Gothic" panose="020B0502020202020204" pitchFamily="34" charset="0"/>
              <a:cs typeface="Lucida Sans"/>
            </a:endParaRPr>
          </a:p>
          <a:p>
            <a:pPr marL="12700" marR="102870">
              <a:lnSpc>
                <a:spcPct val="100000"/>
              </a:lnSpc>
            </a:pPr>
            <a:r>
              <a:rPr lang="en-GB" sz="2000" spc="25" dirty="0" smtClean="0">
                <a:latin typeface="Century Gothic" panose="020B0502020202020204" pitchFamily="34" charset="0"/>
                <a:cs typeface="Lucida Sans"/>
              </a:rPr>
              <a:t>Many </a:t>
            </a:r>
            <a:r>
              <a:rPr lang="en-GB" sz="20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20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2000" spc="10" dirty="0">
                <a:latin typeface="Century Gothic" panose="020B0502020202020204" pitchFamily="34" charset="0"/>
                <a:cs typeface="Lucida Sans"/>
              </a:rPr>
              <a:t>activities </a:t>
            </a:r>
            <a:r>
              <a:rPr lang="en-GB" sz="20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2000" spc="10" dirty="0">
                <a:latin typeface="Century Gothic" panose="020B0502020202020204" pitchFamily="34" charset="0"/>
                <a:cs typeface="Lucida Sans"/>
              </a:rPr>
              <a:t>cross </a:t>
            </a:r>
            <a:r>
              <a:rPr lang="en-GB" sz="2000" dirty="0">
                <a:latin typeface="Century Gothic" panose="020B0502020202020204" pitchFamily="34" charset="0"/>
                <a:cs typeface="Lucida Sans"/>
              </a:rPr>
              <a:t>curricular</a:t>
            </a:r>
            <a:r>
              <a:rPr lang="en-GB" sz="2000" spc="-20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2000" spc="-35" dirty="0">
                <a:latin typeface="Century Gothic" panose="020B0502020202020204" pitchFamily="34" charset="0"/>
                <a:cs typeface="Lucida Sans"/>
              </a:rPr>
              <a:t>links.</a:t>
            </a:r>
            <a:endParaRPr lang="en-GB" sz="20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3880" y="5205452"/>
            <a:ext cx="824735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503789"/>
            <a:r>
              <a:rPr lang="en-GB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This resource was created by the Harris Museum. </a:t>
            </a:r>
          </a:p>
          <a:p>
            <a:pPr defTabSz="503789"/>
            <a:r>
              <a:rPr lang="en-GB" b="1" dirty="0" smtClean="0">
                <a:latin typeface="Century Gothic" panose="020B0502020202020204" pitchFamily="34" charset="0"/>
                <a:sym typeface="Symbol" panose="05050102010706020507" pitchFamily="18" charset="2"/>
              </a:rPr>
              <a:t>Harris Museum </a:t>
            </a:r>
            <a:endParaRPr lang="en-US" b="1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34" y="277320"/>
            <a:ext cx="3698099" cy="14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5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4511" y="6093456"/>
            <a:ext cx="11595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65" dirty="0">
                <a:latin typeface="Century Gothic" panose="020B0502020202020204" pitchFamily="34" charset="0"/>
                <a:cs typeface="Lucida Sans"/>
              </a:rPr>
              <a:t>Document</a:t>
            </a:r>
            <a:r>
              <a:rPr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20" dirty="0">
                <a:latin typeface="Century Gothic" panose="020B0502020202020204" pitchFamily="34" charset="0"/>
                <a:cs typeface="Lucida Sans"/>
              </a:rPr>
              <a:t>9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81843" y="6093456"/>
            <a:ext cx="1219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70" dirty="0">
                <a:latin typeface="Century Gothic" panose="020B0502020202020204" pitchFamily="34" charset="0"/>
                <a:cs typeface="Lucida Sans"/>
              </a:rPr>
              <a:t>Electric</a:t>
            </a:r>
            <a:r>
              <a:rPr sz="1400" spc="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sz="1400" spc="45" dirty="0">
                <a:latin typeface="Century Gothic" panose="020B0502020202020204" pitchFamily="34" charset="0"/>
                <a:cs typeface="Lucida Sans"/>
              </a:rPr>
              <a:t>tram</a:t>
            </a:r>
            <a:endParaRPr sz="140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71475" y="455675"/>
            <a:ext cx="8115300" cy="5519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901700" y="7084485"/>
            <a:ext cx="1962150" cy="353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10"/>
              </a:lnSpc>
            </a:pPr>
            <a:r>
              <a:rPr spc="-5" dirty="0">
                <a:latin typeface="Century Gothic" panose="020B0502020202020204" pitchFamily="34" charset="0"/>
              </a:rPr>
              <a:t>Resource provided by</a:t>
            </a:r>
            <a:r>
              <a:rPr spc="-75" dirty="0">
                <a:latin typeface="Century Gothic" panose="020B0502020202020204" pitchFamily="34" charset="0"/>
              </a:rPr>
              <a:t> </a:t>
            </a:r>
            <a:r>
              <a:rPr spc="-5" dirty="0">
                <a:latin typeface="Century Gothic" panose="020B0502020202020204" pitchFamily="34" charset="0"/>
                <a:hlinkClick r:id="rId3"/>
              </a:rPr>
              <a:t>www.mylearning.org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Century Gothic" panose="020B0502020202020204" pitchFamily="34" charset="0"/>
              </a:rPr>
              <a:t>©Harris Museum &amp; Art</a:t>
            </a:r>
            <a:r>
              <a:rPr spc="-105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Gallery</a:t>
            </a:r>
          </a:p>
        </p:txBody>
      </p:sp>
    </p:spTree>
    <p:extLst>
      <p:ext uri="{BB962C8B-B14F-4D97-AF65-F5344CB8AC3E}">
        <p14:creationId xmlns:p14="http://schemas.microsoft.com/office/powerpoint/2010/main" val="140037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649107" y="684457"/>
            <a:ext cx="10624007" cy="7672938"/>
            <a:chOff x="308638" y="621187"/>
            <a:chExt cx="9641956" cy="6963675"/>
          </a:xfrm>
        </p:grpSpPr>
        <p:grpSp>
          <p:nvGrpSpPr>
            <p:cNvPr id="62" name="Group 61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67" name="Hexagon 66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  <p:sp>
            <p:nvSpPr>
              <p:cNvPr id="68" name="Hexagon 67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endParaRPr lang="en-US" sz="1983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Hexagon 68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endParaRPr lang="en-US" sz="1983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Hexagon 6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1" name="Hexagon 7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2" name="Hexagon 7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4" name="Hexagon 7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5" name="Hexagon 7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6" name="Hexagon 7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7" name="Hexagon 7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</a:t>
                </a:r>
              </a:p>
            </p:txBody>
          </p:sp>
          <p:sp>
            <p:nvSpPr>
              <p:cNvPr id="78" name="Hexagon 77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3789"/>
                <a:r>
                  <a:rPr lang="en-US" sz="1983" dirty="0">
                    <a:solidFill>
                      <a:prstClr val="white"/>
                    </a:solidFill>
                  </a:rPr>
                  <a:t>  </a:t>
                </a:r>
              </a:p>
            </p:txBody>
          </p:sp>
        </p:grpSp>
        <p:sp>
          <p:nvSpPr>
            <p:cNvPr id="63" name="Hexagon 62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endParaRPr lang="en-US" sz="1983" dirty="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r>
                <a:rPr lang="en-US" sz="1983" dirty="0">
                  <a:solidFill>
                    <a:prstClr val="white"/>
                  </a:solidFill>
                </a:rPr>
                <a:t> </a:t>
              </a:r>
            </a:p>
          </p:txBody>
        </p:sp>
        <p:sp>
          <p:nvSpPr>
            <p:cNvPr id="65" name="Hexagon 64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endParaRPr lang="en-US" sz="1983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3789"/>
              <a:r>
                <a:rPr lang="en-US" sz="1983" dirty="0">
                  <a:solidFill>
                    <a:prstClr val="white"/>
                  </a:solidFill>
                </a:rPr>
                <a:t> 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463880" y="6656672"/>
            <a:ext cx="7806454" cy="678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503789"/>
            <a:r>
              <a:rPr lang="en-GB" sz="2645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Free learning resources from arts, cultural and heritage organisations</a:t>
            </a:r>
          </a:p>
          <a:p>
            <a:pPr defTabSz="503789"/>
            <a:r>
              <a:rPr lang="en-GB" sz="3967" b="1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526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63880" y="2626320"/>
            <a:ext cx="8101511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000" dirty="0">
                <a:latin typeface="Century Gothic" panose="020B0502020202020204" pitchFamily="34" charset="0"/>
              </a:rPr>
              <a:t>If you enjoy learning about the Victorian era, why not come along </a:t>
            </a:r>
            <a:r>
              <a:rPr lang="en-GB" sz="2000" dirty="0" smtClean="0">
                <a:latin typeface="Century Gothic" panose="020B0502020202020204" pitchFamily="34" charset="0"/>
              </a:rPr>
              <a:t>to the </a:t>
            </a:r>
            <a:r>
              <a:rPr lang="en-GB" sz="2000" dirty="0">
                <a:latin typeface="Century Gothic" panose="020B0502020202020204" pitchFamily="34" charset="0"/>
              </a:rPr>
              <a:t>Harris Museum &amp; Art Gallery for a facilitated Victorians </a:t>
            </a:r>
            <a:r>
              <a:rPr lang="en-GB" sz="2000" dirty="0" smtClean="0">
                <a:latin typeface="Century Gothic" panose="020B0502020202020204" pitchFamily="34" charset="0"/>
              </a:rPr>
              <a:t>workshop to </a:t>
            </a:r>
            <a:r>
              <a:rPr lang="en-GB" sz="2000" dirty="0">
                <a:latin typeface="Century Gothic" panose="020B0502020202020204" pitchFamily="34" charset="0"/>
              </a:rPr>
              <a:t>find out more</a:t>
            </a:r>
            <a:r>
              <a:rPr lang="en-GB" sz="2000" dirty="0" smtClean="0">
                <a:latin typeface="Century Gothic" panose="020B0502020202020204" pitchFamily="34" charset="0"/>
              </a:rPr>
              <a:t>?</a:t>
            </a:r>
          </a:p>
          <a:p>
            <a:endParaRPr lang="en-GB" sz="2000" dirty="0">
              <a:latin typeface="Century Gothic" panose="020B0502020202020204" pitchFamily="34" charset="0"/>
              <a:cs typeface="Lucida Sans"/>
            </a:endParaRPr>
          </a:p>
          <a:p>
            <a:pPr algn="ctr"/>
            <a:r>
              <a:rPr lang="en-GB" sz="2000" dirty="0" smtClean="0">
                <a:latin typeface="Century Gothic" panose="020B0502020202020204" pitchFamily="34" charset="0"/>
                <a:cs typeface="Lucida Sans"/>
                <a:hlinkClick r:id="rId2"/>
              </a:rPr>
              <a:t>www.harrismuseum.org.uk</a:t>
            </a:r>
            <a:endParaRPr lang="en-GB" sz="2000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3880" y="5205452"/>
            <a:ext cx="824735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503789"/>
            <a:r>
              <a:rPr lang="en-GB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This resource was created by the Harris Museum. </a:t>
            </a:r>
          </a:p>
          <a:p>
            <a:pPr defTabSz="503789"/>
            <a:r>
              <a:rPr lang="en-GB" b="1" dirty="0" smtClean="0">
                <a:latin typeface="Century Gothic" panose="020B0502020202020204" pitchFamily="34" charset="0"/>
                <a:sym typeface="Symbol" panose="05050102010706020507" pitchFamily="18" charset="2"/>
              </a:rPr>
              <a:t>Harris Museum </a:t>
            </a:r>
            <a:endParaRPr lang="en-US" b="1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34" y="277320"/>
            <a:ext cx="3698099" cy="14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9458" y="273050"/>
            <a:ext cx="10075333" cy="746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03789"/>
            <a:r>
              <a:rPr lang="en-GB" sz="4848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Teacher Notes</a:t>
            </a:r>
            <a:endParaRPr lang="en-US" sz="4848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89458" y="1560020"/>
            <a:ext cx="9757841" cy="5491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u="sng" spc="55" dirty="0" smtClean="0">
                <a:latin typeface="Century Gothic" panose="020B0502020202020204" pitchFamily="34" charset="0"/>
                <a:cs typeface="Lucida Sans"/>
              </a:rPr>
              <a:t>Preston</a:t>
            </a:r>
            <a:r>
              <a:rPr lang="en-GB" u="sng" spc="-1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u="sng" spc="30" dirty="0">
                <a:latin typeface="Century Gothic" panose="020B0502020202020204" pitchFamily="34" charset="0"/>
                <a:cs typeface="Lucida Sans"/>
              </a:rPr>
              <a:t>dock: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 marL="12700" marR="131445">
              <a:lnSpc>
                <a:spcPct val="100000"/>
              </a:lnSpc>
            </a:pPr>
            <a:r>
              <a:rPr lang="en-GB" spc="30" dirty="0">
                <a:latin typeface="Century Gothic" panose="020B0502020202020204" pitchFamily="34" charset="0"/>
                <a:cs typeface="Lucida Sans"/>
              </a:rPr>
              <a:t>Preston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dock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</a:t>
            </a:r>
            <a:r>
              <a:rPr lang="en-GB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opened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in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90" dirty="0">
                <a:latin typeface="Century Gothic" panose="020B0502020202020204" pitchFamily="34" charset="0"/>
                <a:cs typeface="Lucida Sans"/>
              </a:rPr>
              <a:t>1892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5" dirty="0">
                <a:latin typeface="Century Gothic" panose="020B0502020202020204" pitchFamily="34" charset="0"/>
                <a:cs typeface="Lucida Sans"/>
              </a:rPr>
              <a:t>by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queen’s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second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eldest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son, 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Prince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Albert,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therefore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know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as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Albert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60" dirty="0">
                <a:latin typeface="Century Gothic" panose="020B0502020202020204" pitchFamily="34" charset="0"/>
                <a:cs typeface="Lucida Sans"/>
              </a:rPr>
              <a:t>Edward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Dock.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229235">
              <a:lnSpc>
                <a:spcPct val="100000"/>
              </a:lnSpc>
            </a:pPr>
            <a:r>
              <a:rPr lang="en-GB" spc="80" dirty="0">
                <a:latin typeface="Century Gothic" panose="020B0502020202020204" pitchFamily="34" charset="0"/>
                <a:cs typeface="Lucida Sans"/>
              </a:rPr>
              <a:t>When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built,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largest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single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dock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country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carried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cargoes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such</a:t>
            </a:r>
            <a:r>
              <a:rPr lang="en-GB" spc="-1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as: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 marL="469900" indent="-228600">
              <a:spcBef>
                <a:spcPts val="60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pc="10" dirty="0" smtClean="0">
                <a:latin typeface="Century Gothic" panose="020B0502020202020204" pitchFamily="34" charset="0"/>
                <a:cs typeface="Lucida Sans"/>
              </a:rPr>
              <a:t>Timber, w</a:t>
            </a:r>
            <a:r>
              <a:rPr lang="en-GB" spc="75" dirty="0" smtClean="0">
                <a:latin typeface="Century Gothic" panose="020B0502020202020204" pitchFamily="34" charset="0"/>
                <a:cs typeface="Lucida Sans"/>
              </a:rPr>
              <a:t>heat, wood pulp, bananas, china clay, cattle, coal and cotton.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lang="en-GB" dirty="0">
              <a:latin typeface="Century Gothic" panose="020B0502020202020204" pitchFamily="34" charset="0"/>
              <a:cs typeface="Times New Roman"/>
            </a:endParaRPr>
          </a:p>
          <a:p>
            <a:pPr marL="12700" marR="285115">
              <a:lnSpc>
                <a:spcPct val="100000"/>
              </a:lnSpc>
            </a:pPr>
            <a:r>
              <a:rPr lang="en-GB" spc="50" dirty="0">
                <a:latin typeface="Century Gothic" panose="020B0502020202020204" pitchFamily="34" charset="0"/>
                <a:cs typeface="Lucida Sans"/>
              </a:rPr>
              <a:t>Boats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from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dock</a:t>
            </a:r>
            <a:r>
              <a:rPr lang="en-GB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also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took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5" dirty="0">
                <a:latin typeface="Century Gothic" panose="020B0502020202020204" pitchFamily="34" charset="0"/>
                <a:cs typeface="Lucida Sans"/>
              </a:rPr>
              <a:t>day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trippers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holiday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makers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 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Blackpool,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Isle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Man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North</a:t>
            </a:r>
            <a:r>
              <a:rPr lang="en-GB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Wales.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47625" algn="just">
              <a:lnSpc>
                <a:spcPct val="100000"/>
              </a:lnSpc>
            </a:pPr>
            <a:r>
              <a:rPr lang="en-GB" spc="25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build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dock,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workmen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dug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5" dirty="0">
                <a:latin typeface="Century Gothic" panose="020B0502020202020204" pitchFamily="34" charset="0"/>
                <a:cs typeface="Lucida Sans"/>
              </a:rPr>
              <a:t>new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channel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into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River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 err="1">
                <a:latin typeface="Century Gothic" panose="020B0502020202020204" pitchFamily="34" charset="0"/>
                <a:cs typeface="Lucida Sans"/>
              </a:rPr>
              <a:t>Ribble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  and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lined it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with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stones.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They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diverted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river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down </a:t>
            </a:r>
            <a:r>
              <a:rPr lang="en-GB" spc="-10" dirty="0">
                <a:latin typeface="Century Gothic" panose="020B0502020202020204" pitchFamily="34" charset="0"/>
                <a:cs typeface="Lucida Sans"/>
              </a:rPr>
              <a:t>this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new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route  and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turned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old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river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bed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into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dock.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pc="15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first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10" dirty="0">
                <a:latin typeface="Century Gothic" panose="020B0502020202020204" pitchFamily="34" charset="0"/>
                <a:cs typeface="Lucida Sans"/>
              </a:rPr>
              <a:t>ship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use</a:t>
            </a:r>
            <a:r>
              <a:rPr lang="en-GB" spc="-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dock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belonged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Booth’s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grocers.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204470">
              <a:lnSpc>
                <a:spcPct val="100000"/>
              </a:lnSpc>
            </a:pPr>
            <a:r>
              <a:rPr lang="en-GB" spc="15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dock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experienced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many</a:t>
            </a:r>
            <a:r>
              <a:rPr lang="en-GB" spc="-26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financial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practical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difficulties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over  </a:t>
            </a:r>
            <a:r>
              <a:rPr lang="en-GB" spc="-10" dirty="0">
                <a:latin typeface="Century Gothic" panose="020B0502020202020204" pitchFamily="34" charset="0"/>
                <a:cs typeface="Lucida Sans"/>
              </a:rPr>
              <a:t>its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lifetime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ceased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be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working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dock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150" dirty="0">
                <a:latin typeface="Century Gothic" panose="020B0502020202020204" pitchFamily="34" charset="0"/>
                <a:cs typeface="Lucida Sans"/>
              </a:rPr>
              <a:t>1981.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72848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57646" y="273050"/>
            <a:ext cx="6724703" cy="746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03789"/>
            <a:r>
              <a:rPr lang="en-GB" sz="4848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Teacher Notes: Trams</a:t>
            </a:r>
            <a:endParaRPr lang="en-US" sz="4848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57646" y="1564431"/>
            <a:ext cx="62526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52400">
              <a:lnSpc>
                <a:spcPct val="100000"/>
              </a:lnSpc>
            </a:pPr>
            <a:r>
              <a:rPr lang="en-GB" spc="30" dirty="0" smtClean="0">
                <a:latin typeface="Century Gothic" panose="020B0502020202020204" pitchFamily="34" charset="0"/>
                <a:cs typeface="Lucida Sans"/>
              </a:rPr>
              <a:t>Compared</a:t>
            </a:r>
            <a:r>
              <a:rPr lang="en-GB" spc="-2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horse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drawn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10" dirty="0">
                <a:latin typeface="Century Gothic" panose="020B0502020202020204" pitchFamily="34" charset="0"/>
                <a:cs typeface="Lucida Sans"/>
              </a:rPr>
              <a:t>buses,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trams</a:t>
            </a:r>
            <a:r>
              <a:rPr lang="en-GB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offered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more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competitive 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form of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transport.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They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allowed greater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loads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be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pulled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due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 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reduced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friction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running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along steel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tracks set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into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road, 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but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required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no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extra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horses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pull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them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along. 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This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meant more  people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could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travel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–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fare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cheaper.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Horse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drawn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trams  </a:t>
            </a:r>
            <a:r>
              <a:rPr lang="en-GB" spc="45" dirty="0">
                <a:latin typeface="Century Gothic" panose="020B0502020202020204" pitchFamily="34" charset="0"/>
                <a:cs typeface="Lucida Sans"/>
              </a:rPr>
              <a:t>were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also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faster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than horse</a:t>
            </a:r>
            <a:r>
              <a:rPr lang="en-GB" spc="-17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10" dirty="0">
                <a:latin typeface="Century Gothic" panose="020B0502020202020204" pitchFamily="34" charset="0"/>
                <a:cs typeface="Lucida Sans"/>
              </a:rPr>
              <a:t>buses.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589280">
              <a:lnSpc>
                <a:spcPct val="100000"/>
              </a:lnSpc>
            </a:pPr>
            <a:r>
              <a:rPr lang="en-GB" spc="15" dirty="0">
                <a:latin typeface="Century Gothic" panose="020B0502020202020204" pitchFamily="34" charset="0"/>
                <a:cs typeface="Lucida Sans"/>
              </a:rPr>
              <a:t>Horse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drawn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trams </a:t>
            </a:r>
            <a:r>
              <a:rPr lang="en-GB" spc="45" dirty="0">
                <a:latin typeface="Century Gothic" panose="020B0502020202020204" pitchFamily="34" charset="0"/>
                <a:cs typeface="Lucida Sans"/>
              </a:rPr>
              <a:t>were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introduced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into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Preston </a:t>
            </a:r>
            <a:r>
              <a:rPr lang="en-GB" spc="-3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pc="-2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95" dirty="0">
                <a:latin typeface="Century Gothic" panose="020B0502020202020204" pitchFamily="34" charset="0"/>
                <a:cs typeface="Lucida Sans"/>
              </a:rPr>
              <a:t>1897,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with 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electric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trams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arriving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pc="-8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55" dirty="0">
                <a:latin typeface="Century Gothic" panose="020B0502020202020204" pitchFamily="34" charset="0"/>
                <a:cs typeface="Lucida Sans"/>
              </a:rPr>
              <a:t>1904.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39" name="object 2"/>
          <p:cNvSpPr/>
          <p:nvPr/>
        </p:nvSpPr>
        <p:spPr>
          <a:xfrm>
            <a:off x="7104574" y="260427"/>
            <a:ext cx="3213225" cy="2219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543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7029" y="273050"/>
            <a:ext cx="6489691" cy="746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03789"/>
            <a:r>
              <a:rPr lang="en-GB" sz="4848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Teacher Notes: Trains</a:t>
            </a:r>
            <a:endParaRPr lang="en-US" sz="4848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89458" y="1808004"/>
            <a:ext cx="975784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29539">
              <a:lnSpc>
                <a:spcPct val="100000"/>
              </a:lnSpc>
            </a:pPr>
            <a:r>
              <a:rPr lang="en-GB" spc="15" dirty="0" smtClean="0">
                <a:latin typeface="Century Gothic" panose="020B0502020202020204" pitchFamily="34" charset="0"/>
                <a:cs typeface="Lucida Sans"/>
              </a:rPr>
              <a:t>Rail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travel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most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popular form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of transport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for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both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goods 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throughout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Victorian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era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well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into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twentieth 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century.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55244">
              <a:lnSpc>
                <a:spcPct val="100000"/>
              </a:lnSpc>
            </a:pPr>
            <a:r>
              <a:rPr lang="en-GB" spc="15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building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railways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made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transportation of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goods 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possible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across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larger distances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at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faster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speeds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than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ever 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before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(some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trains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reached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speeds of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30mph!)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opportunities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 smtClean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carry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people, as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well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as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produce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soon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realised,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the 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affordable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fares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from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towns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countryside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seaside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soon 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became</a:t>
            </a:r>
            <a:r>
              <a:rPr lang="en-GB" spc="-9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popular.</a:t>
            </a: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38735">
              <a:lnSpc>
                <a:spcPct val="100000"/>
              </a:lnSpc>
            </a:pPr>
            <a:r>
              <a:rPr lang="en-GB" spc="15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first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passenger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steam railway </a:t>
            </a:r>
            <a:r>
              <a:rPr lang="en-GB" spc="-30" dirty="0">
                <a:latin typeface="Century Gothic" panose="020B0502020202020204" pitchFamily="34" charset="0"/>
                <a:cs typeface="Lucida Sans"/>
              </a:rPr>
              <a:t>is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credited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35" dirty="0">
                <a:latin typeface="Century Gothic" panose="020B0502020202020204" pitchFamily="34" charset="0"/>
                <a:cs typeface="Lucida Sans"/>
              </a:rPr>
              <a:t>Stockton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Darlington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railway which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opened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pc="-100" dirty="0">
                <a:latin typeface="Century Gothic" panose="020B0502020202020204" pitchFamily="34" charset="0"/>
                <a:cs typeface="Lucida Sans"/>
              </a:rPr>
              <a:t>1825,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however, the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first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truly 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successful public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steam railway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was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25" dirty="0">
                <a:latin typeface="Century Gothic" panose="020B0502020202020204" pitchFamily="34" charset="0"/>
                <a:cs typeface="Lucida Sans"/>
              </a:rPr>
              <a:t>Liverpool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pc="-2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Manchester 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line 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which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opened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pc="-17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70" dirty="0">
                <a:latin typeface="Century Gothic" panose="020B0502020202020204" pitchFamily="34" charset="0"/>
                <a:cs typeface="Lucida Sans"/>
              </a:rPr>
              <a:t>1830.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en-GB" spc="15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-5" dirty="0">
                <a:latin typeface="Century Gothic" panose="020B0502020202020204" pitchFamily="34" charset="0"/>
                <a:cs typeface="Lucida Sans"/>
              </a:rPr>
              <a:t>first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railway 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line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Preston opened 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pc="-95" dirty="0">
                <a:latin typeface="Century Gothic" panose="020B0502020202020204" pitchFamily="34" charset="0"/>
                <a:cs typeface="Lucida Sans"/>
              </a:rPr>
              <a:t>1838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went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Wigan.  </a:t>
            </a:r>
            <a:r>
              <a:rPr lang="en-GB" spc="125" dirty="0">
                <a:latin typeface="Century Gothic" panose="020B0502020202020204" pitchFamily="34" charset="0"/>
                <a:cs typeface="Lucida Sans"/>
              </a:rPr>
              <a:t>By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-45" dirty="0">
                <a:latin typeface="Century Gothic" panose="020B0502020202020204" pitchFamily="34" charset="0"/>
                <a:cs typeface="Lucida Sans"/>
              </a:rPr>
              <a:t>1840s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trains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went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cities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of Liverpool,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Manchester, 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London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and Glasgow,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local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towns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including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Blackpool. The </a:t>
            </a:r>
            <a:r>
              <a:rPr lang="en-GB" dirty="0">
                <a:latin typeface="Century Gothic" panose="020B0502020202020204" pitchFamily="34" charset="0"/>
                <a:cs typeface="Lucida Sans"/>
              </a:rPr>
              <a:t>main 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station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opened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pc="-1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65" dirty="0">
                <a:latin typeface="Century Gothic" panose="020B0502020202020204" pitchFamily="34" charset="0"/>
                <a:cs typeface="Lucida Sans"/>
              </a:rPr>
              <a:t>1880.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 marL="12700" marR="277495">
              <a:lnSpc>
                <a:spcPct val="200000"/>
              </a:lnSpc>
            </a:pPr>
            <a:r>
              <a:rPr lang="en-GB" spc="125" dirty="0">
                <a:latin typeface="Century Gothic" panose="020B0502020202020204" pitchFamily="34" charset="0"/>
                <a:cs typeface="Lucida Sans"/>
              </a:rPr>
              <a:t>By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80" dirty="0">
                <a:latin typeface="Century Gothic" panose="020B0502020202020204" pitchFamily="34" charset="0"/>
                <a:cs typeface="Lucida Sans"/>
              </a:rPr>
              <a:t>1854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5" dirty="0">
                <a:latin typeface="Century Gothic" panose="020B0502020202020204" pitchFamily="34" charset="0"/>
                <a:cs typeface="Lucida Sans"/>
              </a:rPr>
              <a:t>every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40" dirty="0">
                <a:latin typeface="Century Gothic" panose="020B0502020202020204" pitchFamily="34" charset="0"/>
                <a:cs typeface="Lucida Sans"/>
              </a:rPr>
              <a:t>town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10" dirty="0">
                <a:latin typeface="Century Gothic" panose="020B0502020202020204" pitchFamily="34" charset="0"/>
                <a:cs typeface="Lucida Sans"/>
              </a:rPr>
              <a:t>reasonable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10" dirty="0">
                <a:latin typeface="Century Gothic" panose="020B0502020202020204" pitchFamily="34" charset="0"/>
                <a:cs typeface="Lucida Sans"/>
              </a:rPr>
              <a:t>size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-2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England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20" dirty="0">
                <a:latin typeface="Century Gothic" panose="020B0502020202020204" pitchFamily="34" charset="0"/>
                <a:cs typeface="Lucida Sans"/>
              </a:rPr>
              <a:t>had</a:t>
            </a:r>
            <a:r>
              <a:rPr lang="en-GB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pc="5" dirty="0">
                <a:latin typeface="Century Gothic" panose="020B0502020202020204" pitchFamily="34" charset="0"/>
                <a:cs typeface="Lucida Sans"/>
              </a:rPr>
              <a:t>railway. </a:t>
            </a:r>
            <a:endParaRPr lang="en-GB" dirty="0">
              <a:latin typeface="Century Gothic" panose="020B0502020202020204" pitchFamily="34" charset="0"/>
              <a:cs typeface="Lucida Sans"/>
            </a:endParaRPr>
          </a:p>
        </p:txBody>
      </p:sp>
      <p:sp>
        <p:nvSpPr>
          <p:cNvPr id="40" name="object 2"/>
          <p:cNvSpPr/>
          <p:nvPr/>
        </p:nvSpPr>
        <p:spPr>
          <a:xfrm>
            <a:off x="8089900" y="195968"/>
            <a:ext cx="2111284" cy="15248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641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7030" y="120650"/>
            <a:ext cx="508598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03789"/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Suggested activities</a:t>
            </a:r>
            <a:endParaRPr lang="en-US" sz="40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389458" y="882650"/>
            <a:ext cx="10138842" cy="7620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3956685">
              <a:lnSpc>
                <a:spcPct val="100000"/>
              </a:lnSpc>
            </a:pPr>
            <a:r>
              <a:rPr lang="en-GB" sz="1400" u="sng" spc="85" dirty="0">
                <a:latin typeface="Century Gothic" panose="020B0502020202020204" pitchFamily="34" charset="0"/>
                <a:cs typeface="Lucida Sans"/>
              </a:rPr>
              <a:t>Key</a:t>
            </a:r>
            <a:r>
              <a:rPr lang="en-GB" sz="1400" u="sng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u="sng" spc="50" dirty="0">
                <a:latin typeface="Century Gothic" panose="020B0502020202020204" pitchFamily="34" charset="0"/>
                <a:cs typeface="Lucida Sans"/>
              </a:rPr>
              <a:t>Vocabulary:  </a:t>
            </a:r>
            <a:endParaRPr lang="en-GB" sz="1400" u="sng" spc="50" dirty="0" smtClean="0">
              <a:latin typeface="Century Gothic" panose="020B0502020202020204" pitchFamily="34" charset="0"/>
              <a:cs typeface="Lucida Sans"/>
            </a:endParaRPr>
          </a:p>
          <a:p>
            <a:pPr marL="298450" marR="3956685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Horse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cart  </a:t>
            </a:r>
            <a:endParaRPr lang="en-GB" sz="1400" spc="30" dirty="0" smtClean="0">
              <a:latin typeface="Century Gothic" panose="020B0502020202020204" pitchFamily="34" charset="0"/>
              <a:cs typeface="Lucida Sans"/>
            </a:endParaRPr>
          </a:p>
          <a:p>
            <a:pPr marL="298450" marR="3956685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Tram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Barge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600" dirty="0">
              <a:latin typeface="Century Gothic" panose="020B0502020202020204" pitchFamily="34" charset="0"/>
              <a:cs typeface="Times New Roman"/>
            </a:endParaRPr>
          </a:p>
          <a:p>
            <a:pPr marL="12700" marR="235585">
              <a:lnSpc>
                <a:spcPct val="100000"/>
              </a:lnSpc>
            </a:pP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Ask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children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brainstorm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all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different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modes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can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make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class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list.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600" dirty="0">
              <a:latin typeface="Century Gothic" panose="020B0502020202020204" pitchFamily="34" charset="0"/>
              <a:cs typeface="Times New Roman"/>
            </a:endParaRPr>
          </a:p>
          <a:p>
            <a:pPr marL="12700" marR="184785">
              <a:lnSpc>
                <a:spcPct val="100000"/>
              </a:lnSpc>
            </a:pP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Go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through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list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mark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all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modes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transport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 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were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available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Victorian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times.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It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does not matter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at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this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stage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if 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their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assumptions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are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correct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</a:t>
            </a:r>
            <a:r>
              <a:rPr lang="en-GB" sz="1400" spc="-1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misguided.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600" dirty="0">
              <a:latin typeface="Century Gothic" panose="020B0502020202020204" pitchFamily="34" charset="0"/>
              <a:cs typeface="Times New Roman"/>
            </a:endParaRPr>
          </a:p>
          <a:p>
            <a:pPr marL="12700" marR="236220">
              <a:lnSpc>
                <a:spcPct val="100000"/>
              </a:lnSpc>
            </a:pP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Ask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children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70" dirty="0">
                <a:latin typeface="Century Gothic" panose="020B0502020202020204" pitchFamily="34" charset="0"/>
                <a:cs typeface="Lucida Sans"/>
              </a:rPr>
              <a:t>we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could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find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type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Victorians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had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95" dirty="0">
                <a:latin typeface="Century Gothic" panose="020B0502020202020204" pitchFamily="34" charset="0"/>
                <a:cs typeface="Lucida Sans"/>
              </a:rPr>
              <a:t>-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what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sources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could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70" dirty="0">
                <a:latin typeface="Century Gothic" panose="020B0502020202020204" pitchFamily="34" charset="0"/>
                <a:cs typeface="Lucida Sans"/>
              </a:rPr>
              <a:t>we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use?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 marR="1626870">
              <a:lnSpc>
                <a:spcPct val="200000"/>
              </a:lnSpc>
            </a:pP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Give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documents </a:t>
            </a:r>
            <a:r>
              <a:rPr lang="en-GB" sz="1400" spc="-85" dirty="0" smtClean="0">
                <a:latin typeface="Century Gothic" panose="020B0502020202020204" pitchFamily="34" charset="0"/>
                <a:cs typeface="Lucida Sans"/>
              </a:rPr>
              <a:t>1-9 (photos on slides 12 - 20) </a:t>
            </a:r>
            <a:r>
              <a:rPr lang="en-GB" sz="1400" spc="30" dirty="0" smtClean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pairs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individuals</a:t>
            </a:r>
            <a:r>
              <a:rPr lang="en-GB" sz="1400" spc="-10" dirty="0" smtClean="0">
                <a:latin typeface="Century Gothic" panose="020B0502020202020204" pitchFamily="34" charset="0"/>
                <a:cs typeface="Lucida Sans"/>
              </a:rPr>
              <a:t>.</a:t>
            </a:r>
          </a:p>
          <a:p>
            <a:pPr marL="12700" marR="1626870">
              <a:lnSpc>
                <a:spcPct val="200000"/>
              </a:lnSpc>
            </a:pPr>
            <a:r>
              <a:rPr lang="en-GB" sz="1400" u="sng" spc="105" dirty="0" smtClean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u="sng" spc="40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u="sng" spc="-6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u="sng" spc="80" dirty="0">
                <a:latin typeface="Century Gothic" panose="020B0502020202020204" pitchFamily="34" charset="0"/>
                <a:cs typeface="Lucida Sans"/>
              </a:rPr>
              <a:t>I?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 marR="115570" algn="just">
              <a:lnSpc>
                <a:spcPct val="100000"/>
              </a:lnSpc>
            </a:pP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Play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I?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game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5" dirty="0" smtClean="0">
                <a:latin typeface="Century Gothic" panose="020B0502020202020204" pitchFamily="34" charset="0"/>
                <a:cs typeface="Lucida Sans"/>
              </a:rPr>
              <a:t>(Resource</a:t>
            </a:r>
            <a:r>
              <a:rPr lang="en-GB" sz="1400" spc="4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70" dirty="0" smtClean="0">
                <a:latin typeface="Century Gothic" panose="020B0502020202020204" pitchFamily="34" charset="0"/>
                <a:cs typeface="Lucida Sans"/>
              </a:rPr>
              <a:t>1, slide 9)</a:t>
            </a:r>
            <a:r>
              <a:rPr lang="en-GB" sz="1400" spc="5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as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70" dirty="0">
                <a:latin typeface="Century Gothic" panose="020B0502020202020204" pitchFamily="34" charset="0"/>
                <a:cs typeface="Lucida Sans"/>
              </a:rPr>
              <a:t>way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introducing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pictures,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and encouraging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children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look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closely</a:t>
            </a:r>
            <a:r>
              <a:rPr lang="en-GB" sz="1400" spc="-25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</a:t>
            </a:r>
            <a:r>
              <a:rPr lang="en-GB" sz="1400" spc="-9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them</a:t>
            </a:r>
            <a:r>
              <a:rPr lang="en-GB" sz="1400" spc="-5" dirty="0" smtClean="0">
                <a:latin typeface="Century Gothic" panose="020B0502020202020204" pitchFamily="34" charset="0"/>
                <a:cs typeface="Lucida Sans"/>
              </a:rPr>
              <a:t>.</a:t>
            </a:r>
          </a:p>
          <a:p>
            <a:pPr marL="12700" marR="115570" algn="just">
              <a:lnSpc>
                <a:spcPct val="100000"/>
              </a:lnSpc>
            </a:pPr>
            <a:endParaRPr lang="en-GB" sz="1400" spc="-5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GB" sz="1400" u="sng" spc="25" dirty="0">
                <a:latin typeface="Century Gothic" panose="020B0502020202020204" pitchFamily="34" charset="0"/>
                <a:cs typeface="Lucida Sans"/>
              </a:rPr>
              <a:t>Discuss</a:t>
            </a:r>
            <a:r>
              <a:rPr lang="en-GB" sz="1400" u="sng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u="sng" spc="5" dirty="0">
                <a:latin typeface="Century Gothic" panose="020B0502020202020204" pitchFamily="34" charset="0"/>
                <a:cs typeface="Lucida Sans"/>
              </a:rPr>
              <a:t>It: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75565" indent="-228600">
              <a:lnSpc>
                <a:spcPct val="996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many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modes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from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documents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 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list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made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earlier?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Did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correctly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identify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them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as 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Victorian?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indent="-228600">
              <a:lnSpc>
                <a:spcPct val="1000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</a:tabLst>
            </a:pP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Are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there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any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modes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70" dirty="0">
                <a:latin typeface="Century Gothic" panose="020B0502020202020204" pitchFamily="34" charset="0"/>
                <a:cs typeface="Lucida Sans"/>
              </a:rPr>
              <a:t>we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still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use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today?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106680" indent="-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69900" algn="l"/>
              </a:tabLst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Victorian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examples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compare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modern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versions?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 the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similarities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29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differences?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127000" indent="-228600">
              <a:lnSpc>
                <a:spcPct val="100000"/>
              </a:lnSpc>
              <a:spcBef>
                <a:spcPts val="10"/>
              </a:spcBef>
              <a:buFont typeface="Symbol"/>
              <a:buChar char=""/>
              <a:tabLst>
                <a:tab pos="469900" algn="l"/>
              </a:tabLst>
            </a:pP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forms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didn’t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see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pictures? </a:t>
            </a:r>
            <a:r>
              <a:rPr lang="en-GB" sz="1400" spc="85" dirty="0">
                <a:latin typeface="Century Gothic" panose="020B0502020202020204" pitchFamily="34" charset="0"/>
                <a:cs typeface="Lucida Sans"/>
              </a:rPr>
              <a:t>What 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reasons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 there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for</a:t>
            </a:r>
            <a:r>
              <a:rPr lang="en-GB" sz="1400" spc="-17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this?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5080" indent="-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69900" algn="l"/>
              </a:tabLst>
            </a:pPr>
            <a:r>
              <a:rPr lang="en-GB" sz="1400" spc="125" dirty="0">
                <a:latin typeface="Century Gothic" panose="020B0502020202020204" pitchFamily="34" charset="0"/>
                <a:cs typeface="Lucida Sans"/>
              </a:rPr>
              <a:t>Why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some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modes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transport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not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used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anymore? </a:t>
            </a:r>
            <a:r>
              <a:rPr lang="en-GB" sz="1400" spc="120" dirty="0">
                <a:latin typeface="Century Gothic" panose="020B0502020202020204" pitchFamily="34" charset="0"/>
                <a:cs typeface="Lucida Sans"/>
              </a:rPr>
              <a:t>Why</a:t>
            </a:r>
            <a:r>
              <a:rPr lang="en-GB" sz="1400" spc="-1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  you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 this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is? </a:t>
            </a:r>
            <a:r>
              <a:rPr lang="en-GB" sz="1400" spc="85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has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replaced</a:t>
            </a:r>
            <a:r>
              <a:rPr lang="en-GB" sz="1400" spc="8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them?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171450" indent="-228600">
              <a:lnSpc>
                <a:spcPct val="100000"/>
              </a:lnSpc>
              <a:spcBef>
                <a:spcPts val="10"/>
              </a:spcBef>
              <a:buFont typeface="Symbol"/>
              <a:buChar char=""/>
              <a:tabLst>
                <a:tab pos="469900" algn="l"/>
              </a:tabLst>
            </a:pP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using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rich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or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poor? 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can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tell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0" dirty="0">
                <a:latin typeface="Century Gothic" panose="020B0502020202020204" pitchFamily="34" charset="0"/>
                <a:cs typeface="Lucida Sans"/>
              </a:rPr>
              <a:t>why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this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is?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 marR="115570" algn="just">
              <a:lnSpc>
                <a:spcPct val="100000"/>
              </a:lnSpc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 marR="1626870">
              <a:lnSpc>
                <a:spcPct val="200000"/>
              </a:lnSpc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  <a:buFont typeface="Symbol"/>
              <a:buChar char=""/>
            </a:pPr>
            <a:endParaRPr lang="en-GB" sz="2000" dirty="0">
              <a:latin typeface="Century Gothic" panose="020B0502020202020204" pitchFamily="34" charset="0"/>
              <a:cs typeface="Times New Roman"/>
            </a:endParaRPr>
          </a:p>
          <a:p>
            <a:pPr marL="12700" marR="3522979" indent="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70534" algn="l"/>
              </a:tabLst>
            </a:pPr>
            <a:endParaRPr lang="en-GB" dirty="0">
              <a:latin typeface="Century Gothic" panose="020B0502020202020204" pitchFamily="34" charset="0"/>
              <a:cs typeface="Lucida Sans"/>
            </a:endParaRPr>
          </a:p>
          <a:p>
            <a:pPr marL="12700" marR="129539">
              <a:lnSpc>
                <a:spcPct val="100000"/>
              </a:lnSpc>
            </a:pPr>
            <a:endParaRPr lang="en-GB" dirty="0">
              <a:latin typeface="Century Gothic" panose="020B0502020202020204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88395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7029" y="273050"/>
            <a:ext cx="10281271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503789"/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Suggested </a:t>
            </a:r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activities: </a:t>
            </a:r>
          </a:p>
          <a:p>
            <a:pPr defTabSz="503789"/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Use </a:t>
            </a:r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and Impact of Victorian Transport</a:t>
            </a:r>
            <a:endParaRPr lang="en-US" sz="4000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454094" y="1873250"/>
            <a:ext cx="9757841" cy="5042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447040">
              <a:lnSpc>
                <a:spcPct val="100000"/>
              </a:lnSpc>
            </a:pP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Go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back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your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list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discuss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different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modes are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used</a:t>
            </a:r>
            <a:r>
              <a:rPr lang="en-GB" sz="1400" spc="-15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for.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indent="-228600">
              <a:lnSpc>
                <a:spcPct val="100000"/>
              </a:lnSpc>
              <a:spcBef>
                <a:spcPts val="60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 they</a:t>
            </a:r>
            <a:r>
              <a:rPr lang="en-GB" sz="1400" spc="-25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produce, or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both?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379730" indent="-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Can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long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distances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better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for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short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journeys?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239395" indent="-228600">
              <a:lnSpc>
                <a:spcPct val="100000"/>
              </a:lnSpc>
              <a:spcBef>
                <a:spcPts val="10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Victorians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had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same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similar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uses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for 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transport?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  <a:buFont typeface="Symbol"/>
              <a:buChar char=""/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Display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documents </a:t>
            </a:r>
            <a:r>
              <a:rPr lang="en-GB" sz="1400" spc="-40" dirty="0">
                <a:latin typeface="Century Gothic" panose="020B0502020202020204" pitchFamily="34" charset="0"/>
                <a:cs typeface="Lucida Sans"/>
              </a:rPr>
              <a:t>1-9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around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room.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5080" indent="-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Individually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pairs,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mode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each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document 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is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being used</a:t>
            </a:r>
            <a:r>
              <a:rPr lang="en-GB" sz="1400" spc="-15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for.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indent="-228600">
              <a:lnSpc>
                <a:spcPct val="100000"/>
              </a:lnSpc>
              <a:spcBef>
                <a:spcPts val="10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Write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on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post-it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note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stick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to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document.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marR="5715" indent="-228600">
              <a:lnSpc>
                <a:spcPct val="99600"/>
              </a:lnSpc>
              <a:spcBef>
                <a:spcPts val="65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Compare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discuss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everyone’s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thoughts. </a:t>
            </a: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As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class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come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 a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common agreement about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is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being used 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for</a:t>
            </a:r>
            <a:r>
              <a:rPr lang="en-GB" sz="1400" spc="-20" dirty="0" smtClean="0">
                <a:latin typeface="Century Gothic" panose="020B0502020202020204" pitchFamily="34" charset="0"/>
                <a:cs typeface="Lucida Sans"/>
              </a:rPr>
              <a:t>.</a:t>
            </a:r>
          </a:p>
          <a:p>
            <a:pPr marL="469900" marR="5715" indent="-228600">
              <a:lnSpc>
                <a:spcPct val="99600"/>
              </a:lnSpc>
              <a:spcBef>
                <a:spcPts val="65"/>
              </a:spcBef>
              <a:buFont typeface="Symbol"/>
              <a:buChar char=""/>
              <a:tabLst>
                <a:tab pos="470534" algn="l"/>
              </a:tabLst>
            </a:pPr>
            <a:endParaRPr lang="en-GB" sz="1400" spc="-20" dirty="0">
              <a:latin typeface="Century Gothic" panose="020B0502020202020204" pitchFamily="34" charset="0"/>
              <a:cs typeface="Lucida Sans"/>
            </a:endParaRPr>
          </a:p>
          <a:p>
            <a:pPr marL="12700" marR="148590">
              <a:lnSpc>
                <a:spcPct val="100000"/>
              </a:lnSpc>
            </a:pP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Find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before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onset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industrialisation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using 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books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or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1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internet.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indent="-228600">
              <a:lnSpc>
                <a:spcPct val="100000"/>
              </a:lnSpc>
              <a:spcBef>
                <a:spcPts val="60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did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produce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get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around?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indent="-228600">
              <a:lnSpc>
                <a:spcPct val="100000"/>
              </a:lnSpc>
              <a:spcBef>
                <a:spcPts val="60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far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did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18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travel?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469900" indent="-228600">
              <a:lnSpc>
                <a:spcPct val="100000"/>
              </a:lnSpc>
              <a:spcBef>
                <a:spcPts val="45"/>
              </a:spcBef>
              <a:buFont typeface="Symbol"/>
              <a:buChar char=""/>
              <a:tabLst>
                <a:tab pos="470534" algn="l"/>
              </a:tabLst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long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did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take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get</a:t>
            </a:r>
            <a:r>
              <a:rPr lang="en-GB" sz="1400" spc="-2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there?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 marR="65405">
              <a:lnSpc>
                <a:spcPct val="100000"/>
              </a:lnSpc>
            </a:pP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Establish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because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growth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inventions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Victorian  era that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led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development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 vast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new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range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transportation,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produce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could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around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country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with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speed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efficiency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never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before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known.</a:t>
            </a: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 marR="268605">
              <a:lnSpc>
                <a:spcPct val="100000"/>
              </a:lnSpc>
            </a:pP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These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new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forms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transport,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especially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railways,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had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huge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impact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Victorian</a:t>
            </a:r>
            <a:r>
              <a:rPr lang="en-GB" sz="1400" spc="-11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society.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 marR="3522979">
              <a:lnSpc>
                <a:spcPts val="1430"/>
              </a:lnSpc>
              <a:spcBef>
                <a:spcPts val="114"/>
              </a:spcBef>
              <a:tabLst>
                <a:tab pos="470534" algn="l"/>
              </a:tabLst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45273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247029" y="1520532"/>
            <a:ext cx="9757841" cy="625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400" u="sng" spc="25" dirty="0">
                <a:latin typeface="Century Gothic" panose="020B0502020202020204" pitchFamily="34" charset="0"/>
                <a:cs typeface="Lucida Sans"/>
              </a:rPr>
              <a:t>Discuss</a:t>
            </a:r>
            <a:r>
              <a:rPr lang="en-GB" sz="1400" u="sng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u="sng" spc="5" dirty="0">
                <a:latin typeface="Century Gothic" panose="020B0502020202020204" pitchFamily="34" charset="0"/>
                <a:cs typeface="Lucida Sans"/>
              </a:rPr>
              <a:t>It: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 marR="69215">
              <a:lnSpc>
                <a:spcPct val="100000"/>
              </a:lnSpc>
            </a:pP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Cut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up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statement cards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(resource </a:t>
            </a:r>
            <a:r>
              <a:rPr lang="en-GB" sz="1400" spc="60" dirty="0" smtClean="0">
                <a:latin typeface="Century Gothic" panose="020B0502020202020204" pitchFamily="34" charset="0"/>
                <a:cs typeface="Lucida Sans"/>
              </a:rPr>
              <a:t>2, slide 11)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put them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hat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 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box.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As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class,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pull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one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time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discuss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(maybe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choose 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just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three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four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focus on).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Encourage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children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imagine 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themselves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situation, thinking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know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about 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life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was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like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before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growth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industrialised</a:t>
            </a:r>
            <a:r>
              <a:rPr lang="en-GB" sz="1400" spc="-2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transportation,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the impact the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trains,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trams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boats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would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had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on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their 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lives.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do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felt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these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changes</a:t>
            </a:r>
            <a:r>
              <a:rPr lang="en-GB" sz="1400" spc="35" dirty="0" smtClean="0">
                <a:latin typeface="Century Gothic" panose="020B0502020202020204" pitchFamily="34" charset="0"/>
                <a:cs typeface="Lucida Sans"/>
              </a:rPr>
              <a:t>?</a:t>
            </a:r>
          </a:p>
          <a:p>
            <a:pPr marL="12700">
              <a:lnSpc>
                <a:spcPct val="100000"/>
              </a:lnSpc>
            </a:pPr>
            <a:endParaRPr lang="en-GB" sz="1400" spc="35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GB" sz="1400" u="sng" spc="40" dirty="0">
                <a:latin typeface="Century Gothic" panose="020B0502020202020204" pitchFamily="34" charset="0"/>
                <a:cs typeface="Lucida Sans"/>
              </a:rPr>
              <a:t>Take </a:t>
            </a:r>
            <a:r>
              <a:rPr lang="en-GB" sz="1400" u="sng" spc="15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z="1400" u="sng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u="sng" spc="35" dirty="0">
                <a:latin typeface="Century Gothic" panose="020B0502020202020204" pitchFamily="34" charset="0"/>
                <a:cs typeface="Lucida Sans"/>
              </a:rPr>
              <a:t>Further: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 marR="388620">
              <a:lnSpc>
                <a:spcPct val="100000"/>
              </a:lnSpc>
            </a:pP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After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discussing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statements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write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letter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a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Victorian 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newspaper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explaining </a:t>
            </a:r>
            <a:r>
              <a:rPr lang="en-GB" sz="1400" spc="60" dirty="0">
                <a:latin typeface="Century Gothic" panose="020B0502020202020204" pitchFamily="34" charset="0"/>
                <a:cs typeface="Lucida Sans"/>
              </a:rPr>
              <a:t>why</a:t>
            </a:r>
            <a:r>
              <a:rPr lang="en-GB" sz="1400" spc="-2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 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like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 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dislike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new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modes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transport.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The transport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documents </a:t>
            </a:r>
            <a:r>
              <a:rPr lang="en-GB" sz="1400" spc="-75" dirty="0">
                <a:latin typeface="Century Gothic" panose="020B0502020202020204" pitchFamily="34" charset="0"/>
                <a:cs typeface="Lucida Sans"/>
              </a:rPr>
              <a:t>1-9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are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being used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spc="-21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 smtClean="0">
                <a:latin typeface="Century Gothic" panose="020B0502020202020204" pitchFamily="34" charset="0"/>
                <a:cs typeface="Lucida Sans"/>
              </a:rPr>
              <a:t>produce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from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warehouses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shops,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importing limestone into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dock,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home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removals,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emergencies,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personal transportation, public 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around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15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35" dirty="0">
                <a:latin typeface="Century Gothic" panose="020B0502020202020204" pitchFamily="34" charset="0"/>
                <a:cs typeface="Lucida Sans"/>
              </a:rPr>
              <a:t>town…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Impact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society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–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good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 smtClean="0">
                <a:latin typeface="Century Gothic" panose="020B0502020202020204" pitchFamily="34" charset="0"/>
                <a:cs typeface="Lucida Sans"/>
              </a:rPr>
              <a:t>bad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endParaRPr lang="en-GB" sz="1400" u="sng" spc="80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GB" sz="1400" u="sng" spc="80" dirty="0" smtClean="0">
                <a:latin typeface="Century Gothic" panose="020B0502020202020204" pitchFamily="34" charset="0"/>
                <a:cs typeface="Lucida Sans"/>
              </a:rPr>
              <a:t>Power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dirty="0">
                <a:latin typeface="Century Gothic" panose="020B0502020202020204" pitchFamily="34" charset="0"/>
                <a:cs typeface="Lucida Sans"/>
              </a:rPr>
              <a:t>Links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Science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 smtClean="0">
                <a:latin typeface="Century Gothic" panose="020B0502020202020204" pitchFamily="34" charset="0"/>
                <a:cs typeface="Lucida Sans"/>
              </a:rPr>
              <a:t>DT</a:t>
            </a: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Look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at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documents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–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can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you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see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how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are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being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powered</a:t>
            </a:r>
            <a:r>
              <a:rPr lang="en-GB" sz="1400" spc="50" dirty="0" smtClean="0">
                <a:latin typeface="Century Gothic" panose="020B0502020202020204" pitchFamily="34" charset="0"/>
                <a:cs typeface="Lucida Sans"/>
              </a:rPr>
              <a:t>?</a:t>
            </a: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 marR="248285">
              <a:lnSpc>
                <a:spcPct val="100000"/>
              </a:lnSpc>
            </a:pP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Talk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about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invention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steam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power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burning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coal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combustion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engine 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in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late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nineteenth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century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that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led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invention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10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car</a:t>
            </a:r>
            <a:r>
              <a:rPr lang="en-GB" sz="1400" spc="-5" dirty="0" smtClean="0">
                <a:latin typeface="Century Gothic" panose="020B0502020202020204" pitchFamily="34" charset="0"/>
                <a:cs typeface="Lucida Sans"/>
              </a:rPr>
              <a:t>.</a:t>
            </a:r>
            <a:endParaRPr lang="en-GB" sz="1400" dirty="0">
              <a:latin typeface="Lucida Sans"/>
              <a:cs typeface="Lucida Sans"/>
            </a:endParaRPr>
          </a:p>
          <a:p>
            <a:pPr marL="12700" marR="1626870">
              <a:lnSpc>
                <a:spcPct val="200000"/>
              </a:lnSpc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  <a:buFont typeface="Symbol"/>
              <a:buChar char=""/>
            </a:pPr>
            <a:endParaRPr lang="en-GB" sz="2000" dirty="0">
              <a:latin typeface="Times New Roman"/>
              <a:cs typeface="Times New Roman"/>
            </a:endParaRPr>
          </a:p>
          <a:p>
            <a:pPr marL="12700" marR="3522979" indent="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70534" algn="l"/>
              </a:tabLst>
            </a:pPr>
            <a:endParaRPr lang="en-GB" dirty="0">
              <a:latin typeface="Lucida Sans"/>
              <a:cs typeface="Lucida Sans"/>
            </a:endParaRPr>
          </a:p>
          <a:p>
            <a:pPr marL="12700" marR="129539">
              <a:lnSpc>
                <a:spcPct val="100000"/>
              </a:lnSpc>
            </a:pPr>
            <a:endParaRPr lang="en-GB" dirty="0">
              <a:latin typeface="Lucida Sans"/>
              <a:cs typeface="Lucida San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7029" y="273050"/>
            <a:ext cx="10281271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503789"/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Suggested </a:t>
            </a:r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activities: </a:t>
            </a:r>
          </a:p>
          <a:p>
            <a:pPr defTabSz="503789"/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Use </a:t>
            </a:r>
            <a:r>
              <a:rPr lang="en-GB" sz="40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and Impact of Victorian Transport</a:t>
            </a:r>
            <a:endParaRPr lang="en-US" sz="4000" b="1" dirty="0">
              <a:solidFill>
                <a:srgbClr val="14A1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09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7029" y="273050"/>
            <a:ext cx="7385671" cy="7460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503789"/>
            <a:r>
              <a:rPr lang="en-GB" sz="4848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Resource 1:  What am I?</a:t>
            </a:r>
            <a:endParaRPr lang="en-US" sz="4848" b="1" dirty="0">
              <a:solidFill>
                <a:srgbClr val="14A19A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33015" y="4407113"/>
            <a:ext cx="4949585" cy="3491117"/>
            <a:chOff x="4559580" y="3999732"/>
            <a:chExt cx="4492060" cy="3168409"/>
          </a:xfrm>
        </p:grpSpPr>
        <p:sp>
          <p:nvSpPr>
            <p:cNvPr id="22" name="TextBox 21"/>
            <p:cNvSpPr txBox="1"/>
            <p:nvPr/>
          </p:nvSpPr>
          <p:spPr>
            <a:xfrm>
              <a:off x="5182301" y="6351572"/>
              <a:ext cx="3596109" cy="2872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503789">
                <a:defRPr/>
              </a:pPr>
              <a:r>
                <a:rPr lang="en-GB" sz="3085" b="1" kern="0" baseline="30000" dirty="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526" b="1" kern="0" baseline="30000" dirty="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4" name="Hexagon 23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endParaRPr lang="en-US" sz="1983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8" name="Hexagon 37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503789">
                  <a:defRPr/>
                </a:pPr>
                <a:r>
                  <a:rPr lang="en-US" sz="1983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389458" y="1422010"/>
            <a:ext cx="9757841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GB" sz="1400" spc="50" dirty="0">
                <a:latin typeface="Century Gothic" panose="020B0502020202020204" pitchFamily="34" charset="0"/>
                <a:cs typeface="Lucida Sans"/>
              </a:rPr>
              <a:t>Read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 the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following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statements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and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ask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children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hold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up 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picture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showing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mode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they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10" dirty="0">
                <a:latin typeface="Century Gothic" panose="020B0502020202020204" pitchFamily="34" charset="0"/>
                <a:cs typeface="Lucida Sans"/>
              </a:rPr>
              <a:t>think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it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is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describing.</a:t>
            </a: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40" dirty="0">
                <a:latin typeface="Century Gothic" panose="020B0502020202020204" pitchFamily="34" charset="0"/>
                <a:cs typeface="Lucida Sans"/>
              </a:rPr>
              <a:t>Horse and </a:t>
            </a:r>
            <a:r>
              <a:rPr lang="en-GB" sz="1400" b="1" spc="50" dirty="0">
                <a:latin typeface="Century Gothic" panose="020B0502020202020204" pitchFamily="34" charset="0"/>
                <a:cs typeface="Lucida Sans"/>
              </a:rPr>
              <a:t>cart </a:t>
            </a:r>
            <a:r>
              <a:rPr lang="en-GB" sz="1400" b="1" spc="30" dirty="0">
                <a:latin typeface="Century Gothic" panose="020B0502020202020204" pitchFamily="34" charset="0"/>
                <a:cs typeface="Lucida Sans"/>
              </a:rPr>
              <a:t>– </a:t>
            </a:r>
            <a:r>
              <a:rPr lang="en-GB" sz="1400" b="1" spc="40" dirty="0">
                <a:latin typeface="Century Gothic" panose="020B0502020202020204" pitchFamily="34" charset="0"/>
                <a:cs typeface="Lucida Sans"/>
              </a:rPr>
              <a:t>corn merchants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1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-70" dirty="0">
                <a:latin typeface="Century Gothic" panose="020B0502020202020204" pitchFamily="34" charset="0"/>
                <a:cs typeface="Lucida Sans"/>
              </a:rPr>
              <a:t>1)</a:t>
            </a:r>
            <a:endParaRPr lang="en-GB" sz="1400" b="1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spcBef>
                <a:spcPts val="60"/>
              </a:spcBef>
              <a:buFont typeface="Arial" panose="020B0604020202020204" pitchFamily="34" charset="0"/>
              <a:buChar char="•"/>
              <a:tabLst>
                <a:tab pos="469900" algn="l"/>
              </a:tabLst>
            </a:pPr>
            <a:r>
              <a:rPr lang="en-GB" sz="1400" dirty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pulled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 two</a:t>
            </a:r>
            <a:r>
              <a:rPr lang="en-GB" sz="1400" spc="-2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 smtClean="0">
                <a:latin typeface="Century Gothic" panose="020B0502020202020204" pitchFamily="34" charset="0"/>
                <a:cs typeface="Lucida Sans"/>
              </a:rPr>
              <a:t>horses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spcBef>
                <a:spcPts val="60"/>
              </a:spcBef>
              <a:buFont typeface="Arial" panose="020B0604020202020204" pitchFamily="34" charset="0"/>
              <a:buChar char="•"/>
              <a:tabLst>
                <a:tab pos="469900" algn="l"/>
              </a:tabLst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</a:t>
            </a:r>
            <a:r>
              <a:rPr lang="en-GB" sz="1400" spc="-10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spcBef>
                <a:spcPts val="60"/>
              </a:spcBef>
              <a:buFont typeface="Arial" panose="020B0604020202020204" pitchFamily="34" charset="0"/>
              <a:buChar char="•"/>
              <a:tabLst>
                <a:tab pos="469900" algn="l"/>
              </a:tabLst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loaded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from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side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building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marR="3579495" indent="-285750">
              <a:lnSpc>
                <a:spcPts val="1430"/>
              </a:lnSpc>
              <a:spcBef>
                <a:spcPts val="114"/>
              </a:spcBef>
              <a:buFont typeface="Arial" panose="020B0604020202020204" pitchFamily="34" charset="0"/>
              <a:buChar char="•"/>
              <a:tabLst>
                <a:tab pos="469900" algn="l"/>
              </a:tabLst>
            </a:pPr>
            <a:r>
              <a:rPr lang="en-GB" sz="1400" dirty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1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corn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14"/>
              </a:spcBef>
              <a:buFont typeface="Symbol"/>
              <a:buChar char=""/>
            </a:pPr>
            <a:endParaRPr lang="en-GB" sz="1400" dirty="0">
              <a:latin typeface="Century Gothic" panose="020B0502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75" dirty="0">
                <a:latin typeface="Century Gothic" panose="020B0502020202020204" pitchFamily="34" charset="0"/>
                <a:cs typeface="Lucida Sans"/>
              </a:rPr>
              <a:t>Barge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55" dirty="0" smtClean="0">
                <a:latin typeface="Century Gothic" panose="020B0502020202020204" pitchFamily="34" charset="0"/>
                <a:cs typeface="Lucida Sans"/>
              </a:rPr>
              <a:t>2)</a:t>
            </a:r>
            <a:endParaRPr lang="en-GB" sz="1400" b="1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</a:t>
            </a:r>
            <a:r>
              <a:rPr lang="en-GB" sz="1400" spc="-30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carry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goods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in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out</a:t>
            </a:r>
            <a:r>
              <a:rPr lang="en-GB" sz="1400" spc="-3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of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Preston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Dock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marR="3522979" indent="-285750">
              <a:lnSpc>
                <a:spcPts val="1430"/>
              </a:lnSpc>
              <a:spcBef>
                <a:spcPts val="114"/>
              </a:spcBef>
              <a:buFont typeface="Arial" panose="020B0604020202020204" pitchFamily="34" charset="0"/>
              <a:buChar char="•"/>
              <a:tabLst>
                <a:tab pos="470534" algn="l"/>
              </a:tabLst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on</a:t>
            </a:r>
            <a:r>
              <a:rPr lang="en-GB" sz="1400" spc="-19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water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</a:t>
            </a:r>
            <a:r>
              <a:rPr lang="en-GB" sz="1400" spc="65" dirty="0" smtClean="0">
                <a:latin typeface="Century Gothic" panose="020B0502020202020204" pitchFamily="34" charset="0"/>
                <a:cs typeface="Lucida Sans"/>
              </a:rPr>
              <a:t>?</a:t>
            </a:r>
          </a:p>
          <a:p>
            <a:pPr marL="12700" marR="3522979" indent="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70534" algn="l"/>
              </a:tabLst>
            </a:pPr>
            <a:endParaRPr lang="en-GB" sz="1400" b="1" spc="65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65" dirty="0">
                <a:latin typeface="Century Gothic" panose="020B0502020202020204" pitchFamily="34" charset="0"/>
                <a:cs typeface="Lucida Sans"/>
              </a:rPr>
              <a:t>Locomotive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4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65" dirty="0" smtClean="0">
                <a:latin typeface="Century Gothic" panose="020B0502020202020204" pitchFamily="34" charset="0"/>
                <a:cs typeface="Lucida Sans"/>
              </a:rPr>
              <a:t>3)</a:t>
            </a:r>
            <a:endParaRPr lang="en-GB" sz="1400" b="1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</a:t>
            </a:r>
            <a:r>
              <a:rPr lang="en-GB" sz="1400" spc="-10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on</a:t>
            </a:r>
            <a:r>
              <a:rPr lang="en-GB" sz="1400" spc="-19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tracks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spc="40" dirty="0">
                <a:latin typeface="Century Gothic" panose="020B0502020202020204" pitchFamily="34" charset="0"/>
                <a:cs typeface="Lucida Sans"/>
              </a:rPr>
              <a:t>powered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</a:t>
            </a:r>
            <a:r>
              <a:rPr lang="en-GB" sz="1400" spc="-2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 smtClean="0">
                <a:latin typeface="Century Gothic" panose="020B0502020202020204" pitchFamily="34" charset="0"/>
                <a:cs typeface="Lucida Sans"/>
              </a:rPr>
              <a:t>coal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produce</a:t>
            </a:r>
            <a:r>
              <a:rPr lang="en-GB" sz="1400" spc="-14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 smtClean="0">
                <a:latin typeface="Century Gothic" panose="020B0502020202020204" pitchFamily="34" charset="0"/>
                <a:cs typeface="Lucida Sans"/>
              </a:rPr>
              <a:t>steam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</a:t>
            </a:r>
            <a:r>
              <a:rPr lang="en-GB" sz="1400" spc="-25" dirty="0" smtClean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can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transport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goods</a:t>
            </a:r>
            <a:r>
              <a:rPr lang="en-GB" sz="1400" spc="-2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or</a:t>
            </a:r>
            <a:r>
              <a:rPr lang="en-GB" sz="1400" spc="-1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people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around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country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</a:t>
            </a:r>
            <a:r>
              <a:rPr lang="en-GB" sz="1400" spc="65" dirty="0" smtClean="0">
                <a:latin typeface="Century Gothic" panose="020B0502020202020204" pitchFamily="34" charset="0"/>
                <a:cs typeface="Lucida Sans"/>
              </a:rPr>
              <a:t>?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spc="65" dirty="0">
              <a:latin typeface="Century Gothic" panose="020B0502020202020204" pitchFamily="34" charset="0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Removal </a:t>
            </a:r>
            <a:r>
              <a:rPr lang="en-GB" sz="1400" b="1" spc="50" dirty="0">
                <a:latin typeface="Century Gothic" panose="020B0502020202020204" pitchFamily="34" charset="0"/>
                <a:cs typeface="Lucida Sans"/>
              </a:rPr>
              <a:t>cart </a:t>
            </a:r>
            <a:r>
              <a:rPr lang="en-GB" sz="1400" b="1" spc="60" dirty="0">
                <a:latin typeface="Century Gothic" panose="020B0502020202020204" pitchFamily="34" charset="0"/>
                <a:cs typeface="Lucida Sans"/>
              </a:rPr>
              <a:t>(document</a:t>
            </a:r>
            <a:r>
              <a:rPr lang="en-GB" sz="1400" b="1" spc="5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b="1" spc="100" dirty="0" smtClean="0">
                <a:latin typeface="Century Gothic" panose="020B0502020202020204" pitchFamily="34" charset="0"/>
                <a:cs typeface="Lucida Sans"/>
              </a:rPr>
              <a:t>4)</a:t>
            </a:r>
            <a:endParaRPr lang="en-GB" sz="1400" b="1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dirty="0">
                <a:latin typeface="Century Gothic" panose="020B0502020202020204" pitchFamily="34" charset="0"/>
                <a:cs typeface="Lucida Sans"/>
              </a:rPr>
              <a:t>pulled </a:t>
            </a:r>
            <a:r>
              <a:rPr lang="en-GB" sz="1400" spc="55" dirty="0">
                <a:latin typeface="Century Gothic" panose="020B0502020202020204" pitchFamily="34" charset="0"/>
                <a:cs typeface="Lucida Sans"/>
              </a:rPr>
              <a:t>by two</a:t>
            </a:r>
            <a:r>
              <a:rPr lang="en-GB" sz="1400" spc="-21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 smtClean="0">
                <a:latin typeface="Century Gothic" panose="020B0502020202020204" pitchFamily="34" charset="0"/>
                <a:cs typeface="Lucida Sans"/>
              </a:rPr>
              <a:t>horses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35" dirty="0">
                <a:latin typeface="Century Gothic" panose="020B0502020202020204" pitchFamily="34" charset="0"/>
                <a:cs typeface="Lucida Sans"/>
              </a:rPr>
              <a:t>have</a:t>
            </a:r>
            <a:r>
              <a:rPr lang="en-GB" sz="1400" spc="-10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15" dirty="0" smtClean="0">
                <a:latin typeface="Century Gothic" panose="020B0502020202020204" pitchFamily="34" charset="0"/>
                <a:cs typeface="Lucida Sans"/>
              </a:rPr>
              <a:t>wheels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travel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along </a:t>
            </a:r>
            <a:r>
              <a:rPr lang="en-GB" sz="1400" spc="20" dirty="0">
                <a:latin typeface="Century Gothic" panose="020B0502020202020204" pitchFamily="34" charset="0"/>
                <a:cs typeface="Lucida Sans"/>
              </a:rPr>
              <a:t>the</a:t>
            </a:r>
            <a:r>
              <a:rPr lang="en-GB" sz="1400" spc="-204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5" dirty="0" smtClean="0">
                <a:latin typeface="Century Gothic" panose="020B0502020202020204" pitchFamily="34" charset="0"/>
                <a:cs typeface="Lucida Sans"/>
              </a:rPr>
              <a:t>road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spc="50" dirty="0" smtClean="0">
                <a:latin typeface="Century Gothic" panose="020B0502020202020204" pitchFamily="34" charset="0"/>
                <a:cs typeface="Lucida Sans"/>
              </a:rPr>
              <a:t>Two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men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work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on</a:t>
            </a:r>
            <a:r>
              <a:rPr lang="en-GB" sz="1400" spc="-26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20" dirty="0" smtClean="0">
                <a:latin typeface="Century Gothic" panose="020B0502020202020204" pitchFamily="34" charset="0"/>
                <a:cs typeface="Lucida Sans"/>
              </a:rPr>
              <a:t>me</a:t>
            </a:r>
            <a:endParaRPr lang="en-GB" sz="1400" dirty="0" smtClean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entury Gothic" panose="020B0502020202020204" pitchFamily="34" charset="0"/>
                <a:cs typeface="Lucida Sans"/>
              </a:rPr>
              <a:t>I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 </a:t>
            </a:r>
            <a:r>
              <a:rPr lang="en-GB" sz="1400" spc="10" dirty="0">
                <a:latin typeface="Century Gothic" panose="020B0502020202020204" pitchFamily="34" charset="0"/>
                <a:cs typeface="Lucida Sans"/>
              </a:rPr>
              <a:t>used </a:t>
            </a:r>
            <a:r>
              <a:rPr lang="en-GB" sz="1400" spc="30" dirty="0">
                <a:latin typeface="Century Gothic" panose="020B0502020202020204" pitchFamily="34" charset="0"/>
                <a:cs typeface="Lucida Sans"/>
              </a:rPr>
              <a:t>to </a:t>
            </a:r>
            <a:r>
              <a:rPr lang="en-GB" sz="1400" spc="45" dirty="0">
                <a:latin typeface="Century Gothic" panose="020B0502020202020204" pitchFamily="34" charset="0"/>
                <a:cs typeface="Lucida Sans"/>
              </a:rPr>
              <a:t>move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people’s </a:t>
            </a:r>
            <a:r>
              <a:rPr lang="en-GB" sz="1400" spc="-5" dirty="0">
                <a:latin typeface="Century Gothic" panose="020B0502020202020204" pitchFamily="34" charset="0"/>
                <a:cs typeface="Lucida Sans"/>
              </a:rPr>
              <a:t>furniture </a:t>
            </a:r>
            <a:r>
              <a:rPr lang="en-GB" sz="1400" spc="15" dirty="0">
                <a:latin typeface="Century Gothic" panose="020B0502020202020204" pitchFamily="34" charset="0"/>
                <a:cs typeface="Lucida Sans"/>
              </a:rPr>
              <a:t>and</a:t>
            </a:r>
            <a:r>
              <a:rPr lang="en-GB" sz="1400" spc="-250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5" dirty="0">
                <a:latin typeface="Century Gothic" panose="020B0502020202020204" pitchFamily="34" charset="0"/>
                <a:cs typeface="Lucida Sans"/>
              </a:rPr>
              <a:t>belongings  </a:t>
            </a:r>
            <a:r>
              <a:rPr lang="en-GB" sz="1400" spc="90" dirty="0">
                <a:latin typeface="Century Gothic" panose="020B0502020202020204" pitchFamily="34" charset="0"/>
                <a:cs typeface="Lucida Sans"/>
              </a:rPr>
              <a:t>What </a:t>
            </a:r>
            <a:r>
              <a:rPr lang="en-GB" sz="1400" spc="25" dirty="0">
                <a:latin typeface="Century Gothic" panose="020B0502020202020204" pitchFamily="34" charset="0"/>
                <a:cs typeface="Lucida Sans"/>
              </a:rPr>
              <a:t>am</a:t>
            </a:r>
            <a:r>
              <a:rPr lang="en-GB" sz="1400" spc="-225" dirty="0">
                <a:latin typeface="Century Gothic" panose="020B0502020202020204" pitchFamily="34" charset="0"/>
                <a:cs typeface="Lucida Sans"/>
              </a:rPr>
              <a:t> </a:t>
            </a:r>
            <a:r>
              <a:rPr lang="en-GB" sz="1400" spc="65" dirty="0">
                <a:latin typeface="Century Gothic" panose="020B0502020202020204" pitchFamily="34" charset="0"/>
                <a:cs typeface="Lucida Sans"/>
              </a:rPr>
              <a:t>I?</a:t>
            </a: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dirty="0">
              <a:latin typeface="Century Gothic" panose="020B0502020202020204" pitchFamily="34" charset="0"/>
              <a:cs typeface="Lucida Sans"/>
            </a:endParaRPr>
          </a:p>
          <a:p>
            <a:pPr>
              <a:lnSpc>
                <a:spcPct val="100000"/>
              </a:lnSpc>
              <a:spcBef>
                <a:spcPts val="2"/>
              </a:spcBef>
              <a:buFont typeface="Symbol"/>
              <a:buChar char=""/>
            </a:pPr>
            <a:endParaRPr lang="en-GB" sz="2000" dirty="0">
              <a:latin typeface="Times New Roman"/>
              <a:cs typeface="Times New Roman"/>
            </a:endParaRPr>
          </a:p>
          <a:p>
            <a:pPr marL="12700" marR="3522979" indent="228600">
              <a:lnSpc>
                <a:spcPts val="1430"/>
              </a:lnSpc>
              <a:spcBef>
                <a:spcPts val="114"/>
              </a:spcBef>
              <a:buFont typeface="Symbol"/>
              <a:buChar char=""/>
              <a:tabLst>
                <a:tab pos="470534" algn="l"/>
              </a:tabLst>
            </a:pPr>
            <a:endParaRPr lang="en-GB" dirty="0">
              <a:latin typeface="Lucida Sans"/>
              <a:cs typeface="Lucida Sans"/>
            </a:endParaRPr>
          </a:p>
          <a:p>
            <a:pPr marL="12700" marR="129539">
              <a:lnSpc>
                <a:spcPct val="100000"/>
              </a:lnSpc>
            </a:pPr>
            <a:endParaRPr lang="en-GB" dirty="0">
              <a:latin typeface="Lucida Sans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46160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2218</Words>
  <Application>Microsoft Office PowerPoint</Application>
  <PresentationFormat>Custom</PresentationFormat>
  <Paragraphs>369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Gothic</vt:lpstr>
      <vt:lpstr>Lucida Sans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transport documents.doc</dc:title>
  <dc:creator>g.hunt</dc:creator>
  <cp:lastModifiedBy>Bartley, Izzy</cp:lastModifiedBy>
  <cp:revision>15</cp:revision>
  <dcterms:created xsi:type="dcterms:W3CDTF">2018-01-23T16:33:10Z</dcterms:created>
  <dcterms:modified xsi:type="dcterms:W3CDTF">2018-01-25T09:33:31Z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2010-04-26T00:00:00Z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2018-01-23T00:00:00Z</vt:filetime>
  </property>
</Properties>
</file>