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61" r:id="rId2"/>
    <p:sldId id="259" r:id="rId3"/>
    <p:sldId id="276" r:id="rId4"/>
    <p:sldId id="278" r:id="rId5"/>
    <p:sldId id="280" r:id="rId6"/>
    <p:sldId id="282" r:id="rId7"/>
    <p:sldId id="284" r:id="rId8"/>
    <p:sldId id="303" r:id="rId9"/>
    <p:sldId id="306" r:id="rId10"/>
    <p:sldId id="307" r:id="rId11"/>
    <p:sldId id="308" r:id="rId12"/>
    <p:sldId id="309" r:id="rId13"/>
    <p:sldId id="310" r:id="rId14"/>
    <p:sldId id="311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pos="158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F48"/>
    <a:srgbClr val="E35205"/>
    <a:srgbClr val="EAAA00"/>
    <a:srgbClr val="14A19A"/>
    <a:srgbClr val="49C5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250" autoAdjust="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744" y="72"/>
      </p:cViewPr>
      <p:guideLst>
        <p:guide orient="horz"/>
        <p:guide pos="158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7169E8-4BDF-3E42-ADC4-8D4C638BB4C6}" type="datetimeFigureOut">
              <a:rPr lang="en-US" smtClean="0"/>
              <a:t>3/5/2020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835DA5-23C9-5440-B7C4-583DDFB353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8051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/>
              <a:t>3/5/2020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565300"/>
      </p:ext>
    </p:extLst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/>
              <a:t>3/5/2020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027831"/>
      </p:ext>
    </p:extLst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/>
              <a:t>3/5/2020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943942"/>
      </p:ext>
    </p:extLst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/>
              <a:t>3/5/2020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334699"/>
      </p:ext>
    </p:extLst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/>
              <a:t>3/5/2020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154651"/>
      </p:ext>
    </p:extLst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/>
              <a:t>3/5/2020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933653"/>
      </p:ext>
    </p:extLst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/>
              <a:t>3/5/2020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95248"/>
      </p:ext>
    </p:extLst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/>
              <a:t>3/5/2020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349744"/>
      </p:ext>
    </p:extLst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/>
              <a:t>3/5/2020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289805"/>
      </p:ext>
    </p:extLst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/>
              <a:t>3/5/2020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078"/>
      </p:ext>
    </p:extLst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/>
              <a:t>3/5/2020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553945"/>
      </p:ext>
    </p:extLst>
  </p:cSld>
  <p:clrMapOvr>
    <a:masterClrMapping/>
  </p:clrMapOvr>
  <p:transition spd="slow"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C55B4-A822-7042-A029-FA8A239A56DE}" type="datetimeFigureOut">
              <a:rPr lang="en-US" smtClean="0"/>
              <a:t>3/5/2020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AC4C2A-4545-0A47-BAC4-A6509B4A4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17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/>
  </p:transition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F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08638" y="621187"/>
            <a:ext cx="9641956" cy="6963675"/>
            <a:chOff x="308638" y="621187"/>
            <a:chExt cx="9641956" cy="6963675"/>
          </a:xfrm>
        </p:grpSpPr>
        <p:grpSp>
          <p:nvGrpSpPr>
            <p:cNvPr id="3" name="Group 2"/>
            <p:cNvGrpSpPr/>
            <p:nvPr/>
          </p:nvGrpSpPr>
          <p:grpSpPr>
            <a:xfrm>
              <a:off x="308638" y="621187"/>
              <a:ext cx="8646964" cy="5306869"/>
              <a:chOff x="308638" y="621187"/>
              <a:chExt cx="8646964" cy="5306869"/>
            </a:xfrm>
          </p:grpSpPr>
          <p:sp>
            <p:nvSpPr>
              <p:cNvPr id="34" name="Hexagon 33"/>
              <p:cNvSpPr/>
              <p:nvPr/>
            </p:nvSpPr>
            <p:spPr>
              <a:xfrm>
                <a:off x="6759443" y="445292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  </a:t>
                </a:r>
                <a:endParaRPr lang="en-US" dirty="0"/>
              </a:p>
            </p:txBody>
          </p:sp>
          <p:sp>
            <p:nvSpPr>
              <p:cNvPr id="37" name="Hexagon 36"/>
              <p:cNvSpPr/>
              <p:nvPr/>
            </p:nvSpPr>
            <p:spPr>
              <a:xfrm>
                <a:off x="3789411" y="2805548"/>
                <a:ext cx="1711158" cy="1475136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1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Hexagon 37"/>
              <p:cNvSpPr/>
              <p:nvPr/>
            </p:nvSpPr>
            <p:spPr>
              <a:xfrm>
                <a:off x="6759443" y="281186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Hexagon 39"/>
              <p:cNvSpPr/>
              <p:nvPr/>
            </p:nvSpPr>
            <p:spPr>
              <a:xfrm>
                <a:off x="6972686" y="1407157"/>
                <a:ext cx="1291389" cy="1113266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4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 </a:t>
                </a:r>
                <a:endParaRPr lang="en-US" dirty="0"/>
              </a:p>
            </p:txBody>
          </p:sp>
          <p:sp>
            <p:nvSpPr>
              <p:cNvPr id="41" name="Hexagon 40"/>
              <p:cNvSpPr/>
              <p:nvPr/>
            </p:nvSpPr>
            <p:spPr>
              <a:xfrm>
                <a:off x="8043877" y="62118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 </a:t>
                </a:r>
                <a:endParaRPr lang="en-US" dirty="0"/>
              </a:p>
            </p:txBody>
          </p:sp>
          <p:sp>
            <p:nvSpPr>
              <p:cNvPr id="42" name="Hexagon 41"/>
              <p:cNvSpPr/>
              <p:nvPr/>
            </p:nvSpPr>
            <p:spPr>
              <a:xfrm>
                <a:off x="4116246" y="4725334"/>
                <a:ext cx="1291389" cy="1113266"/>
              </a:xfrm>
              <a:prstGeom prst="hexagon">
                <a:avLst/>
              </a:prstGeom>
              <a:solidFill>
                <a:srgbClr val="49C5B1">
                  <a:alpha val="15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 </a:t>
                </a:r>
                <a:endParaRPr lang="en-US" dirty="0"/>
              </a:p>
            </p:txBody>
          </p:sp>
          <p:sp>
            <p:nvSpPr>
              <p:cNvPr id="43" name="Hexagon 42"/>
              <p:cNvSpPr/>
              <p:nvPr/>
            </p:nvSpPr>
            <p:spPr>
              <a:xfrm>
                <a:off x="684832" y="1880428"/>
                <a:ext cx="607094" cy="523357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 </a:t>
                </a:r>
                <a:endParaRPr lang="en-US" dirty="0"/>
              </a:p>
            </p:txBody>
          </p:sp>
          <p:sp>
            <p:nvSpPr>
              <p:cNvPr id="44" name="Hexagon 43"/>
              <p:cNvSpPr/>
              <p:nvPr/>
            </p:nvSpPr>
            <p:spPr>
              <a:xfrm>
                <a:off x="2877686" y="4485812"/>
                <a:ext cx="911725" cy="785970"/>
              </a:xfrm>
              <a:prstGeom prst="hexagon">
                <a:avLst/>
              </a:prstGeom>
              <a:solidFill>
                <a:srgbClr val="49C5B1">
                  <a:alpha val="15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 </a:t>
                </a:r>
                <a:endParaRPr lang="en-US" dirty="0"/>
              </a:p>
            </p:txBody>
          </p:sp>
          <p:sp>
            <p:nvSpPr>
              <p:cNvPr id="45" name="Hexagon 44"/>
              <p:cNvSpPr/>
              <p:nvPr/>
            </p:nvSpPr>
            <p:spPr>
              <a:xfrm>
                <a:off x="5534894" y="2212532"/>
                <a:ext cx="1291389" cy="1113266"/>
              </a:xfrm>
              <a:prstGeom prst="hexagon">
                <a:avLst/>
              </a:prstGeom>
              <a:solidFill>
                <a:srgbClr val="49C5B1">
                  <a:alpha val="15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 </a:t>
                </a:r>
                <a:endParaRPr lang="en-US" dirty="0"/>
              </a:p>
            </p:txBody>
          </p:sp>
          <p:sp>
            <p:nvSpPr>
              <p:cNvPr id="46" name="Hexagon 45"/>
              <p:cNvSpPr/>
              <p:nvPr/>
            </p:nvSpPr>
            <p:spPr>
              <a:xfrm>
                <a:off x="4733212" y="659106"/>
                <a:ext cx="607094" cy="523357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4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 </a:t>
                </a:r>
                <a:endParaRPr lang="en-US" dirty="0"/>
              </a:p>
            </p:txBody>
          </p:sp>
          <p:sp>
            <p:nvSpPr>
              <p:cNvPr id="47" name="Hexagon 46"/>
              <p:cNvSpPr/>
              <p:nvPr/>
            </p:nvSpPr>
            <p:spPr>
              <a:xfrm>
                <a:off x="308638" y="5231821"/>
                <a:ext cx="607094" cy="523357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4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 </a:t>
                </a:r>
                <a:endParaRPr lang="en-US" dirty="0"/>
              </a:p>
            </p:txBody>
          </p:sp>
          <p:sp>
            <p:nvSpPr>
              <p:cNvPr id="23" name="Hexagon 22"/>
              <p:cNvSpPr/>
              <p:nvPr/>
            </p:nvSpPr>
            <p:spPr>
              <a:xfrm>
                <a:off x="5292080" y="3645024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  </a:t>
                </a:r>
                <a:endParaRPr lang="en-US" dirty="0"/>
              </a:p>
            </p:txBody>
          </p:sp>
        </p:grpSp>
        <p:sp>
          <p:nvSpPr>
            <p:cNvPr id="32" name="Hexagon 31"/>
            <p:cNvSpPr/>
            <p:nvPr/>
          </p:nvSpPr>
          <p:spPr>
            <a:xfrm>
              <a:off x="5275258" y="527178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Hexagon 34"/>
            <p:cNvSpPr/>
            <p:nvPr/>
          </p:nvSpPr>
          <p:spPr>
            <a:xfrm>
              <a:off x="6759443" y="6109726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36" name="Hexagon 35"/>
            <p:cNvSpPr/>
            <p:nvPr/>
          </p:nvSpPr>
          <p:spPr>
            <a:xfrm>
              <a:off x="8229246" y="527178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Hexagon 38"/>
            <p:cNvSpPr/>
            <p:nvPr/>
          </p:nvSpPr>
          <p:spPr>
            <a:xfrm>
              <a:off x="8239436" y="3627764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4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</a:t>
              </a:r>
              <a:endParaRPr lang="en-US" dirty="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738313" y="6004004"/>
            <a:ext cx="708484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400" b="1" baseline="30000" dirty="0">
                <a:solidFill>
                  <a:srgbClr val="FFFFFF"/>
                </a:solidFill>
                <a:latin typeface="Century Gothic"/>
                <a:cs typeface="Century Gothic"/>
              </a:rPr>
              <a:t>Free learning </a:t>
            </a:r>
            <a:r>
              <a:rPr lang="en-GB" sz="2400" b="1" baseline="30000" dirty="0" smtClean="0">
                <a:solidFill>
                  <a:srgbClr val="FFFFFF"/>
                </a:solidFill>
                <a:latin typeface="Century Gothic"/>
                <a:cs typeface="Century Gothic"/>
              </a:rPr>
              <a:t>reso</a:t>
            </a:r>
            <a:r>
              <a:rPr lang="en-GB" sz="2400" b="1" baseline="30000" dirty="0">
                <a:solidFill>
                  <a:srgbClr val="FFFFFF"/>
                </a:solidFill>
                <a:latin typeface="Century Gothic"/>
                <a:cs typeface="Century Gothic"/>
              </a:rPr>
              <a:t>u</a:t>
            </a:r>
            <a:r>
              <a:rPr lang="en-GB" sz="2400" b="1" baseline="30000" dirty="0" smtClean="0">
                <a:solidFill>
                  <a:srgbClr val="FFFFFF"/>
                </a:solidFill>
                <a:latin typeface="Century Gothic"/>
                <a:cs typeface="Century Gothic"/>
              </a:rPr>
              <a:t>rces </a:t>
            </a:r>
            <a:r>
              <a:rPr lang="en-GB" sz="2400" b="1" baseline="30000" dirty="0">
                <a:solidFill>
                  <a:srgbClr val="FFFFFF"/>
                </a:solidFill>
                <a:latin typeface="Century Gothic"/>
                <a:cs typeface="Century Gothic"/>
              </a:rPr>
              <a:t>from arts</a:t>
            </a:r>
            <a:r>
              <a:rPr lang="en-GB" sz="2400" b="1" baseline="30000" dirty="0" smtClean="0">
                <a:solidFill>
                  <a:srgbClr val="FFFFFF"/>
                </a:solidFill>
                <a:latin typeface="Century Gothic"/>
                <a:cs typeface="Century Gothic"/>
              </a:rPr>
              <a:t>, cultural </a:t>
            </a:r>
            <a:r>
              <a:rPr lang="en-GB" sz="2400" b="1" baseline="30000" dirty="0">
                <a:solidFill>
                  <a:srgbClr val="FFFFFF"/>
                </a:solidFill>
                <a:latin typeface="Century Gothic"/>
                <a:cs typeface="Century Gothic"/>
              </a:rPr>
              <a:t>and heritage </a:t>
            </a:r>
            <a:r>
              <a:rPr lang="en-GB" sz="2400" b="1" baseline="30000" dirty="0" smtClean="0">
                <a:solidFill>
                  <a:srgbClr val="FFFFFF"/>
                </a:solidFill>
                <a:latin typeface="Century Gothic"/>
                <a:cs typeface="Century Gothic"/>
              </a:rPr>
              <a:t>organisations</a:t>
            </a:r>
          </a:p>
          <a:p>
            <a:r>
              <a:rPr lang="en-GB" sz="3600" b="1" baseline="30000" dirty="0" err="1">
                <a:solidFill>
                  <a:srgbClr val="49C5B1"/>
                </a:solidFill>
                <a:latin typeface="Century Gothic"/>
                <a:cs typeface="Century Gothic"/>
              </a:rPr>
              <a:t>m</a:t>
            </a:r>
            <a:r>
              <a:rPr lang="en-GB" sz="3600" b="1" baseline="30000" dirty="0" err="1" smtClean="0">
                <a:solidFill>
                  <a:srgbClr val="49C5B1"/>
                </a:solidFill>
                <a:latin typeface="Century Gothic"/>
                <a:cs typeface="Century Gothic"/>
              </a:rPr>
              <a:t>ylearning.org</a:t>
            </a:r>
            <a:endParaRPr lang="en-GB" sz="3200" b="1" baseline="30000" dirty="0">
              <a:solidFill>
                <a:srgbClr val="49C5B1"/>
              </a:solidFill>
              <a:latin typeface="Century Gothic"/>
              <a:cs typeface="Century Gothi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64907" y="4127178"/>
            <a:ext cx="735263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endParaRPr lang="en-GB" sz="2800" dirty="0" smtClean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56384" y="2417421"/>
            <a:ext cx="6507691" cy="13542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4400" b="1" dirty="0" smtClean="0">
                <a:solidFill>
                  <a:srgbClr val="49C5B1"/>
                </a:solidFill>
                <a:latin typeface="Century Gothic" panose="020B0502020202020204" pitchFamily="34" charset="0"/>
              </a:rPr>
              <a:t>Temple </a:t>
            </a:r>
            <a:r>
              <a:rPr lang="en-GB" sz="4400" b="1" dirty="0" err="1" smtClean="0">
                <a:solidFill>
                  <a:srgbClr val="49C5B1"/>
                </a:solidFill>
                <a:latin typeface="Century Gothic" panose="020B0502020202020204" pitchFamily="34" charset="0"/>
              </a:rPr>
              <a:t>Newsam</a:t>
            </a:r>
            <a:r>
              <a:rPr lang="en-GB" sz="4400" b="1" dirty="0" smtClean="0">
                <a:solidFill>
                  <a:srgbClr val="49C5B1"/>
                </a:solidFill>
                <a:latin typeface="Century Gothic" panose="020B0502020202020204" pitchFamily="34" charset="0"/>
              </a:rPr>
              <a:t> Timeline</a:t>
            </a:r>
            <a:endParaRPr lang="en-US" sz="4400" b="1" dirty="0" smtClean="0">
              <a:solidFill>
                <a:srgbClr val="49C5B1"/>
              </a:solidFill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096" y="265692"/>
            <a:ext cx="3335655" cy="130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18342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4900" y="539779"/>
            <a:ext cx="3919476" cy="4511145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02506" y="612130"/>
            <a:ext cx="4032174" cy="4575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47029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236" y="538281"/>
            <a:ext cx="3894105" cy="4573260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56742" y="538281"/>
            <a:ext cx="3855743" cy="457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341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762" y="505853"/>
            <a:ext cx="3989732" cy="4352586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07050" y="445260"/>
            <a:ext cx="3985490" cy="4473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07211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25209" y="869685"/>
            <a:ext cx="4451562" cy="3802015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18026" y="544910"/>
            <a:ext cx="3839790" cy="4451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76810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2411" y="533366"/>
            <a:ext cx="3772653" cy="454541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52060" y="533366"/>
            <a:ext cx="3835950" cy="4545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86007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761744" y="5956948"/>
            <a:ext cx="3194409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dirty="0" smtClean="0">
                <a:latin typeface="Century Gothic" panose="020B0502020202020204" pitchFamily="34" charset="0"/>
              </a:rPr>
              <a:t>The ‘</a:t>
            </a:r>
            <a:r>
              <a:rPr lang="en-GB" sz="1200" b="1" dirty="0" smtClean="0">
                <a:latin typeface="Century Gothic" panose="020B0502020202020204" pitchFamily="34" charset="0"/>
              </a:rPr>
              <a:t>Manor of </a:t>
            </a:r>
            <a:r>
              <a:rPr lang="en-GB" sz="1200" b="1" dirty="0" err="1" smtClean="0">
                <a:latin typeface="Century Gothic" panose="020B0502020202020204" pitchFamily="34" charset="0"/>
              </a:rPr>
              <a:t>Newsam</a:t>
            </a:r>
            <a:r>
              <a:rPr lang="en-GB" sz="1200" dirty="0" smtClean="0">
                <a:latin typeface="Century Gothic" panose="020B0502020202020204" pitchFamily="34" charset="0"/>
              </a:rPr>
              <a:t>’ first appears in the </a:t>
            </a:r>
            <a:r>
              <a:rPr lang="en-GB" sz="1200" b="1" dirty="0" smtClean="0">
                <a:latin typeface="Century Gothic" panose="020B0502020202020204" pitchFamily="34" charset="0"/>
              </a:rPr>
              <a:t>Doomsday book.</a:t>
            </a:r>
          </a:p>
          <a:p>
            <a:endParaRPr lang="en-GB" sz="1200" dirty="0">
              <a:latin typeface="Century Gothic" panose="020B0502020202020204" pitchFamily="34" charset="0"/>
            </a:endParaRPr>
          </a:p>
          <a:p>
            <a:r>
              <a:rPr lang="en-GB" sz="1200" dirty="0" smtClean="0">
                <a:latin typeface="Century Gothic" panose="020B0502020202020204" pitchFamily="34" charset="0"/>
              </a:rPr>
              <a:t>‘Manor of </a:t>
            </a:r>
            <a:r>
              <a:rPr lang="en-GB" sz="1200" dirty="0" err="1" smtClean="0">
                <a:latin typeface="Century Gothic" panose="020B0502020202020204" pitchFamily="34" charset="0"/>
              </a:rPr>
              <a:t>Newsam</a:t>
            </a:r>
            <a:r>
              <a:rPr lang="en-GB" sz="1200" dirty="0" smtClean="0">
                <a:latin typeface="Century Gothic" panose="020B0502020202020204" pitchFamily="34" charset="0"/>
              </a:rPr>
              <a:t>’ means ‘New Houses’</a:t>
            </a:r>
            <a:endParaRPr lang="en-GB" sz="1200" b="1" dirty="0" smtClean="0">
              <a:latin typeface="Century Gothic" panose="020B0502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692742" y="5396647"/>
            <a:ext cx="1332411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3600" b="1" dirty="0" smtClean="0">
                <a:solidFill>
                  <a:srgbClr val="E35205"/>
                </a:solidFill>
                <a:latin typeface="Century Gothic" panose="020B0502020202020204" pitchFamily="34" charset="0"/>
              </a:rPr>
              <a:t>1086</a:t>
            </a:r>
            <a:endParaRPr lang="en-US" sz="3600" b="1" dirty="0" smtClean="0">
              <a:solidFill>
                <a:srgbClr val="E35205"/>
              </a:solidFill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4135" y="544538"/>
            <a:ext cx="3799225" cy="4424074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5648089" y="5396647"/>
            <a:ext cx="2740813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3600" b="1" dirty="0" smtClean="0">
                <a:solidFill>
                  <a:srgbClr val="E35205"/>
                </a:solidFill>
                <a:latin typeface="Century Gothic" panose="020B0502020202020204" pitchFamily="34" charset="0"/>
              </a:rPr>
              <a:t>1500 - 1520</a:t>
            </a:r>
            <a:endParaRPr lang="en-US" sz="3600" b="1" dirty="0" smtClean="0">
              <a:solidFill>
                <a:srgbClr val="E35205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6062244" y="5992791"/>
            <a:ext cx="21780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latin typeface="Century Gothic" panose="020B0502020202020204" pitchFamily="34" charset="0"/>
              </a:rPr>
              <a:t>Lord </a:t>
            </a:r>
            <a:r>
              <a:rPr lang="en-GB" sz="1200" b="1" dirty="0" smtClean="0">
                <a:latin typeface="Century Gothic" panose="020B0502020202020204" pitchFamily="34" charset="0"/>
              </a:rPr>
              <a:t>Darcy </a:t>
            </a:r>
            <a:r>
              <a:rPr lang="en-GB" sz="1200" dirty="0" smtClean="0">
                <a:latin typeface="Century Gothic" panose="020B0502020202020204" pitchFamily="34" charset="0"/>
              </a:rPr>
              <a:t>builds Temple </a:t>
            </a:r>
            <a:r>
              <a:rPr lang="en-GB" sz="1200" dirty="0" err="1" smtClean="0">
                <a:latin typeface="Century Gothic" panose="020B0502020202020204" pitchFamily="34" charset="0"/>
              </a:rPr>
              <a:t>Newsam</a:t>
            </a:r>
            <a:r>
              <a:rPr lang="en-GB" sz="1200" dirty="0" smtClean="0">
                <a:latin typeface="Century Gothic" panose="020B0502020202020204" pitchFamily="34" charset="0"/>
              </a:rPr>
              <a:t> house.</a:t>
            </a:r>
          </a:p>
        </p:txBody>
      </p:sp>
      <p:pic>
        <p:nvPicPr>
          <p:cNvPr id="54" name="Picture 5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78776" y="544538"/>
            <a:ext cx="3772338" cy="4424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82466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2" grpId="0"/>
      <p:bldP spid="52" grpId="0"/>
      <p:bldP spid="5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8556" y="5994502"/>
            <a:ext cx="2225656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 smtClean="0">
                <a:latin typeface="Century Gothic" panose="020B0502020202020204" pitchFamily="34" charset="0"/>
              </a:rPr>
              <a:t>King Henry VIII </a:t>
            </a:r>
            <a:r>
              <a:rPr lang="en-GB" sz="1200" dirty="0" smtClean="0">
                <a:latin typeface="Century Gothic" panose="020B0502020202020204" pitchFamily="34" charset="0"/>
              </a:rPr>
              <a:t>chops off Lord Darcy’s head for his part </a:t>
            </a:r>
            <a:r>
              <a:rPr lang="en-GB" sz="1200" dirty="0">
                <a:latin typeface="Century Gothic" panose="020B0502020202020204" pitchFamily="34" charset="0"/>
              </a:rPr>
              <a:t>in </a:t>
            </a:r>
            <a:r>
              <a:rPr lang="en-GB" sz="1200" b="1" dirty="0">
                <a:latin typeface="Century Gothic" panose="020B0502020202020204" pitchFamily="34" charset="0"/>
              </a:rPr>
              <a:t>The Pilgrimage of Grace. </a:t>
            </a:r>
            <a:endParaRPr lang="en-GB" sz="1200" b="1" dirty="0" smtClean="0">
              <a:latin typeface="Century Gothic" panose="020B0502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645489" y="5419841"/>
            <a:ext cx="129179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3600" b="1" dirty="0" smtClean="0">
                <a:solidFill>
                  <a:srgbClr val="E35205"/>
                </a:solidFill>
                <a:latin typeface="Century Gothic" panose="020B0502020202020204" pitchFamily="34" charset="0"/>
              </a:rPr>
              <a:t>1537</a:t>
            </a:r>
            <a:endParaRPr lang="en-US" sz="3600" b="1" dirty="0" smtClean="0">
              <a:solidFill>
                <a:srgbClr val="E35205"/>
              </a:solidFill>
            </a:endParaRPr>
          </a:p>
        </p:txBody>
      </p:sp>
      <p:sp>
        <p:nvSpPr>
          <p:cNvPr id="2" name="Hexagon 1"/>
          <p:cNvSpPr/>
          <p:nvPr/>
        </p:nvSpPr>
        <p:spPr>
          <a:xfrm>
            <a:off x="231106" y="535940"/>
            <a:ext cx="4120557" cy="4487752"/>
          </a:xfrm>
          <a:prstGeom prst="hexagon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-6350" sx="55000" sy="55000" flip="none" algn="t"/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6" name="Picture 4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9624" y="535940"/>
            <a:ext cx="3921999" cy="4487752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6521048" y="5428275"/>
            <a:ext cx="1401804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3600" b="1" dirty="0" smtClean="0">
                <a:solidFill>
                  <a:srgbClr val="E35205"/>
                </a:solidFill>
                <a:latin typeface="Century Gothic" panose="020B0502020202020204" pitchFamily="34" charset="0"/>
              </a:rPr>
              <a:t>1545</a:t>
            </a:r>
            <a:endParaRPr lang="en-US" sz="3600" b="1" dirty="0" smtClean="0">
              <a:solidFill>
                <a:srgbClr val="E35205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359130" y="5974872"/>
            <a:ext cx="172563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dirty="0" smtClean="0">
                <a:latin typeface="Century Gothic" panose="020B0502020202020204" pitchFamily="34" charset="0"/>
              </a:rPr>
              <a:t>Margaret’s son, </a:t>
            </a:r>
            <a:r>
              <a:rPr lang="en-GB" sz="1200" b="1" dirty="0" smtClean="0">
                <a:latin typeface="Century Gothic" panose="020B0502020202020204" pitchFamily="34" charset="0"/>
              </a:rPr>
              <a:t>Henry Lord Darnley, </a:t>
            </a:r>
            <a:r>
              <a:rPr lang="en-GB" sz="1200" dirty="0" smtClean="0">
                <a:latin typeface="Century Gothic" panose="020B0502020202020204" pitchFamily="34" charset="0"/>
              </a:rPr>
              <a:t>is born at Temple </a:t>
            </a:r>
            <a:r>
              <a:rPr lang="en-GB" sz="1200" dirty="0" err="1" smtClean="0">
                <a:latin typeface="Century Gothic" panose="020B0502020202020204" pitchFamily="34" charset="0"/>
              </a:rPr>
              <a:t>Newsam</a:t>
            </a:r>
            <a:r>
              <a:rPr lang="en-GB" sz="1200" dirty="0" smtClean="0">
                <a:latin typeface="Century Gothic" panose="020B0502020202020204" pitchFamily="34" charset="0"/>
              </a:rPr>
              <a:t>.</a:t>
            </a:r>
            <a:endParaRPr lang="en-GB" sz="1200" b="1" dirty="0" smtClean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09504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47" grpId="0"/>
      <p:bldP spid="5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44900" y="5879287"/>
            <a:ext cx="3967278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 smtClean="0">
                <a:latin typeface="Century Gothic" panose="020B0502020202020204" pitchFamily="34" charset="0"/>
              </a:rPr>
              <a:t>Queen Elizabeth I </a:t>
            </a:r>
            <a:r>
              <a:rPr lang="en-GB" sz="1200" dirty="0" smtClean="0">
                <a:latin typeface="Century Gothic" panose="020B0502020202020204" pitchFamily="34" charset="0"/>
              </a:rPr>
              <a:t>is on the throne, but Margaret is </a:t>
            </a:r>
            <a:r>
              <a:rPr lang="en-GB" sz="1200" dirty="0">
                <a:latin typeface="Century Gothic" panose="020B0502020202020204" pitchFamily="34" charset="0"/>
              </a:rPr>
              <a:t>desperate for </a:t>
            </a:r>
            <a:r>
              <a:rPr lang="en-GB" sz="1200" dirty="0" smtClean="0">
                <a:latin typeface="Century Gothic" panose="020B0502020202020204" pitchFamily="34" charset="0"/>
              </a:rPr>
              <a:t>her son, Lord Darnley to become King. </a:t>
            </a:r>
            <a:r>
              <a:rPr lang="en-GB" sz="1200" dirty="0">
                <a:latin typeface="Century Gothic" panose="020B0502020202020204" pitchFamily="34" charset="0"/>
              </a:rPr>
              <a:t> </a:t>
            </a:r>
            <a:r>
              <a:rPr lang="en-GB" sz="1200" dirty="0" smtClean="0">
                <a:latin typeface="Century Gothic" panose="020B0502020202020204" pitchFamily="34" charset="0"/>
              </a:rPr>
              <a:t>She arranges </a:t>
            </a:r>
            <a:r>
              <a:rPr lang="en-GB" sz="1200" dirty="0">
                <a:latin typeface="Century Gothic" panose="020B0502020202020204" pitchFamily="34" charset="0"/>
              </a:rPr>
              <a:t>for him to meet </a:t>
            </a:r>
            <a:r>
              <a:rPr lang="en-GB" sz="1200" b="1" dirty="0">
                <a:latin typeface="Century Gothic" panose="020B0502020202020204" pitchFamily="34" charset="0"/>
              </a:rPr>
              <a:t>Mary </a:t>
            </a:r>
            <a:r>
              <a:rPr lang="en-GB" sz="1200" b="1" dirty="0" smtClean="0">
                <a:latin typeface="Century Gothic" panose="020B0502020202020204" pitchFamily="34" charset="0"/>
              </a:rPr>
              <a:t>Queen </a:t>
            </a:r>
            <a:r>
              <a:rPr lang="en-GB" sz="1200" b="1" dirty="0">
                <a:latin typeface="Century Gothic" panose="020B0502020202020204" pitchFamily="34" charset="0"/>
              </a:rPr>
              <a:t>of </a:t>
            </a:r>
            <a:r>
              <a:rPr lang="en-GB" sz="1200" b="1" dirty="0" smtClean="0">
                <a:latin typeface="Century Gothic" panose="020B0502020202020204" pitchFamily="34" charset="0"/>
              </a:rPr>
              <a:t>Scots </a:t>
            </a:r>
            <a:r>
              <a:rPr lang="en-GB" sz="1200" dirty="0" smtClean="0">
                <a:latin typeface="Century Gothic" panose="020B0502020202020204" pitchFamily="34" charset="0"/>
              </a:rPr>
              <a:t>and the couple marry in secret.  </a:t>
            </a:r>
            <a:endParaRPr lang="en-GB" sz="1200" b="1" dirty="0" smtClean="0">
              <a:latin typeface="Century Gothic" panose="020B0502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527118" y="5306673"/>
            <a:ext cx="140284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3600" b="1" dirty="0" smtClean="0">
                <a:solidFill>
                  <a:srgbClr val="E35205"/>
                </a:solidFill>
                <a:latin typeface="Century Gothic" panose="020B0502020202020204" pitchFamily="34" charset="0"/>
              </a:rPr>
              <a:t>1565</a:t>
            </a:r>
            <a:endParaRPr lang="en-US" sz="3600" b="1" dirty="0" smtClean="0">
              <a:solidFill>
                <a:srgbClr val="E35205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4900" y="539779"/>
            <a:ext cx="3919476" cy="4511145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6476961" y="5306673"/>
            <a:ext cx="140284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3600" b="1" dirty="0" smtClean="0">
                <a:solidFill>
                  <a:srgbClr val="E35205"/>
                </a:solidFill>
                <a:latin typeface="Century Gothic" panose="020B0502020202020204" pitchFamily="34" charset="0"/>
              </a:rPr>
              <a:t>1567</a:t>
            </a:r>
            <a:endParaRPr lang="en-US" sz="3600" b="1" dirty="0" smtClean="0">
              <a:solidFill>
                <a:srgbClr val="E35205"/>
              </a:solidFill>
            </a:endParaRP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02506" y="612130"/>
            <a:ext cx="4032174" cy="4575976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5510219" y="5888234"/>
            <a:ext cx="3424461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dirty="0" smtClean="0">
                <a:latin typeface="Century Gothic" panose="020B0502020202020204" pitchFamily="34" charset="0"/>
              </a:rPr>
              <a:t>Henry Lord Darnley is found strangled. </a:t>
            </a:r>
          </a:p>
          <a:p>
            <a:pPr algn="ctr"/>
            <a:r>
              <a:rPr lang="en-GB" sz="1200" dirty="0" smtClean="0">
                <a:latin typeface="Century Gothic" panose="020B0502020202020204" pitchFamily="34" charset="0"/>
              </a:rPr>
              <a:t>The </a:t>
            </a:r>
            <a:r>
              <a:rPr lang="en-GB" sz="1200" b="1" dirty="0" smtClean="0">
                <a:latin typeface="Century Gothic" panose="020B0502020202020204" pitchFamily="34" charset="0"/>
              </a:rPr>
              <a:t>murder has never been solved</a:t>
            </a:r>
            <a:r>
              <a:rPr lang="en-GB" sz="1200" dirty="0" smtClean="0">
                <a:latin typeface="Century Gothic" panose="020B0502020202020204" pitchFamily="34" charset="0"/>
              </a:rPr>
              <a:t>, but one suspect is Mary Queen of Scots</a:t>
            </a:r>
          </a:p>
        </p:txBody>
      </p:sp>
    </p:spTree>
    <p:extLst>
      <p:ext uri="{BB962C8B-B14F-4D97-AF65-F5344CB8AC3E}">
        <p14:creationId xmlns:p14="http://schemas.microsoft.com/office/powerpoint/2010/main" val="143841732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2" grpId="0"/>
      <p:bldP spid="36" grpId="0"/>
      <p:bldP spid="5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1614658" y="5268407"/>
            <a:ext cx="132646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3600" b="1" dirty="0" smtClean="0">
                <a:solidFill>
                  <a:srgbClr val="E35205"/>
                </a:solidFill>
                <a:latin typeface="Century Gothic" panose="020B0502020202020204" pitchFamily="34" charset="0"/>
              </a:rPr>
              <a:t>1603</a:t>
            </a:r>
            <a:endParaRPr lang="en-US" sz="3600" b="1" dirty="0" smtClean="0">
              <a:solidFill>
                <a:srgbClr val="E35205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743096" y="5813752"/>
            <a:ext cx="3069585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dirty="0">
                <a:latin typeface="Century Gothic" panose="020B0502020202020204" pitchFamily="34" charset="0"/>
              </a:rPr>
              <a:t>Queen Elizabeth dies without having children, </a:t>
            </a:r>
            <a:r>
              <a:rPr lang="en-GB" sz="1200" dirty="0" smtClean="0">
                <a:latin typeface="Century Gothic" panose="020B0502020202020204" pitchFamily="34" charset="0"/>
              </a:rPr>
              <a:t>so the son of Lord Darnley and Mary Queen of Scots,  </a:t>
            </a:r>
            <a:r>
              <a:rPr lang="en-GB" sz="1200" b="1" dirty="0">
                <a:latin typeface="Century Gothic" panose="020B0502020202020204" pitchFamily="34" charset="0"/>
              </a:rPr>
              <a:t>James 1 </a:t>
            </a:r>
            <a:r>
              <a:rPr lang="en-GB" sz="1200" dirty="0">
                <a:latin typeface="Century Gothic" panose="020B0502020202020204" pitchFamily="34" charset="0"/>
              </a:rPr>
              <a:t>inherits Temple </a:t>
            </a:r>
            <a:r>
              <a:rPr lang="en-GB" sz="1200" dirty="0" err="1">
                <a:latin typeface="Century Gothic" panose="020B0502020202020204" pitchFamily="34" charset="0"/>
              </a:rPr>
              <a:t>Newsam</a:t>
            </a:r>
            <a:r>
              <a:rPr lang="en-GB" sz="1200" dirty="0">
                <a:latin typeface="Century Gothic" panose="020B0502020202020204" pitchFamily="34" charset="0"/>
              </a:rPr>
              <a:t>. </a:t>
            </a:r>
            <a:endParaRPr lang="en-GB" sz="1200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236" y="538281"/>
            <a:ext cx="3894105" cy="457326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6623431" y="5268407"/>
            <a:ext cx="132646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3600" b="1" dirty="0" smtClean="0">
                <a:solidFill>
                  <a:srgbClr val="E35205"/>
                </a:solidFill>
                <a:latin typeface="Century Gothic" panose="020B0502020202020204" pitchFamily="34" charset="0"/>
              </a:rPr>
              <a:t>1622</a:t>
            </a:r>
            <a:endParaRPr lang="en-US" sz="3600" b="1" dirty="0" smtClean="0">
              <a:solidFill>
                <a:srgbClr val="E35205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6002754" y="5767585"/>
            <a:ext cx="25678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200" dirty="0" smtClean="0">
                <a:latin typeface="Century Gothic" panose="020B0502020202020204" pitchFamily="34" charset="0"/>
              </a:rPr>
              <a:t>The Duke of Lennox is in </a:t>
            </a:r>
            <a:r>
              <a:rPr lang="en-GB" sz="1200" dirty="0">
                <a:latin typeface="Century Gothic" panose="020B0502020202020204" pitchFamily="34" charset="0"/>
              </a:rPr>
              <a:t>lots of debt</a:t>
            </a:r>
            <a:r>
              <a:rPr lang="en-GB" sz="1200" dirty="0" smtClean="0">
                <a:latin typeface="Century Gothic" panose="020B0502020202020204" pitchFamily="34" charset="0"/>
              </a:rPr>
              <a:t>, so he </a:t>
            </a:r>
            <a:r>
              <a:rPr lang="en-GB" sz="1200" dirty="0">
                <a:latin typeface="Century Gothic" panose="020B0502020202020204" pitchFamily="34" charset="0"/>
              </a:rPr>
              <a:t>sells </a:t>
            </a:r>
            <a:r>
              <a:rPr lang="en-GB" sz="1200" dirty="0" smtClean="0">
                <a:latin typeface="Century Gothic" panose="020B0502020202020204" pitchFamily="34" charset="0"/>
              </a:rPr>
              <a:t>Temple </a:t>
            </a:r>
            <a:r>
              <a:rPr lang="en-GB" sz="1200" dirty="0" err="1" smtClean="0">
                <a:latin typeface="Century Gothic" panose="020B0502020202020204" pitchFamily="34" charset="0"/>
              </a:rPr>
              <a:t>Newsam</a:t>
            </a:r>
            <a:r>
              <a:rPr lang="en-GB" sz="1200" dirty="0" smtClean="0">
                <a:latin typeface="Century Gothic" panose="020B0502020202020204" pitchFamily="34" charset="0"/>
              </a:rPr>
              <a:t> to property developer </a:t>
            </a:r>
            <a:r>
              <a:rPr lang="en-GB" sz="1200" b="1" dirty="0" smtClean="0">
                <a:latin typeface="Century Gothic" panose="020B0502020202020204" pitchFamily="34" charset="0"/>
              </a:rPr>
              <a:t>Arthur Ingram </a:t>
            </a:r>
            <a:r>
              <a:rPr lang="en-GB" sz="1200" dirty="0">
                <a:latin typeface="Century Gothic" panose="020B0502020202020204" pitchFamily="34" charset="0"/>
              </a:rPr>
              <a:t>for £</a:t>
            </a:r>
            <a:r>
              <a:rPr lang="en-GB" sz="1200" dirty="0" smtClean="0">
                <a:latin typeface="Century Gothic" panose="020B0502020202020204" pitchFamily="34" charset="0"/>
              </a:rPr>
              <a:t>12,000.</a:t>
            </a:r>
            <a:endParaRPr lang="en-GB" sz="1200" dirty="0">
              <a:latin typeface="Century Gothic" panose="020B0502020202020204" pitchFamily="34" charset="0"/>
            </a:endParaRPr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56742" y="538281"/>
            <a:ext cx="3855743" cy="457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53863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56" grpId="0"/>
      <p:bldP spid="46" grpId="0"/>
      <p:bldP spid="5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423430" y="5698949"/>
            <a:ext cx="3868547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dirty="0" smtClean="0">
                <a:latin typeface="Century Gothic" panose="020B0502020202020204" pitchFamily="34" charset="0"/>
              </a:rPr>
              <a:t>Temple </a:t>
            </a:r>
            <a:r>
              <a:rPr lang="en-GB" sz="1200" dirty="0" err="1" smtClean="0">
                <a:latin typeface="Century Gothic" panose="020B0502020202020204" pitchFamily="34" charset="0"/>
              </a:rPr>
              <a:t>Newsam</a:t>
            </a:r>
            <a:r>
              <a:rPr lang="en-GB" sz="1200" dirty="0" smtClean="0">
                <a:latin typeface="Century Gothic" panose="020B0502020202020204" pitchFamily="34" charset="0"/>
              </a:rPr>
              <a:t> passes down the Ingram family </a:t>
            </a:r>
            <a:r>
              <a:rPr lang="en-GB" sz="1200" dirty="0" err="1" smtClean="0">
                <a:latin typeface="Century Gothic" panose="020B0502020202020204" pitchFamily="34" charset="0"/>
              </a:rPr>
              <a:t>line.</a:t>
            </a:r>
            <a:r>
              <a:rPr lang="en-GB" sz="1200" b="1" dirty="0" err="1" smtClean="0">
                <a:latin typeface="Century Gothic" panose="020B0502020202020204" pitchFamily="34" charset="0"/>
              </a:rPr>
              <a:t>Henry</a:t>
            </a:r>
            <a:r>
              <a:rPr lang="en-GB" sz="1200" b="1" dirty="0" smtClean="0">
                <a:latin typeface="Century Gothic" panose="020B0502020202020204" pitchFamily="34" charset="0"/>
              </a:rPr>
              <a:t> </a:t>
            </a:r>
            <a:r>
              <a:rPr lang="en-GB" sz="1200" b="1" dirty="0">
                <a:latin typeface="Century Gothic" panose="020B0502020202020204" pitchFamily="34" charset="0"/>
              </a:rPr>
              <a:t>Ingram </a:t>
            </a:r>
            <a:r>
              <a:rPr lang="en-GB" sz="1200" dirty="0" smtClean="0">
                <a:latin typeface="Century Gothic" panose="020B0502020202020204" pitchFamily="34" charset="0"/>
              </a:rPr>
              <a:t>goes on a Grand Tour and collects paintings and other artworks.  In1736 he creates the</a:t>
            </a:r>
            <a:r>
              <a:rPr lang="en-GB" sz="1200" b="1" dirty="0" smtClean="0">
                <a:latin typeface="Century Gothic" panose="020B0502020202020204" pitchFamily="34" charset="0"/>
              </a:rPr>
              <a:t> Picture Gallery</a:t>
            </a:r>
            <a:r>
              <a:rPr lang="en-GB" sz="1200" dirty="0" smtClean="0">
                <a:latin typeface="Century Gothic" panose="020B0502020202020204" pitchFamily="34" charset="0"/>
              </a:rPr>
              <a:t> you can still see at Temple </a:t>
            </a:r>
            <a:r>
              <a:rPr lang="en-GB" sz="1200" dirty="0" err="1" smtClean="0">
                <a:latin typeface="Century Gothic" panose="020B0502020202020204" pitchFamily="34" charset="0"/>
              </a:rPr>
              <a:t>Newsam</a:t>
            </a:r>
            <a:r>
              <a:rPr lang="en-GB" sz="1200" dirty="0" smtClean="0">
                <a:latin typeface="Century Gothic" panose="020B0502020202020204" pitchFamily="34" charset="0"/>
              </a:rPr>
              <a:t> today.</a:t>
            </a:r>
            <a:endParaRPr lang="en-GB" sz="1200" b="1" dirty="0" smtClean="0">
              <a:latin typeface="Century Gothic" panose="020B0502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73756" y="5077902"/>
            <a:ext cx="3146553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3600" b="1" dirty="0" smtClean="0">
                <a:solidFill>
                  <a:srgbClr val="E35205"/>
                </a:solidFill>
                <a:latin typeface="Century Gothic" panose="020B0502020202020204" pitchFamily="34" charset="0"/>
              </a:rPr>
              <a:t>1642 - 1758</a:t>
            </a:r>
            <a:endParaRPr lang="en-US" sz="3600" b="1" dirty="0" smtClean="0">
              <a:solidFill>
                <a:srgbClr val="E35205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762" y="505853"/>
            <a:ext cx="3989732" cy="4352586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59792" y="456229"/>
            <a:ext cx="3990036" cy="4501175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6491945" y="5084302"/>
            <a:ext cx="3146553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3600" b="1" dirty="0" smtClean="0">
                <a:solidFill>
                  <a:srgbClr val="E35205"/>
                </a:solidFill>
                <a:latin typeface="Century Gothic" panose="020B0502020202020204" pitchFamily="34" charset="0"/>
              </a:rPr>
              <a:t>1806</a:t>
            </a:r>
            <a:endParaRPr lang="en-US" sz="3600" b="1" dirty="0" smtClean="0">
              <a:solidFill>
                <a:srgbClr val="E35205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430042" y="5742979"/>
            <a:ext cx="3419786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latin typeface="Century Gothic" panose="020B0502020202020204" pitchFamily="34" charset="0"/>
              </a:rPr>
              <a:t>Charles Ingram </a:t>
            </a:r>
            <a:r>
              <a:rPr lang="en-GB" sz="1200" dirty="0" smtClean="0">
                <a:latin typeface="Century Gothic" panose="020B0502020202020204" pitchFamily="34" charset="0"/>
              </a:rPr>
              <a:t>inherits </a:t>
            </a:r>
            <a:r>
              <a:rPr lang="en-GB" sz="1200" dirty="0">
                <a:latin typeface="Century Gothic" panose="020B0502020202020204" pitchFamily="34" charset="0"/>
              </a:rPr>
              <a:t>Temple </a:t>
            </a:r>
            <a:r>
              <a:rPr lang="en-GB" sz="1200" dirty="0" err="1">
                <a:latin typeface="Century Gothic" panose="020B0502020202020204" pitchFamily="34" charset="0"/>
              </a:rPr>
              <a:t>Newsam</a:t>
            </a:r>
            <a:r>
              <a:rPr lang="en-GB" sz="1200" dirty="0">
                <a:latin typeface="Century Gothic" panose="020B0502020202020204" pitchFamily="34" charset="0"/>
              </a:rPr>
              <a:t>.  He </a:t>
            </a:r>
            <a:r>
              <a:rPr lang="en-GB" sz="1200" dirty="0" smtClean="0">
                <a:latin typeface="Century Gothic" panose="020B0502020202020204" pitchFamily="34" charset="0"/>
              </a:rPr>
              <a:t>marries a wealthy heiress, </a:t>
            </a:r>
            <a:r>
              <a:rPr lang="en-GB" sz="1200" b="1" dirty="0" smtClean="0">
                <a:latin typeface="Century Gothic" panose="020B0502020202020204" pitchFamily="34" charset="0"/>
              </a:rPr>
              <a:t>Frances Shepheard, </a:t>
            </a:r>
            <a:r>
              <a:rPr lang="en-GB" sz="1200" dirty="0" smtClean="0">
                <a:latin typeface="Century Gothic" panose="020B0502020202020204" pitchFamily="34" charset="0"/>
              </a:rPr>
              <a:t>and </a:t>
            </a:r>
            <a:r>
              <a:rPr lang="en-GB" sz="1200" b="1" dirty="0" smtClean="0">
                <a:latin typeface="Century Gothic" panose="020B0502020202020204" pitchFamily="34" charset="0"/>
              </a:rPr>
              <a:t>using her money, </a:t>
            </a:r>
            <a:r>
              <a:rPr lang="en-GB" sz="1200" dirty="0" smtClean="0">
                <a:latin typeface="Century Gothic" panose="020B0502020202020204" pitchFamily="34" charset="0"/>
              </a:rPr>
              <a:t>Temple </a:t>
            </a:r>
            <a:r>
              <a:rPr lang="en-GB" sz="1200" dirty="0" err="1" smtClean="0">
                <a:latin typeface="Century Gothic" panose="020B0502020202020204" pitchFamily="34" charset="0"/>
              </a:rPr>
              <a:t>Newsam</a:t>
            </a:r>
            <a:r>
              <a:rPr lang="en-GB" sz="1200" dirty="0" smtClean="0">
                <a:latin typeface="Century Gothic" panose="020B0502020202020204" pitchFamily="34" charset="0"/>
              </a:rPr>
              <a:t> is transformed. </a:t>
            </a:r>
            <a:endParaRPr lang="en-GB" sz="1200" b="1" dirty="0" smtClean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60295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2" grpId="0"/>
      <p:bldP spid="52" grpId="0"/>
      <p:bldP spid="5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725714" y="5730476"/>
            <a:ext cx="2935841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dirty="0" smtClean="0">
                <a:latin typeface="Century Gothic" panose="020B0502020202020204" pitchFamily="34" charset="0"/>
              </a:rPr>
              <a:t>Lady Hertford dies, and the third sister’s son, </a:t>
            </a:r>
            <a:r>
              <a:rPr lang="en-GB" sz="1200" b="1" dirty="0" smtClean="0">
                <a:latin typeface="Century Gothic" panose="020B0502020202020204" pitchFamily="34" charset="0"/>
              </a:rPr>
              <a:t>Hugo Charles </a:t>
            </a:r>
            <a:r>
              <a:rPr lang="en-GB" sz="1200" b="1" dirty="0" err="1" smtClean="0">
                <a:latin typeface="Century Gothic" panose="020B0502020202020204" pitchFamily="34" charset="0"/>
              </a:rPr>
              <a:t>Meynell</a:t>
            </a:r>
            <a:r>
              <a:rPr lang="en-GB" sz="1200" b="1" dirty="0" smtClean="0">
                <a:latin typeface="Century Gothic" panose="020B0502020202020204" pitchFamily="34" charset="0"/>
              </a:rPr>
              <a:t> Ingram </a:t>
            </a:r>
            <a:r>
              <a:rPr lang="en-GB" sz="1200" dirty="0" smtClean="0">
                <a:latin typeface="Century Gothic" panose="020B0502020202020204" pitchFamily="34" charset="0"/>
              </a:rPr>
              <a:t>inherits Temple </a:t>
            </a:r>
            <a:r>
              <a:rPr lang="en-GB" sz="1200" dirty="0" err="1" smtClean="0">
                <a:latin typeface="Century Gothic" panose="020B0502020202020204" pitchFamily="34" charset="0"/>
              </a:rPr>
              <a:t>Newsam</a:t>
            </a:r>
            <a:r>
              <a:rPr lang="en-GB" sz="1200" dirty="0" smtClean="0">
                <a:latin typeface="Century Gothic" panose="020B0502020202020204" pitchFamily="34" charset="0"/>
              </a:rPr>
              <a:t>.  </a:t>
            </a:r>
            <a:endParaRPr lang="en-GB" sz="1200" dirty="0">
              <a:latin typeface="Century Gothic" panose="020B0502020202020204" pitchFamily="34" charset="0"/>
            </a:endParaRPr>
          </a:p>
          <a:p>
            <a:pPr algn="ctr"/>
            <a:r>
              <a:rPr lang="en-GB" sz="1200" dirty="0" smtClean="0">
                <a:latin typeface="Century Gothic" panose="020B0502020202020204" pitchFamily="34" charset="0"/>
              </a:rPr>
              <a:t>Hugo dies in 1871, leaving Emily as the </a:t>
            </a:r>
            <a:r>
              <a:rPr lang="en-GB" sz="1200" b="1" dirty="0" smtClean="0">
                <a:latin typeface="Century Gothic" panose="020B0502020202020204" pitchFamily="34" charset="0"/>
              </a:rPr>
              <a:t>sole proprietor</a:t>
            </a:r>
            <a:endParaRPr lang="en-GB" sz="1200" dirty="0">
              <a:latin typeface="Century Gothic" panose="020B0502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639386" y="5204103"/>
            <a:ext cx="1290541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3600" b="1" dirty="0" smtClean="0">
                <a:solidFill>
                  <a:srgbClr val="E35205"/>
                </a:solidFill>
                <a:latin typeface="Century Gothic" panose="020B0502020202020204" pitchFamily="34" charset="0"/>
              </a:rPr>
              <a:t>1871</a:t>
            </a:r>
            <a:endParaRPr lang="en-US" sz="3600" b="1" dirty="0" smtClean="0">
              <a:solidFill>
                <a:srgbClr val="E35205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116649" y="869685"/>
            <a:ext cx="4451562" cy="3802015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5139535" y="544910"/>
            <a:ext cx="3730145" cy="4451563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5637353" y="5835469"/>
            <a:ext cx="3003151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dirty="0" smtClean="0">
                <a:latin typeface="Century Gothic" panose="020B0502020202020204" pitchFamily="34" charset="0"/>
              </a:rPr>
              <a:t>Emily </a:t>
            </a:r>
            <a:r>
              <a:rPr lang="en-GB" sz="1200" dirty="0">
                <a:latin typeface="Century Gothic" panose="020B0502020202020204" pitchFamily="34" charset="0"/>
              </a:rPr>
              <a:t>Wood </a:t>
            </a:r>
            <a:r>
              <a:rPr lang="en-GB" sz="1200" dirty="0" smtClean="0">
                <a:latin typeface="Century Gothic" panose="020B0502020202020204" pitchFamily="34" charset="0"/>
              </a:rPr>
              <a:t>is now almost </a:t>
            </a:r>
            <a:r>
              <a:rPr lang="en-GB" sz="1200" dirty="0">
                <a:latin typeface="Century Gothic" panose="020B0502020202020204" pitchFamily="34" charset="0"/>
              </a:rPr>
              <a:t>as rich as </a:t>
            </a:r>
            <a:r>
              <a:rPr lang="en-GB" sz="1200" b="1" dirty="0">
                <a:latin typeface="Century Gothic" panose="020B0502020202020204" pitchFamily="34" charset="0"/>
              </a:rPr>
              <a:t>Queen Victoria </a:t>
            </a:r>
            <a:r>
              <a:rPr lang="en-GB" sz="1200" dirty="0">
                <a:latin typeface="Century Gothic" panose="020B0502020202020204" pitchFamily="34" charset="0"/>
              </a:rPr>
              <a:t>herself!</a:t>
            </a:r>
          </a:p>
          <a:p>
            <a:pPr algn="ctr"/>
            <a:r>
              <a:rPr lang="en-GB" sz="1200" dirty="0" smtClean="0">
                <a:latin typeface="Century Gothic" panose="020B0502020202020204" pitchFamily="34" charset="0"/>
              </a:rPr>
              <a:t>She spends </a:t>
            </a:r>
            <a:r>
              <a:rPr lang="en-GB" sz="1200" dirty="0">
                <a:latin typeface="Century Gothic" panose="020B0502020202020204" pitchFamily="34" charset="0"/>
              </a:rPr>
              <a:t>a lot of money developing Temple </a:t>
            </a:r>
            <a:r>
              <a:rPr lang="en-GB" sz="1200" dirty="0" err="1" smtClean="0">
                <a:latin typeface="Century Gothic" panose="020B0502020202020204" pitchFamily="34" charset="0"/>
              </a:rPr>
              <a:t>Newsam</a:t>
            </a:r>
            <a:r>
              <a:rPr lang="en-GB" sz="1200" dirty="0" smtClean="0">
                <a:latin typeface="Century Gothic" panose="020B0502020202020204" pitchFamily="34" charset="0"/>
              </a:rPr>
              <a:t>.  </a:t>
            </a:r>
            <a:endParaRPr lang="en-GB" sz="1200" b="1" dirty="0" smtClean="0">
              <a:latin typeface="Century Gothic" panose="020B0502020202020204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409997" y="5204103"/>
            <a:ext cx="1290541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3600" b="1" dirty="0" smtClean="0">
                <a:solidFill>
                  <a:srgbClr val="E35205"/>
                </a:solidFill>
                <a:latin typeface="Century Gothic" panose="020B0502020202020204" pitchFamily="34" charset="0"/>
              </a:rPr>
              <a:t>1904</a:t>
            </a:r>
            <a:endParaRPr lang="en-US" sz="3600" b="1" dirty="0" smtClean="0">
              <a:solidFill>
                <a:srgbClr val="E3520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798700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2" grpId="0"/>
      <p:bldP spid="40" grpId="0"/>
      <p:bldP spid="5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88883" y="5997619"/>
            <a:ext cx="300693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dirty="0" smtClean="0">
                <a:latin typeface="Century Gothic" panose="020B0502020202020204" pitchFamily="34" charset="0"/>
              </a:rPr>
              <a:t>Temple </a:t>
            </a:r>
            <a:r>
              <a:rPr lang="en-GB" sz="1200" dirty="0" err="1" smtClean="0">
                <a:latin typeface="Century Gothic" panose="020B0502020202020204" pitchFamily="34" charset="0"/>
              </a:rPr>
              <a:t>Newsam</a:t>
            </a:r>
            <a:r>
              <a:rPr lang="en-GB" sz="1200" dirty="0" smtClean="0">
                <a:latin typeface="Century Gothic" panose="020B0502020202020204" pitchFamily="34" charset="0"/>
              </a:rPr>
              <a:t> house is an art gallery, showing works by young artists such as </a:t>
            </a:r>
            <a:r>
              <a:rPr lang="en-GB" sz="1200" b="1" dirty="0" smtClean="0">
                <a:latin typeface="Century Gothic" panose="020B0502020202020204" pitchFamily="34" charset="0"/>
              </a:rPr>
              <a:t>Henry Moore </a:t>
            </a:r>
            <a:r>
              <a:rPr lang="en-GB" sz="1200" dirty="0" smtClean="0">
                <a:latin typeface="Century Gothic" panose="020B0502020202020204" pitchFamily="34" charset="0"/>
              </a:rPr>
              <a:t>and </a:t>
            </a:r>
            <a:r>
              <a:rPr lang="en-GB" sz="1200" b="1" dirty="0" smtClean="0">
                <a:latin typeface="Century Gothic" panose="020B0502020202020204" pitchFamily="34" charset="0"/>
              </a:rPr>
              <a:t>Barbara Hepworth</a:t>
            </a:r>
            <a:r>
              <a:rPr lang="en-GB" sz="1200" dirty="0" smtClean="0">
                <a:latin typeface="Century Gothic" panose="020B0502020202020204" pitchFamily="34" charset="0"/>
              </a:rPr>
              <a:t>.</a:t>
            </a:r>
            <a:endParaRPr lang="en-GB" sz="1200" b="1" dirty="0" smtClean="0">
              <a:latin typeface="Century Gothic" panose="020B0502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303025" y="5334766"/>
            <a:ext cx="1531403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3600" b="1" dirty="0" smtClean="0">
                <a:solidFill>
                  <a:srgbClr val="E35205"/>
                </a:solidFill>
                <a:latin typeface="Century Gothic" panose="020B0502020202020204" pitchFamily="34" charset="0"/>
              </a:rPr>
              <a:t>1940s</a:t>
            </a:r>
            <a:endParaRPr lang="en-US" sz="3600" b="1" dirty="0" smtClean="0">
              <a:solidFill>
                <a:srgbClr val="E35205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2401" y="533366"/>
            <a:ext cx="3863819" cy="465525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17770" y="533365"/>
            <a:ext cx="3870240" cy="4634137"/>
          </a:xfrm>
          <a:prstGeom prst="rect">
            <a:avLst/>
          </a:prstGeom>
        </p:spPr>
      </p:pic>
      <p:sp>
        <p:nvSpPr>
          <p:cNvPr id="50" name="TextBox 49"/>
          <p:cNvSpPr txBox="1"/>
          <p:nvPr/>
        </p:nvSpPr>
        <p:spPr>
          <a:xfrm>
            <a:off x="5396430" y="5994488"/>
            <a:ext cx="311291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dirty="0" smtClean="0">
                <a:latin typeface="Century Gothic" panose="020B0502020202020204" pitchFamily="34" charset="0"/>
              </a:rPr>
              <a:t>Leeds City Council restores Temple </a:t>
            </a:r>
            <a:r>
              <a:rPr lang="en-GB" sz="1200" dirty="0" err="1" smtClean="0">
                <a:latin typeface="Century Gothic" panose="020B0502020202020204" pitchFamily="34" charset="0"/>
              </a:rPr>
              <a:t>Newsam</a:t>
            </a:r>
            <a:r>
              <a:rPr lang="en-GB" sz="1200" dirty="0" smtClean="0">
                <a:latin typeface="Century Gothic" panose="020B0502020202020204" pitchFamily="34" charset="0"/>
              </a:rPr>
              <a:t> for </a:t>
            </a:r>
            <a:r>
              <a:rPr lang="en-GB" sz="1200" dirty="0">
                <a:latin typeface="Century Gothic" panose="020B0502020202020204" pitchFamily="34" charset="0"/>
              </a:rPr>
              <a:t>its 250</a:t>
            </a:r>
            <a:r>
              <a:rPr lang="en-GB" sz="1200" baseline="30000" dirty="0">
                <a:latin typeface="Century Gothic" panose="020B0502020202020204" pitchFamily="34" charset="0"/>
              </a:rPr>
              <a:t>th</a:t>
            </a:r>
            <a:r>
              <a:rPr lang="en-GB" sz="1200" dirty="0">
                <a:latin typeface="Century Gothic" panose="020B0502020202020204" pitchFamily="34" charset="0"/>
              </a:rPr>
              <a:t> Anniversary. </a:t>
            </a:r>
            <a:endParaRPr lang="en-GB" sz="1200" dirty="0" smtClean="0">
              <a:latin typeface="Century Gothic" panose="020B0502020202020204" pitchFamily="34" charset="0"/>
            </a:endParaRPr>
          </a:p>
          <a:p>
            <a:endParaRPr lang="en-GB" sz="1200" dirty="0">
              <a:latin typeface="Century Gothic" panose="020B0502020202020204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458685" y="5337707"/>
            <a:ext cx="1531403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3600" b="1" dirty="0" smtClean="0">
                <a:solidFill>
                  <a:srgbClr val="E35205"/>
                </a:solidFill>
                <a:latin typeface="Century Gothic" panose="020B0502020202020204" pitchFamily="34" charset="0"/>
              </a:rPr>
              <a:t>1996</a:t>
            </a:r>
            <a:endParaRPr lang="en-US" sz="3600" b="1" dirty="0" smtClean="0">
              <a:solidFill>
                <a:srgbClr val="E3520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565201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2" grpId="0"/>
      <p:bldP spid="50" grpId="0"/>
      <p:bldP spid="5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xagon 1"/>
          <p:cNvSpPr/>
          <p:nvPr/>
        </p:nvSpPr>
        <p:spPr>
          <a:xfrm>
            <a:off x="231106" y="535940"/>
            <a:ext cx="4120557" cy="4487752"/>
          </a:xfrm>
          <a:prstGeom prst="hexagon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-6350" sx="55000" sy="55000" flip="none" algn="t"/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6" name="Picture 4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9624" y="535940"/>
            <a:ext cx="3921999" cy="4487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60197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1650</TotalTime>
  <Words>358</Words>
  <Application>Microsoft Office PowerPoint</Application>
  <PresentationFormat>On-screen Show (4:3)</PresentationFormat>
  <Paragraphs>48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Century Gothic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Bivouac Limited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Kate Pettitt</dc:creator>
  <cp:lastModifiedBy>Bartley, Izzy</cp:lastModifiedBy>
  <cp:revision>170</cp:revision>
  <dcterms:created xsi:type="dcterms:W3CDTF">2017-08-04T08:32:44Z</dcterms:created>
  <dcterms:modified xsi:type="dcterms:W3CDTF">2020-03-05T16:34:43Z</dcterms:modified>
</cp:coreProperties>
</file>