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7" r:id="rId3"/>
    <p:sldId id="258" r:id="rId4"/>
    <p:sldId id="259" r:id="rId5"/>
    <p:sldId id="260" r:id="rId6"/>
    <p:sldId id="261" r:id="rId7"/>
    <p:sldId id="278" r:id="rId8"/>
    <p:sldId id="262" r:id="rId9"/>
    <p:sldId id="277" r:id="rId10"/>
    <p:sldId id="263" r:id="rId11"/>
    <p:sldId id="271" r:id="rId12"/>
    <p:sldId id="264" r:id="rId13"/>
    <p:sldId id="265" r:id="rId14"/>
    <p:sldId id="270" r:id="rId15"/>
    <p:sldId id="272" r:id="rId16"/>
    <p:sldId id="266" r:id="rId17"/>
    <p:sldId id="273" r:id="rId18"/>
    <p:sldId id="267" r:id="rId19"/>
    <p:sldId id="274" r:id="rId20"/>
    <p:sldId id="275" r:id="rId21"/>
    <p:sldId id="268" r:id="rId22"/>
    <p:sldId id="269" r:id="rId23"/>
    <p:sldId id="276"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9C5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4615" autoAdjust="0"/>
  </p:normalViewPr>
  <p:slideViewPr>
    <p:cSldViewPr>
      <p:cViewPr varScale="1">
        <p:scale>
          <a:sx n="72" d="100"/>
          <a:sy n="72" d="100"/>
        </p:scale>
        <p:origin x="1320" y="5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3FADDD-E5C4-4105-9056-5FCB83C947CA}" type="datetimeFigureOut">
              <a:rPr lang="en-GB" smtClean="0"/>
              <a:t>21/07/2020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2C6B29-1D6C-4EB3-B103-B1BF2C478057}" type="slidenum">
              <a:rPr lang="en-GB" smtClean="0"/>
              <a:t>‹#›</a:t>
            </a:fld>
            <a:endParaRPr lang="en-GB"/>
          </a:p>
        </p:txBody>
      </p:sp>
    </p:spTree>
    <p:extLst>
      <p:ext uri="{BB962C8B-B14F-4D97-AF65-F5344CB8AC3E}">
        <p14:creationId xmlns:p14="http://schemas.microsoft.com/office/powerpoint/2010/main" val="13335072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A86F5DA-8401-4A99-82CC-D727CE695EA0}" type="datetimeFigureOut">
              <a:rPr lang="en-GB" smtClean="0"/>
              <a:t>21/07/2020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6EE8FEF-B26B-4D19-AF80-AD8F7891647A}" type="slidenum">
              <a:rPr lang="en-GB" smtClean="0"/>
              <a:t>‹#›</a:t>
            </a:fld>
            <a:endParaRPr lang="en-GB"/>
          </a:p>
        </p:txBody>
      </p:sp>
    </p:spTree>
    <p:extLst>
      <p:ext uri="{BB962C8B-B14F-4D97-AF65-F5344CB8AC3E}">
        <p14:creationId xmlns:p14="http://schemas.microsoft.com/office/powerpoint/2010/main" val="3047343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A86F5DA-8401-4A99-82CC-D727CE695EA0}" type="datetimeFigureOut">
              <a:rPr lang="en-GB" smtClean="0"/>
              <a:t>21/07/2020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6EE8FEF-B26B-4D19-AF80-AD8F7891647A}" type="slidenum">
              <a:rPr lang="en-GB" smtClean="0"/>
              <a:t>‹#›</a:t>
            </a:fld>
            <a:endParaRPr lang="en-GB"/>
          </a:p>
        </p:txBody>
      </p:sp>
    </p:spTree>
    <p:extLst>
      <p:ext uri="{BB962C8B-B14F-4D97-AF65-F5344CB8AC3E}">
        <p14:creationId xmlns:p14="http://schemas.microsoft.com/office/powerpoint/2010/main" val="23469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A86F5DA-8401-4A99-82CC-D727CE695EA0}" type="datetimeFigureOut">
              <a:rPr lang="en-GB" smtClean="0"/>
              <a:t>21/07/2020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6EE8FEF-B26B-4D19-AF80-AD8F7891647A}" type="slidenum">
              <a:rPr lang="en-GB" smtClean="0"/>
              <a:t>‹#›</a:t>
            </a:fld>
            <a:endParaRPr lang="en-GB"/>
          </a:p>
        </p:txBody>
      </p:sp>
    </p:spTree>
    <p:extLst>
      <p:ext uri="{BB962C8B-B14F-4D97-AF65-F5344CB8AC3E}">
        <p14:creationId xmlns:p14="http://schemas.microsoft.com/office/powerpoint/2010/main" val="89522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A86F5DA-8401-4A99-82CC-D727CE695EA0}" type="datetimeFigureOut">
              <a:rPr lang="en-GB" smtClean="0"/>
              <a:t>21/07/2020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6EE8FEF-B26B-4D19-AF80-AD8F7891647A}" type="slidenum">
              <a:rPr lang="en-GB" smtClean="0"/>
              <a:t>‹#›</a:t>
            </a:fld>
            <a:endParaRPr lang="en-GB"/>
          </a:p>
        </p:txBody>
      </p:sp>
    </p:spTree>
    <p:extLst>
      <p:ext uri="{BB962C8B-B14F-4D97-AF65-F5344CB8AC3E}">
        <p14:creationId xmlns:p14="http://schemas.microsoft.com/office/powerpoint/2010/main" val="11485171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86F5DA-8401-4A99-82CC-D727CE695EA0}" type="datetimeFigureOut">
              <a:rPr lang="en-GB" smtClean="0"/>
              <a:t>21/07/2020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6EE8FEF-B26B-4D19-AF80-AD8F7891647A}" type="slidenum">
              <a:rPr lang="en-GB" smtClean="0"/>
              <a:t>‹#›</a:t>
            </a:fld>
            <a:endParaRPr lang="en-GB"/>
          </a:p>
        </p:txBody>
      </p:sp>
    </p:spTree>
    <p:extLst>
      <p:ext uri="{BB962C8B-B14F-4D97-AF65-F5344CB8AC3E}">
        <p14:creationId xmlns:p14="http://schemas.microsoft.com/office/powerpoint/2010/main" val="1869633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A86F5DA-8401-4A99-82CC-D727CE695EA0}" type="datetimeFigureOut">
              <a:rPr lang="en-GB" smtClean="0"/>
              <a:t>21/07/2020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6EE8FEF-B26B-4D19-AF80-AD8F7891647A}" type="slidenum">
              <a:rPr lang="en-GB" smtClean="0"/>
              <a:t>‹#›</a:t>
            </a:fld>
            <a:endParaRPr lang="en-GB"/>
          </a:p>
        </p:txBody>
      </p:sp>
    </p:spTree>
    <p:extLst>
      <p:ext uri="{BB962C8B-B14F-4D97-AF65-F5344CB8AC3E}">
        <p14:creationId xmlns:p14="http://schemas.microsoft.com/office/powerpoint/2010/main" val="1175222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A86F5DA-8401-4A99-82CC-D727CE695EA0}" type="datetimeFigureOut">
              <a:rPr lang="en-GB" smtClean="0"/>
              <a:t>21/07/2020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6EE8FEF-B26B-4D19-AF80-AD8F7891647A}" type="slidenum">
              <a:rPr lang="en-GB" smtClean="0"/>
              <a:t>‹#›</a:t>
            </a:fld>
            <a:endParaRPr lang="en-GB"/>
          </a:p>
        </p:txBody>
      </p:sp>
    </p:spTree>
    <p:extLst>
      <p:ext uri="{BB962C8B-B14F-4D97-AF65-F5344CB8AC3E}">
        <p14:creationId xmlns:p14="http://schemas.microsoft.com/office/powerpoint/2010/main" val="3920380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A86F5DA-8401-4A99-82CC-D727CE695EA0}" type="datetimeFigureOut">
              <a:rPr lang="en-GB" smtClean="0"/>
              <a:t>21/07/2020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6EE8FEF-B26B-4D19-AF80-AD8F7891647A}" type="slidenum">
              <a:rPr lang="en-GB" smtClean="0"/>
              <a:t>‹#›</a:t>
            </a:fld>
            <a:endParaRPr lang="en-GB"/>
          </a:p>
        </p:txBody>
      </p:sp>
    </p:spTree>
    <p:extLst>
      <p:ext uri="{BB962C8B-B14F-4D97-AF65-F5344CB8AC3E}">
        <p14:creationId xmlns:p14="http://schemas.microsoft.com/office/powerpoint/2010/main" val="2804998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86F5DA-8401-4A99-82CC-D727CE695EA0}" type="datetimeFigureOut">
              <a:rPr lang="en-GB" smtClean="0"/>
              <a:t>21/07/2020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6EE8FEF-B26B-4D19-AF80-AD8F7891647A}" type="slidenum">
              <a:rPr lang="en-GB" smtClean="0"/>
              <a:t>‹#›</a:t>
            </a:fld>
            <a:endParaRPr lang="en-GB"/>
          </a:p>
        </p:txBody>
      </p:sp>
    </p:spTree>
    <p:extLst>
      <p:ext uri="{BB962C8B-B14F-4D97-AF65-F5344CB8AC3E}">
        <p14:creationId xmlns:p14="http://schemas.microsoft.com/office/powerpoint/2010/main" val="2843211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86F5DA-8401-4A99-82CC-D727CE695EA0}" type="datetimeFigureOut">
              <a:rPr lang="en-GB" smtClean="0"/>
              <a:t>21/07/2020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6EE8FEF-B26B-4D19-AF80-AD8F7891647A}" type="slidenum">
              <a:rPr lang="en-GB" smtClean="0"/>
              <a:t>‹#›</a:t>
            </a:fld>
            <a:endParaRPr lang="en-GB"/>
          </a:p>
        </p:txBody>
      </p:sp>
    </p:spTree>
    <p:extLst>
      <p:ext uri="{BB962C8B-B14F-4D97-AF65-F5344CB8AC3E}">
        <p14:creationId xmlns:p14="http://schemas.microsoft.com/office/powerpoint/2010/main" val="3956568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86F5DA-8401-4A99-82CC-D727CE695EA0}" type="datetimeFigureOut">
              <a:rPr lang="en-GB" smtClean="0"/>
              <a:t>21/07/2020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6EE8FEF-B26B-4D19-AF80-AD8F7891647A}" type="slidenum">
              <a:rPr lang="en-GB" smtClean="0"/>
              <a:t>‹#›</a:t>
            </a:fld>
            <a:endParaRPr lang="en-GB"/>
          </a:p>
        </p:txBody>
      </p:sp>
    </p:spTree>
    <p:extLst>
      <p:ext uri="{BB962C8B-B14F-4D97-AF65-F5344CB8AC3E}">
        <p14:creationId xmlns:p14="http://schemas.microsoft.com/office/powerpoint/2010/main" val="1880042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86F5DA-8401-4A99-82CC-D727CE695EA0}" type="datetimeFigureOut">
              <a:rPr lang="en-GB" smtClean="0"/>
              <a:t>21/07/2020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EE8FEF-B26B-4D19-AF80-AD8F7891647A}" type="slidenum">
              <a:rPr lang="en-GB" smtClean="0"/>
              <a:t>‹#›</a:t>
            </a:fld>
            <a:endParaRPr lang="en-GB"/>
          </a:p>
        </p:txBody>
      </p:sp>
    </p:spTree>
    <p:extLst>
      <p:ext uri="{BB962C8B-B14F-4D97-AF65-F5344CB8AC3E}">
        <p14:creationId xmlns:p14="http://schemas.microsoft.com/office/powerpoint/2010/main" val="26432128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8.tif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491627"/>
            <a:ext cx="9144000" cy="6102535"/>
          </a:xfrm>
          <a:prstGeom prst="rect">
            <a:avLst/>
          </a:prstGeom>
        </p:spPr>
      </p:pic>
      <p:sp>
        <p:nvSpPr>
          <p:cNvPr id="2" name="Title 1"/>
          <p:cNvSpPr>
            <a:spLocks noGrp="1"/>
          </p:cNvSpPr>
          <p:nvPr>
            <p:ph type="ctrTitle"/>
          </p:nvPr>
        </p:nvSpPr>
        <p:spPr>
          <a:xfrm>
            <a:off x="-756592" y="21602"/>
            <a:ext cx="7772400" cy="1470025"/>
          </a:xfrm>
        </p:spPr>
        <p:txBody>
          <a:bodyPr/>
          <a:lstStyle/>
          <a:p>
            <a:pPr lvl="0" defTabSz="457200">
              <a:spcBef>
                <a:spcPts val="0"/>
              </a:spcBef>
            </a:pPr>
            <a:r>
              <a:rPr lang="en-GB" b="1" dirty="0" err="1" smtClean="0">
                <a:latin typeface="Century Gothic" panose="020B0502020202020204" pitchFamily="34" charset="0"/>
                <a:ea typeface="+mn-ea"/>
                <a:cs typeface="+mn-cs"/>
              </a:rPr>
              <a:t>Shibden</a:t>
            </a:r>
            <a:r>
              <a:rPr lang="en-GB" b="1" dirty="0" smtClean="0">
                <a:latin typeface="Century Gothic" panose="020B0502020202020204" pitchFamily="34" charset="0"/>
                <a:ea typeface="+mn-ea"/>
                <a:cs typeface="+mn-cs"/>
              </a:rPr>
              <a:t> Hall </a:t>
            </a:r>
            <a:r>
              <a:rPr lang="en-GB" b="1" dirty="0" smtClean="0">
                <a:latin typeface="Century Gothic" panose="020B0502020202020204" pitchFamily="34" charset="0"/>
                <a:ea typeface="+mn-ea"/>
                <a:cs typeface="+mn-cs"/>
              </a:rPr>
              <a:t>Timeline</a:t>
            </a:r>
            <a:endParaRPr lang="en-GB" dirty="0"/>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96336" y="182461"/>
            <a:ext cx="1224996" cy="1148306"/>
          </a:xfrm>
          <a:prstGeom prst="rect">
            <a:avLst/>
          </a:prstGeom>
        </p:spPr>
      </p:pic>
    </p:spTree>
    <p:extLst>
      <p:ext uri="{BB962C8B-B14F-4D97-AF65-F5344CB8AC3E}">
        <p14:creationId xmlns:p14="http://schemas.microsoft.com/office/powerpoint/2010/main" val="27671201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1400"/>
            <a:ext cx="8229600" cy="1143000"/>
          </a:xfrm>
        </p:spPr>
        <p:txBody>
          <a:bodyPr/>
          <a:lstStyle/>
          <a:p>
            <a:r>
              <a:rPr lang="en-GB" dirty="0" smtClean="0">
                <a:solidFill>
                  <a:srgbClr val="49C5B1"/>
                </a:solidFill>
              </a:rPr>
              <a:t>The Lister Family -18</a:t>
            </a:r>
            <a:r>
              <a:rPr lang="en-GB" baseline="30000" dirty="0" smtClean="0">
                <a:solidFill>
                  <a:srgbClr val="49C5B1"/>
                </a:solidFill>
              </a:rPr>
              <a:t>th</a:t>
            </a:r>
            <a:r>
              <a:rPr lang="en-GB" dirty="0" smtClean="0">
                <a:solidFill>
                  <a:srgbClr val="49C5B1"/>
                </a:solidFill>
              </a:rPr>
              <a:t> Century</a:t>
            </a:r>
            <a:endParaRPr lang="en-GB" dirty="0">
              <a:solidFill>
                <a:srgbClr val="49C5B1"/>
              </a:solidFill>
            </a:endParaRPr>
          </a:p>
        </p:txBody>
      </p:sp>
      <p:sp>
        <p:nvSpPr>
          <p:cNvPr id="3" name="Content Placeholder 2"/>
          <p:cNvSpPr>
            <a:spLocks noGrp="1"/>
          </p:cNvSpPr>
          <p:nvPr>
            <p:ph sz="half" idx="1"/>
          </p:nvPr>
        </p:nvSpPr>
        <p:spPr>
          <a:xfrm>
            <a:off x="179512" y="1119297"/>
            <a:ext cx="4851184" cy="5436607"/>
          </a:xfrm>
        </p:spPr>
        <p:txBody>
          <a:bodyPr>
            <a:normAutofit fontScale="77500" lnSpcReduction="20000"/>
          </a:bodyPr>
          <a:lstStyle/>
          <a:p>
            <a:r>
              <a:rPr lang="en-GB" sz="2900" dirty="0" smtClean="0"/>
              <a:t>In 1764 Jeremy Lister inherited Shibden Hall and moved in with his wife Anne and his children. They had four sons and four daughters. Jeremy’s children were to inherit the hall, although the descendants of his older brother Thomas would find themselves inheriting Shibden Hall a century later in 1855.</a:t>
            </a:r>
          </a:p>
          <a:p>
            <a:endParaRPr lang="en-GB" sz="2900" dirty="0" smtClean="0"/>
          </a:p>
          <a:p>
            <a:r>
              <a:rPr lang="en-GB" sz="2900" dirty="0" smtClean="0"/>
              <a:t>Their second eldest son James lived to inherit Shibden Hall after his father’s death in 1788 and his sister Anne lived there with him.</a:t>
            </a:r>
          </a:p>
          <a:p>
            <a:endParaRPr lang="en-GB" sz="2900" dirty="0" smtClean="0"/>
          </a:p>
          <a:p>
            <a:r>
              <a:rPr lang="en-GB" sz="2900" dirty="0" smtClean="0"/>
              <a:t>Their brother Joseph lived at Northgate House after marrying their cousin Elizabeth.</a:t>
            </a:r>
          </a:p>
          <a:p>
            <a:endParaRPr lang="en-GB" sz="2900" dirty="0" smtClean="0"/>
          </a:p>
          <a:p>
            <a:endParaRPr lang="en-GB" dirty="0" smtClean="0"/>
          </a:p>
          <a:p>
            <a:endParaRPr lang="en-GB" dirty="0" smtClean="0"/>
          </a:p>
          <a:p>
            <a:endParaRPr lang="en-GB" dirty="0"/>
          </a:p>
        </p:txBody>
      </p:sp>
      <p:pic>
        <p:nvPicPr>
          <p:cNvPr id="7" name="Content Placeholder 6"/>
          <p:cNvPicPr>
            <a:picLocks noGrp="1" noChangeAspect="1"/>
          </p:cNvPicPr>
          <p:nvPr>
            <p:ph sz="half" idx="2"/>
          </p:nvPr>
        </p:nvPicPr>
        <p:blipFill>
          <a:blip r:embed="rId2" cstate="print">
            <a:extLst>
              <a:ext uri="{28A0092B-C50C-407E-A947-70E740481C1C}">
                <a14:useLocalDpi xmlns:a14="http://schemas.microsoft.com/office/drawing/2010/main"/>
              </a:ext>
            </a:extLst>
          </a:blip>
          <a:stretch>
            <a:fillRect/>
          </a:stretch>
        </p:blipFill>
        <p:spPr>
          <a:xfrm>
            <a:off x="5220072" y="1119297"/>
            <a:ext cx="3538736" cy="4239419"/>
          </a:xfrm>
        </p:spPr>
      </p:pic>
      <p:sp>
        <p:nvSpPr>
          <p:cNvPr id="9" name="TextBox 8"/>
          <p:cNvSpPr txBox="1"/>
          <p:nvPr/>
        </p:nvSpPr>
        <p:spPr>
          <a:xfrm>
            <a:off x="6470103" y="5358716"/>
            <a:ext cx="2664296" cy="307777"/>
          </a:xfrm>
          <a:prstGeom prst="rect">
            <a:avLst/>
          </a:prstGeom>
          <a:noFill/>
        </p:spPr>
        <p:txBody>
          <a:bodyPr wrap="square" rtlCol="0">
            <a:spAutoFit/>
          </a:bodyPr>
          <a:lstStyle/>
          <a:p>
            <a:r>
              <a:rPr lang="en-GB" sz="1400" dirty="0" smtClean="0"/>
              <a:t>James Lister, by Joshua Horner.</a:t>
            </a:r>
            <a:endParaRPr lang="en-GB" sz="1400" dirty="0"/>
          </a:p>
        </p:txBody>
      </p:sp>
      <p:sp>
        <p:nvSpPr>
          <p:cNvPr id="11" name="Title 1"/>
          <p:cNvSpPr txBox="1">
            <a:spLocks/>
          </p:cNvSpPr>
          <p:nvPr/>
        </p:nvSpPr>
        <p:spPr>
          <a:xfrm>
            <a:off x="8124564" y="5984404"/>
            <a:ext cx="1019436"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600" dirty="0" smtClean="0">
                <a:solidFill>
                  <a:srgbClr val="49C5B1"/>
                </a:solidFill>
              </a:rPr>
              <a:t>1/2</a:t>
            </a:r>
            <a:endParaRPr lang="en-GB" sz="3600" dirty="0">
              <a:solidFill>
                <a:srgbClr val="49C5B1"/>
              </a:solidFill>
            </a:endParaRPr>
          </a:p>
        </p:txBody>
      </p:sp>
    </p:spTree>
    <p:extLst>
      <p:ext uri="{BB962C8B-B14F-4D97-AF65-F5344CB8AC3E}">
        <p14:creationId xmlns:p14="http://schemas.microsoft.com/office/powerpoint/2010/main" val="6977782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1400"/>
            <a:ext cx="8229600" cy="1143000"/>
          </a:xfrm>
        </p:spPr>
        <p:txBody>
          <a:bodyPr/>
          <a:lstStyle/>
          <a:p>
            <a:r>
              <a:rPr lang="en-GB" dirty="0" smtClean="0">
                <a:solidFill>
                  <a:srgbClr val="49C5B1"/>
                </a:solidFill>
              </a:rPr>
              <a:t>The Lister Family -18</a:t>
            </a:r>
            <a:r>
              <a:rPr lang="en-GB" baseline="30000" dirty="0" smtClean="0">
                <a:solidFill>
                  <a:srgbClr val="49C5B1"/>
                </a:solidFill>
              </a:rPr>
              <a:t>th</a:t>
            </a:r>
            <a:r>
              <a:rPr lang="en-GB" dirty="0" smtClean="0">
                <a:solidFill>
                  <a:srgbClr val="49C5B1"/>
                </a:solidFill>
              </a:rPr>
              <a:t> Century</a:t>
            </a:r>
            <a:endParaRPr lang="en-GB" dirty="0">
              <a:solidFill>
                <a:srgbClr val="49C5B1"/>
              </a:solidFill>
            </a:endParaRPr>
          </a:p>
        </p:txBody>
      </p:sp>
      <p:sp>
        <p:nvSpPr>
          <p:cNvPr id="3" name="Content Placeholder 2"/>
          <p:cNvSpPr>
            <a:spLocks noGrp="1"/>
          </p:cNvSpPr>
          <p:nvPr>
            <p:ph sz="half" idx="1"/>
          </p:nvPr>
        </p:nvSpPr>
        <p:spPr>
          <a:xfrm>
            <a:off x="179512" y="971600"/>
            <a:ext cx="4851184" cy="5436607"/>
          </a:xfrm>
        </p:spPr>
        <p:txBody>
          <a:bodyPr>
            <a:normAutofit fontScale="77500" lnSpcReduction="20000"/>
          </a:bodyPr>
          <a:lstStyle/>
          <a:p>
            <a:pPr marL="0" indent="0">
              <a:buNone/>
            </a:pPr>
            <a:endParaRPr lang="en-GB" sz="2900" dirty="0" smtClean="0"/>
          </a:p>
          <a:p>
            <a:r>
              <a:rPr lang="en-GB" sz="2900" dirty="0" smtClean="0"/>
              <a:t>Their other brother Jeremy was in the 10</a:t>
            </a:r>
            <a:r>
              <a:rPr lang="en-GB" sz="2900" baseline="30000" dirty="0" smtClean="0"/>
              <a:t>th</a:t>
            </a:r>
            <a:r>
              <a:rPr lang="en-GB" sz="2900" dirty="0" smtClean="0"/>
              <a:t> Regiment of Foot. He saw active service in the American War of Independence. He took a musket ball in the elbow and returned to England to become the recruiting officer at Gainsborough. He married his wife Rebecca and had four sons and 2 daughters.</a:t>
            </a:r>
          </a:p>
          <a:p>
            <a:endParaRPr lang="en-GB" sz="2900" dirty="0" smtClean="0"/>
          </a:p>
          <a:p>
            <a:r>
              <a:rPr lang="en-GB" sz="2900" dirty="0" smtClean="0"/>
              <a:t>When James died in 1826, Jeremy, his sister Anne and his niece Anne inherited a share in the house. His niece had lived at Shibden Hall since 1815.</a:t>
            </a:r>
          </a:p>
          <a:p>
            <a:endParaRPr lang="en-GB" dirty="0" smtClean="0"/>
          </a:p>
          <a:p>
            <a:endParaRPr lang="en-GB" dirty="0" smtClean="0"/>
          </a:p>
          <a:p>
            <a:endParaRPr lang="en-GB" dirty="0"/>
          </a:p>
        </p:txBody>
      </p:sp>
      <p:pic>
        <p:nvPicPr>
          <p:cNvPr id="8" name="Picture 7"/>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148064" y="1340767"/>
            <a:ext cx="3689804" cy="4439603"/>
          </a:xfrm>
          <a:prstGeom prst="rect">
            <a:avLst/>
          </a:prstGeom>
        </p:spPr>
      </p:pic>
      <p:sp>
        <p:nvSpPr>
          <p:cNvPr id="10" name="TextBox 9"/>
          <p:cNvSpPr txBox="1"/>
          <p:nvPr/>
        </p:nvSpPr>
        <p:spPr>
          <a:xfrm>
            <a:off x="5148064" y="5830724"/>
            <a:ext cx="3668911" cy="307777"/>
          </a:xfrm>
          <a:prstGeom prst="rect">
            <a:avLst/>
          </a:prstGeom>
          <a:noFill/>
        </p:spPr>
        <p:txBody>
          <a:bodyPr wrap="square" rtlCol="0">
            <a:spAutoFit/>
          </a:bodyPr>
          <a:lstStyle/>
          <a:p>
            <a:r>
              <a:rPr lang="en-GB" sz="1400" dirty="0" smtClean="0"/>
              <a:t>Anne Lister, by Thomas </a:t>
            </a:r>
            <a:r>
              <a:rPr lang="en-GB" sz="1400" dirty="0" err="1" smtClean="0"/>
              <a:t>Binns</a:t>
            </a:r>
            <a:endParaRPr lang="en-GB" sz="1400" dirty="0"/>
          </a:p>
        </p:txBody>
      </p:sp>
      <p:sp>
        <p:nvSpPr>
          <p:cNvPr id="11" name="Title 1"/>
          <p:cNvSpPr txBox="1">
            <a:spLocks/>
          </p:cNvSpPr>
          <p:nvPr/>
        </p:nvSpPr>
        <p:spPr>
          <a:xfrm>
            <a:off x="8100392" y="5805264"/>
            <a:ext cx="947428" cy="1143000"/>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smtClean="0">
                <a:solidFill>
                  <a:srgbClr val="49C5B1"/>
                </a:solidFill>
              </a:rPr>
              <a:t>2/2</a:t>
            </a:r>
            <a:endParaRPr lang="en-GB" dirty="0">
              <a:solidFill>
                <a:srgbClr val="49C5B1"/>
              </a:solidFill>
            </a:endParaRPr>
          </a:p>
        </p:txBody>
      </p:sp>
    </p:spTree>
    <p:extLst>
      <p:ext uri="{BB962C8B-B14F-4D97-AF65-F5344CB8AC3E}">
        <p14:creationId xmlns:p14="http://schemas.microsoft.com/office/powerpoint/2010/main" val="1635043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lstStyle/>
          <a:p>
            <a:r>
              <a:rPr lang="en-GB" dirty="0" smtClean="0">
                <a:solidFill>
                  <a:srgbClr val="49C5B1"/>
                </a:solidFill>
              </a:rPr>
              <a:t>Anne Lister</a:t>
            </a:r>
            <a:endParaRPr lang="en-GB" dirty="0">
              <a:solidFill>
                <a:srgbClr val="49C5B1"/>
              </a:solidFill>
            </a:endParaRPr>
          </a:p>
        </p:txBody>
      </p:sp>
      <p:pic>
        <p:nvPicPr>
          <p:cNvPr id="11" name="Content Placeholder 10"/>
          <p:cNvPicPr>
            <a:picLocks noGrp="1" noChangeAspect="1"/>
          </p:cNvPicPr>
          <p:nvPr>
            <p:ph sz="half" idx="1"/>
          </p:nvPr>
        </p:nvPicPr>
        <p:blipFill rotWithShape="1">
          <a:blip r:embed="rId2" cstate="screen">
            <a:extLst>
              <a:ext uri="{28A0092B-C50C-407E-A947-70E740481C1C}">
                <a14:useLocalDpi xmlns:a14="http://schemas.microsoft.com/office/drawing/2010/main"/>
              </a:ext>
            </a:extLst>
          </a:blip>
          <a:srcRect/>
          <a:stretch/>
        </p:blipFill>
        <p:spPr>
          <a:xfrm>
            <a:off x="224142" y="980728"/>
            <a:ext cx="3893141" cy="4680520"/>
          </a:xfrm>
        </p:spPr>
      </p:pic>
      <p:sp>
        <p:nvSpPr>
          <p:cNvPr id="13" name="Content Placeholder 12"/>
          <p:cNvSpPr>
            <a:spLocks noGrp="1"/>
          </p:cNvSpPr>
          <p:nvPr>
            <p:ph sz="half" idx="2"/>
          </p:nvPr>
        </p:nvSpPr>
        <p:spPr>
          <a:xfrm>
            <a:off x="4279474" y="918592"/>
            <a:ext cx="4864526" cy="5616672"/>
          </a:xfrm>
        </p:spPr>
        <p:txBody>
          <a:bodyPr>
            <a:normAutofit fontScale="62500" lnSpcReduction="20000"/>
          </a:bodyPr>
          <a:lstStyle/>
          <a:p>
            <a:r>
              <a:rPr lang="en-GB" sz="2900" dirty="0" smtClean="0"/>
              <a:t>Anne Lister was the eldest surviving child of Jeremy and Rebecca. Although they lived in Market </a:t>
            </a:r>
            <a:r>
              <a:rPr lang="en-GB" sz="2900" dirty="0" err="1" smtClean="0"/>
              <a:t>Weighton</a:t>
            </a:r>
            <a:r>
              <a:rPr lang="en-GB" sz="2900" dirty="0" smtClean="0"/>
              <a:t>, Anne was actually born at Shibden Hall on 3</a:t>
            </a:r>
            <a:r>
              <a:rPr lang="en-GB" sz="2900" baseline="30000" dirty="0" smtClean="0"/>
              <a:t>rd</a:t>
            </a:r>
            <a:r>
              <a:rPr lang="en-GB" sz="2900" dirty="0" smtClean="0"/>
              <a:t> April 1791.</a:t>
            </a:r>
          </a:p>
          <a:p>
            <a:endParaRPr lang="en-GB" sz="2900" dirty="0" smtClean="0"/>
          </a:p>
          <a:p>
            <a:r>
              <a:rPr lang="en-GB" sz="2900" dirty="0" smtClean="0"/>
              <a:t>Two of her brothers died in infancy, a third at fourteen and the forth, Samuel died at twenty while serving for the army in Ireland. Anne also had a younger sister called Marian.</a:t>
            </a:r>
          </a:p>
          <a:p>
            <a:endParaRPr lang="en-GB" sz="2900" dirty="0" smtClean="0"/>
          </a:p>
          <a:p>
            <a:r>
              <a:rPr lang="en-GB" sz="2900" dirty="0" smtClean="0"/>
              <a:t>Anne moved in with her Uncle James and Aunt Anne in 1815. In 1826 when her uncle died, she received a third of the estate along with her aunt and father. It seems from accounts that Anne had already taken over the running of the estate.</a:t>
            </a:r>
          </a:p>
          <a:p>
            <a:endParaRPr lang="en-GB" sz="2900" dirty="0" smtClean="0"/>
          </a:p>
          <a:p>
            <a:r>
              <a:rPr lang="en-GB" sz="2900" dirty="0" smtClean="0"/>
              <a:t>By 1832 her father and sister Marian had moved into </a:t>
            </a:r>
            <a:r>
              <a:rPr lang="en-GB" sz="2900" dirty="0" err="1" smtClean="0"/>
              <a:t>Shibden</a:t>
            </a:r>
            <a:r>
              <a:rPr lang="en-GB" sz="2900" dirty="0" smtClean="0"/>
              <a:t>.</a:t>
            </a:r>
          </a:p>
          <a:p>
            <a:endParaRPr lang="en-GB" sz="2900" dirty="0" smtClean="0"/>
          </a:p>
          <a:p>
            <a:r>
              <a:rPr lang="en-GB" sz="2900" dirty="0" smtClean="0"/>
              <a:t>In 1836 Her father and aunt both died leaving Anne the whole estate and Marian was to receive all their fathers possessions. </a:t>
            </a:r>
          </a:p>
          <a:p>
            <a:endParaRPr lang="en-GB" dirty="0"/>
          </a:p>
        </p:txBody>
      </p:sp>
      <p:sp>
        <p:nvSpPr>
          <p:cNvPr id="3" name="TextBox 2"/>
          <p:cNvSpPr txBox="1"/>
          <p:nvPr/>
        </p:nvSpPr>
        <p:spPr>
          <a:xfrm>
            <a:off x="107504" y="5733256"/>
            <a:ext cx="4055332" cy="307777"/>
          </a:xfrm>
          <a:prstGeom prst="rect">
            <a:avLst/>
          </a:prstGeom>
          <a:noFill/>
        </p:spPr>
        <p:txBody>
          <a:bodyPr wrap="square" rtlCol="0">
            <a:spAutoFit/>
          </a:bodyPr>
          <a:lstStyle/>
          <a:p>
            <a:r>
              <a:rPr lang="en-GB" sz="1400" b="1" dirty="0" smtClean="0"/>
              <a:t>Portrait of Anne Lister by Joshua Horner 1812-1881.</a:t>
            </a:r>
            <a:endParaRPr lang="en-GB" sz="1400" b="1" dirty="0"/>
          </a:p>
        </p:txBody>
      </p:sp>
    </p:spTree>
    <p:extLst>
      <p:ext uri="{BB962C8B-B14F-4D97-AF65-F5344CB8AC3E}">
        <p14:creationId xmlns:p14="http://schemas.microsoft.com/office/powerpoint/2010/main" val="8938323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1400"/>
            <a:ext cx="8229600" cy="1143000"/>
          </a:xfrm>
        </p:spPr>
        <p:txBody>
          <a:bodyPr/>
          <a:lstStyle/>
          <a:p>
            <a:r>
              <a:rPr lang="en-GB" dirty="0" smtClean="0">
                <a:solidFill>
                  <a:srgbClr val="49C5B1"/>
                </a:solidFill>
              </a:rPr>
              <a:t>Anne Lister’s Diaries</a:t>
            </a:r>
            <a:endParaRPr lang="en-GB" dirty="0">
              <a:solidFill>
                <a:srgbClr val="49C5B1"/>
              </a:solidFill>
            </a:endParaRPr>
          </a:p>
        </p:txBody>
      </p:sp>
      <p:pic>
        <p:nvPicPr>
          <p:cNvPr id="5" name="Content Placeholder 4"/>
          <p:cNvPicPr>
            <a:picLocks noGrp="1" noChangeAspect="1"/>
          </p:cNvPicPr>
          <p:nvPr>
            <p:ph sz="half" idx="1"/>
          </p:nvPr>
        </p:nvPicPr>
        <p:blipFill>
          <a:blip r:embed="rId2" cstate="screen">
            <a:extLst>
              <a:ext uri="{28A0092B-C50C-407E-A947-70E740481C1C}">
                <a14:useLocalDpi xmlns:a14="http://schemas.microsoft.com/office/drawing/2010/main"/>
              </a:ext>
            </a:extLst>
          </a:blip>
          <a:stretch>
            <a:fillRect/>
          </a:stretch>
        </p:blipFill>
        <p:spPr>
          <a:xfrm>
            <a:off x="165053" y="1268760"/>
            <a:ext cx="3936974" cy="4676291"/>
          </a:xfrm>
        </p:spPr>
      </p:pic>
      <p:sp>
        <p:nvSpPr>
          <p:cNvPr id="4" name="Content Placeholder 3"/>
          <p:cNvSpPr>
            <a:spLocks noGrp="1"/>
          </p:cNvSpPr>
          <p:nvPr>
            <p:ph sz="half" idx="2"/>
          </p:nvPr>
        </p:nvSpPr>
        <p:spPr>
          <a:xfrm>
            <a:off x="4133941" y="1128973"/>
            <a:ext cx="4830547" cy="5409728"/>
          </a:xfrm>
        </p:spPr>
        <p:txBody>
          <a:bodyPr>
            <a:normAutofit fontScale="62500" lnSpcReduction="20000"/>
          </a:bodyPr>
          <a:lstStyle/>
          <a:p>
            <a:r>
              <a:rPr lang="en-GB" sz="2900" dirty="0" smtClean="0"/>
              <a:t>Anne recorded her life in great detail from 1806 to 1840. These diaries along with hundreds of letters, account books and papers reveal a fascinating woman and life in the early 19</a:t>
            </a:r>
            <a:r>
              <a:rPr lang="en-GB" sz="2900" baseline="30000" dirty="0" smtClean="0"/>
              <a:t>th</a:t>
            </a:r>
            <a:r>
              <a:rPr lang="en-GB" sz="2900" dirty="0" smtClean="0"/>
              <a:t> century.</a:t>
            </a:r>
          </a:p>
          <a:p>
            <a:endParaRPr lang="en-GB" sz="2900" dirty="0" smtClean="0"/>
          </a:p>
          <a:p>
            <a:r>
              <a:rPr lang="en-GB" sz="2900" dirty="0" smtClean="0"/>
              <a:t>Her legacy has revealed her to be a remarkable scholar, traveller, businesswoman and property owner. Her diaries also reveal that she was a lesbian and defied the norms of the time in her relationships, how she dressed and how she conducted herself, hence the nickname Gentleman Jack. </a:t>
            </a:r>
          </a:p>
          <a:p>
            <a:endParaRPr lang="en-GB" sz="2900" dirty="0" smtClean="0"/>
          </a:p>
          <a:p>
            <a:r>
              <a:rPr lang="en-GB" sz="2900" dirty="0" smtClean="0"/>
              <a:t>She had a relationship with a neighbouring landowner, Ann Walker, who moved into Shibden in1834. The couple had a marriage ceremony in York and in their eyes were husband and wife.</a:t>
            </a:r>
          </a:p>
          <a:p>
            <a:endParaRPr lang="en-GB" sz="2900" dirty="0" smtClean="0"/>
          </a:p>
          <a:p>
            <a:r>
              <a:rPr lang="en-GB" sz="2900" dirty="0" smtClean="0"/>
              <a:t>Anne Lister died in Georgia whilst travelling with Ann Walker in 1840.</a:t>
            </a:r>
          </a:p>
          <a:p>
            <a:endParaRPr lang="en-GB" dirty="0"/>
          </a:p>
        </p:txBody>
      </p:sp>
      <p:sp>
        <p:nvSpPr>
          <p:cNvPr id="3" name="TextBox 2"/>
          <p:cNvSpPr txBox="1"/>
          <p:nvPr/>
        </p:nvSpPr>
        <p:spPr>
          <a:xfrm>
            <a:off x="251520" y="6088322"/>
            <a:ext cx="3384376" cy="307777"/>
          </a:xfrm>
          <a:prstGeom prst="rect">
            <a:avLst/>
          </a:prstGeom>
          <a:noFill/>
        </p:spPr>
        <p:txBody>
          <a:bodyPr wrap="square" rtlCol="0">
            <a:spAutoFit/>
          </a:bodyPr>
          <a:lstStyle/>
          <a:p>
            <a:r>
              <a:rPr lang="en-GB" sz="1400" dirty="0" smtClean="0">
                <a:solidFill>
                  <a:sysClr val="windowText" lastClr="000000"/>
                </a:solidFill>
              </a:rPr>
              <a:t>Anne Lister Diary from 1832</a:t>
            </a:r>
            <a:endParaRPr lang="en-GB" sz="1400" dirty="0">
              <a:solidFill>
                <a:sysClr val="windowText" lastClr="000000"/>
              </a:solidFill>
            </a:endParaRPr>
          </a:p>
        </p:txBody>
      </p:sp>
    </p:spTree>
    <p:extLst>
      <p:ext uri="{BB962C8B-B14F-4D97-AF65-F5344CB8AC3E}">
        <p14:creationId xmlns:p14="http://schemas.microsoft.com/office/powerpoint/2010/main" val="34762863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
            <a:ext cx="8229600" cy="1143000"/>
          </a:xfrm>
        </p:spPr>
        <p:txBody>
          <a:bodyPr/>
          <a:lstStyle/>
          <a:p>
            <a:r>
              <a:rPr lang="en-GB" dirty="0">
                <a:solidFill>
                  <a:srgbClr val="49C5B1"/>
                </a:solidFill>
              </a:rPr>
              <a:t>Anne’s changes to Shibden Hall</a:t>
            </a:r>
          </a:p>
        </p:txBody>
      </p:sp>
      <p:sp>
        <p:nvSpPr>
          <p:cNvPr id="3" name="Content Placeholder 2"/>
          <p:cNvSpPr>
            <a:spLocks noGrp="1"/>
          </p:cNvSpPr>
          <p:nvPr>
            <p:ph sz="half" idx="1"/>
          </p:nvPr>
        </p:nvSpPr>
        <p:spPr>
          <a:xfrm>
            <a:off x="107504" y="1498712"/>
            <a:ext cx="4608512" cy="5474714"/>
          </a:xfrm>
        </p:spPr>
        <p:txBody>
          <a:bodyPr>
            <a:normAutofit/>
          </a:bodyPr>
          <a:lstStyle/>
          <a:p>
            <a:pPr lvl="0"/>
            <a:r>
              <a:rPr lang="en-GB" sz="2000" dirty="0">
                <a:solidFill>
                  <a:prstClr val="black"/>
                </a:solidFill>
              </a:rPr>
              <a:t>Earlier Lister’s had made changes  to the hall such as the barn on the north side of the house and the rendering and sash windows on the south front of the house. </a:t>
            </a:r>
            <a:endParaRPr lang="en-GB" sz="2000" dirty="0" smtClean="0">
              <a:solidFill>
                <a:prstClr val="black"/>
              </a:solidFill>
            </a:endParaRPr>
          </a:p>
          <a:p>
            <a:pPr lvl="0"/>
            <a:endParaRPr lang="en-GB" sz="2000" dirty="0">
              <a:solidFill>
                <a:prstClr val="black"/>
              </a:solidFill>
            </a:endParaRPr>
          </a:p>
          <a:p>
            <a:pPr lvl="0"/>
            <a:r>
              <a:rPr lang="en-GB" sz="2000" dirty="0">
                <a:solidFill>
                  <a:prstClr val="black"/>
                </a:solidFill>
              </a:rPr>
              <a:t>At the beginning of the 19</a:t>
            </a:r>
            <a:r>
              <a:rPr lang="en-GB" sz="2000" baseline="30000" dirty="0">
                <a:solidFill>
                  <a:prstClr val="black"/>
                </a:solidFill>
              </a:rPr>
              <a:t>th</a:t>
            </a:r>
            <a:r>
              <a:rPr lang="en-GB" sz="2000" dirty="0">
                <a:solidFill>
                  <a:prstClr val="black"/>
                </a:solidFill>
              </a:rPr>
              <a:t> Century there was a trend for Medieval and Jacobean styles. She got her inspiration from cathedrals, castles and ruined abbeys.  John Harper, an architect was to be employed to make changes to the estate to make Anne’s mark. </a:t>
            </a:r>
            <a:endParaRPr lang="en-GB" sz="2000" dirty="0" smtClean="0">
              <a:solidFill>
                <a:prstClr val="black"/>
              </a:solidFill>
            </a:endParaRPr>
          </a:p>
          <a:p>
            <a:pPr lvl="0"/>
            <a:endParaRPr lang="en-GB" sz="1500" dirty="0">
              <a:solidFill>
                <a:prstClr val="black"/>
              </a:solidFill>
            </a:endParaRPr>
          </a:p>
          <a:p>
            <a:endParaRPr lang="en-GB" dirty="0"/>
          </a:p>
        </p:txBody>
      </p:sp>
      <p:pic>
        <p:nvPicPr>
          <p:cNvPr id="6" name="Content Placeholder 5"/>
          <p:cNvPicPr>
            <a:picLocks noGrp="1" noChangeAspect="1"/>
          </p:cNvPicPr>
          <p:nvPr>
            <p:ph sz="half" idx="2"/>
          </p:nvPr>
        </p:nvPicPr>
        <p:blipFill rotWithShape="1">
          <a:blip r:embed="rId2" cstate="screen">
            <a:extLst>
              <a:ext uri="{28A0092B-C50C-407E-A947-70E740481C1C}">
                <a14:useLocalDpi xmlns:a14="http://schemas.microsoft.com/office/drawing/2010/main"/>
              </a:ext>
            </a:extLst>
          </a:blip>
          <a:srcRect/>
          <a:stretch/>
        </p:blipFill>
        <p:spPr>
          <a:xfrm>
            <a:off x="4788024" y="1620879"/>
            <a:ext cx="4093491" cy="3648948"/>
          </a:xfrm>
        </p:spPr>
      </p:pic>
      <p:sp>
        <p:nvSpPr>
          <p:cNvPr id="7" name="TextBox 6"/>
          <p:cNvSpPr txBox="1"/>
          <p:nvPr/>
        </p:nvSpPr>
        <p:spPr>
          <a:xfrm>
            <a:off x="4719194" y="5445224"/>
            <a:ext cx="2952328" cy="307777"/>
          </a:xfrm>
          <a:prstGeom prst="rect">
            <a:avLst/>
          </a:prstGeom>
          <a:noFill/>
        </p:spPr>
        <p:txBody>
          <a:bodyPr wrap="square" rtlCol="0">
            <a:spAutoFit/>
          </a:bodyPr>
          <a:lstStyle/>
          <a:p>
            <a:r>
              <a:rPr lang="en-GB" sz="1400" dirty="0" smtClean="0"/>
              <a:t>Anne’s Gothic Tower at </a:t>
            </a:r>
            <a:r>
              <a:rPr lang="en-GB" sz="1400" dirty="0" err="1" smtClean="0"/>
              <a:t>Shibden</a:t>
            </a:r>
            <a:r>
              <a:rPr lang="en-GB" sz="1400" dirty="0" smtClean="0"/>
              <a:t> Hall.</a:t>
            </a:r>
            <a:endParaRPr lang="en-GB" sz="1400" dirty="0"/>
          </a:p>
        </p:txBody>
      </p:sp>
      <p:sp>
        <p:nvSpPr>
          <p:cNvPr id="8" name="Title 1"/>
          <p:cNvSpPr txBox="1">
            <a:spLocks/>
          </p:cNvSpPr>
          <p:nvPr/>
        </p:nvSpPr>
        <p:spPr>
          <a:xfrm>
            <a:off x="8028384" y="5805264"/>
            <a:ext cx="1019436"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smtClean="0">
                <a:solidFill>
                  <a:srgbClr val="49C5B1"/>
                </a:solidFill>
              </a:rPr>
              <a:t>1/2</a:t>
            </a:r>
            <a:endParaRPr lang="en-GB" dirty="0">
              <a:solidFill>
                <a:srgbClr val="49C5B1"/>
              </a:solidFill>
            </a:endParaRPr>
          </a:p>
        </p:txBody>
      </p:sp>
    </p:spTree>
    <p:extLst>
      <p:ext uri="{BB962C8B-B14F-4D97-AF65-F5344CB8AC3E}">
        <p14:creationId xmlns:p14="http://schemas.microsoft.com/office/powerpoint/2010/main" val="13658284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
            <a:ext cx="8229600" cy="1143000"/>
          </a:xfrm>
        </p:spPr>
        <p:txBody>
          <a:bodyPr/>
          <a:lstStyle/>
          <a:p>
            <a:r>
              <a:rPr lang="en-GB" dirty="0">
                <a:solidFill>
                  <a:srgbClr val="49C5B1"/>
                </a:solidFill>
              </a:rPr>
              <a:t>Anne’s changes to Shibden Hall</a:t>
            </a:r>
          </a:p>
        </p:txBody>
      </p:sp>
      <p:sp>
        <p:nvSpPr>
          <p:cNvPr id="3" name="Content Placeholder 2"/>
          <p:cNvSpPr>
            <a:spLocks noGrp="1"/>
          </p:cNvSpPr>
          <p:nvPr>
            <p:ph sz="half" idx="1"/>
          </p:nvPr>
        </p:nvSpPr>
        <p:spPr>
          <a:xfrm>
            <a:off x="0" y="1115616"/>
            <a:ext cx="4932040" cy="5742384"/>
          </a:xfrm>
        </p:spPr>
        <p:txBody>
          <a:bodyPr>
            <a:normAutofit/>
          </a:bodyPr>
          <a:lstStyle/>
          <a:p>
            <a:pPr marL="0" lvl="0" indent="0">
              <a:buNone/>
            </a:pPr>
            <a:endParaRPr lang="en-GB" sz="1500" dirty="0">
              <a:solidFill>
                <a:prstClr val="black"/>
              </a:solidFill>
            </a:endParaRPr>
          </a:p>
          <a:p>
            <a:pPr lvl="0"/>
            <a:r>
              <a:rPr lang="en-GB" sz="1800" dirty="0">
                <a:solidFill>
                  <a:prstClr val="black"/>
                </a:solidFill>
              </a:rPr>
              <a:t>Plans had to be reworked together as Anne’s ideas went beyond her means. Finally it was decided that the rendering was stripped off and half the timbering restored on the south front and new timber bay windows replaced the sash ones. On the west side a three storey Gothic Tower would provide a library and modern water closets. On the east side Anne created new kitchens and servants quarters. She then looked at recreating the </a:t>
            </a:r>
            <a:r>
              <a:rPr lang="en-GB" sz="1800" dirty="0" err="1">
                <a:solidFill>
                  <a:prstClr val="black"/>
                </a:solidFill>
              </a:rPr>
              <a:t>Housebody</a:t>
            </a:r>
            <a:r>
              <a:rPr lang="en-GB" sz="1800" dirty="0">
                <a:solidFill>
                  <a:prstClr val="black"/>
                </a:solidFill>
              </a:rPr>
              <a:t>. She cleared the upper rooms prior to taking out the floor and opening the </a:t>
            </a:r>
            <a:r>
              <a:rPr lang="en-GB" sz="1800" dirty="0" err="1">
                <a:solidFill>
                  <a:prstClr val="black"/>
                </a:solidFill>
              </a:rPr>
              <a:t>Housebody</a:t>
            </a:r>
            <a:r>
              <a:rPr lang="en-GB" sz="1800" dirty="0">
                <a:solidFill>
                  <a:prstClr val="black"/>
                </a:solidFill>
              </a:rPr>
              <a:t> to the rafters and a new fireplace was put in. Part of the buttery built by Robert Waterhouse was taken in for the staircase with the gallery above. </a:t>
            </a:r>
          </a:p>
        </p:txBody>
      </p:sp>
      <p:pic>
        <p:nvPicPr>
          <p:cNvPr id="6" name="Content Placeholder 5"/>
          <p:cNvPicPr>
            <a:picLocks noGrp="1" noChangeAspect="1"/>
          </p:cNvPicPr>
          <p:nvPr>
            <p:ph sz="half" idx="2"/>
          </p:nvPr>
        </p:nvPicPr>
        <p:blipFill rotWithShape="1">
          <a:blip r:embed="rId2" cstate="screen">
            <a:extLst>
              <a:ext uri="{28A0092B-C50C-407E-A947-70E740481C1C}">
                <a14:useLocalDpi xmlns:a14="http://schemas.microsoft.com/office/drawing/2010/main"/>
              </a:ext>
            </a:extLst>
          </a:blip>
          <a:srcRect/>
          <a:stretch/>
        </p:blipFill>
        <p:spPr>
          <a:xfrm>
            <a:off x="4932040" y="1484784"/>
            <a:ext cx="4093491" cy="3648948"/>
          </a:xfrm>
        </p:spPr>
      </p:pic>
      <p:sp>
        <p:nvSpPr>
          <p:cNvPr id="7" name="TextBox 6"/>
          <p:cNvSpPr txBox="1"/>
          <p:nvPr/>
        </p:nvSpPr>
        <p:spPr>
          <a:xfrm>
            <a:off x="7343800" y="5195123"/>
            <a:ext cx="1800200" cy="307777"/>
          </a:xfrm>
          <a:prstGeom prst="rect">
            <a:avLst/>
          </a:prstGeom>
          <a:noFill/>
        </p:spPr>
        <p:txBody>
          <a:bodyPr wrap="square" rtlCol="0">
            <a:spAutoFit/>
          </a:bodyPr>
          <a:lstStyle/>
          <a:p>
            <a:r>
              <a:rPr lang="en-GB" sz="1400" dirty="0" smtClean="0"/>
              <a:t>Anne’s Gothic Tower.</a:t>
            </a:r>
            <a:endParaRPr lang="en-GB" sz="1400" dirty="0"/>
          </a:p>
        </p:txBody>
      </p:sp>
      <p:sp>
        <p:nvSpPr>
          <p:cNvPr id="8" name="Title 1"/>
          <p:cNvSpPr txBox="1">
            <a:spLocks/>
          </p:cNvSpPr>
          <p:nvPr/>
        </p:nvSpPr>
        <p:spPr>
          <a:xfrm>
            <a:off x="8100392" y="5805264"/>
            <a:ext cx="947428" cy="1143000"/>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smtClean="0">
                <a:solidFill>
                  <a:srgbClr val="49C5B1"/>
                </a:solidFill>
              </a:rPr>
              <a:t>2/2</a:t>
            </a:r>
            <a:endParaRPr lang="en-GB" dirty="0">
              <a:solidFill>
                <a:srgbClr val="49C5B1"/>
              </a:solidFill>
            </a:endParaRPr>
          </a:p>
        </p:txBody>
      </p:sp>
    </p:spTree>
    <p:extLst>
      <p:ext uri="{BB962C8B-B14F-4D97-AF65-F5344CB8AC3E}">
        <p14:creationId xmlns:p14="http://schemas.microsoft.com/office/powerpoint/2010/main" val="8566615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276" y="-70939"/>
            <a:ext cx="8229600" cy="1143000"/>
          </a:xfrm>
        </p:spPr>
        <p:txBody>
          <a:bodyPr/>
          <a:lstStyle/>
          <a:p>
            <a:r>
              <a:rPr lang="en-GB" dirty="0" smtClean="0">
                <a:solidFill>
                  <a:srgbClr val="49C5B1"/>
                </a:solidFill>
              </a:rPr>
              <a:t>Anne’s changes to Shibden Hall</a:t>
            </a:r>
            <a:endParaRPr lang="en-GB" dirty="0">
              <a:solidFill>
                <a:srgbClr val="49C5B1"/>
              </a:solidFill>
            </a:endParaRPr>
          </a:p>
        </p:txBody>
      </p:sp>
      <p:sp>
        <p:nvSpPr>
          <p:cNvPr id="3" name="Content Placeholder 2"/>
          <p:cNvSpPr>
            <a:spLocks noGrp="1"/>
          </p:cNvSpPr>
          <p:nvPr>
            <p:ph sz="half" idx="1"/>
          </p:nvPr>
        </p:nvSpPr>
        <p:spPr>
          <a:xfrm>
            <a:off x="179512" y="973389"/>
            <a:ext cx="4254624" cy="5760640"/>
          </a:xfrm>
        </p:spPr>
        <p:txBody>
          <a:bodyPr>
            <a:noAutofit/>
          </a:bodyPr>
          <a:lstStyle/>
          <a:p>
            <a:pPr marL="0" indent="0">
              <a:buNone/>
            </a:pPr>
            <a:endParaRPr lang="en-GB" sz="1400" dirty="0">
              <a:solidFill>
                <a:prstClr val="black"/>
              </a:solidFill>
            </a:endParaRPr>
          </a:p>
          <a:p>
            <a:r>
              <a:rPr lang="en-GB" sz="1800" dirty="0" smtClean="0">
                <a:solidFill>
                  <a:prstClr val="black"/>
                </a:solidFill>
              </a:rPr>
              <a:t>Anne also had her family motto engraved, Justus </a:t>
            </a:r>
            <a:r>
              <a:rPr lang="en-GB" sz="1800" dirty="0" err="1" smtClean="0">
                <a:solidFill>
                  <a:prstClr val="black"/>
                </a:solidFill>
              </a:rPr>
              <a:t>Propositi</a:t>
            </a:r>
            <a:r>
              <a:rPr lang="en-GB" sz="1800" dirty="0" smtClean="0">
                <a:solidFill>
                  <a:prstClr val="black"/>
                </a:solidFill>
              </a:rPr>
              <a:t> </a:t>
            </a:r>
            <a:r>
              <a:rPr lang="en-GB" sz="1800" dirty="0" err="1" smtClean="0">
                <a:solidFill>
                  <a:prstClr val="black"/>
                </a:solidFill>
              </a:rPr>
              <a:t>Tenax</a:t>
            </a:r>
            <a:r>
              <a:rPr lang="en-GB" sz="1800" dirty="0" smtClean="0">
                <a:solidFill>
                  <a:prstClr val="black"/>
                </a:solidFill>
              </a:rPr>
              <a:t> (Just and true of purpose) and she created tunnels and cellars under the house to ensure she would not be disturbed by servants. </a:t>
            </a:r>
          </a:p>
          <a:p>
            <a:endParaRPr lang="en-GB" sz="1800" dirty="0" smtClean="0">
              <a:solidFill>
                <a:prstClr val="black"/>
              </a:solidFill>
            </a:endParaRPr>
          </a:p>
          <a:p>
            <a:r>
              <a:rPr lang="en-GB" sz="1800" dirty="0" err="1" smtClean="0">
                <a:solidFill>
                  <a:prstClr val="black"/>
                </a:solidFill>
              </a:rPr>
              <a:t>Shibden’s</a:t>
            </a:r>
            <a:r>
              <a:rPr lang="en-GB" sz="1800" dirty="0" smtClean="0">
                <a:solidFill>
                  <a:prstClr val="black"/>
                </a:solidFill>
              </a:rPr>
              <a:t> picturesque landscape was created for Anne Lister, who set aside 90 acres of grounds in 1836. Previously this area was used for both farming and coal extraction.</a:t>
            </a:r>
          </a:p>
          <a:p>
            <a:endParaRPr lang="en-GB" sz="1800" dirty="0" smtClean="0">
              <a:solidFill>
                <a:prstClr val="black"/>
              </a:solidFill>
            </a:endParaRPr>
          </a:p>
          <a:p>
            <a:r>
              <a:rPr lang="en-GB" sz="1800" dirty="0" smtClean="0">
                <a:solidFill>
                  <a:prstClr val="black"/>
                </a:solidFill>
              </a:rPr>
              <a:t>The terrace was raised to give Shibden a higher position and on the west there were a series of terraces for an orchard of apple, pear and quince.</a:t>
            </a:r>
          </a:p>
        </p:txBody>
      </p:sp>
      <p:pic>
        <p:nvPicPr>
          <p:cNvPr id="7" name="Picture 6"/>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695132" y="1258692"/>
            <a:ext cx="4280486" cy="2936143"/>
          </a:xfrm>
          <a:prstGeom prst="rect">
            <a:avLst/>
          </a:prstGeom>
        </p:spPr>
      </p:pic>
      <p:sp>
        <p:nvSpPr>
          <p:cNvPr id="8" name="TextBox 7"/>
          <p:cNvSpPr txBox="1"/>
          <p:nvPr/>
        </p:nvSpPr>
        <p:spPr>
          <a:xfrm>
            <a:off x="4606453" y="4215219"/>
            <a:ext cx="3978449" cy="523220"/>
          </a:xfrm>
          <a:prstGeom prst="rect">
            <a:avLst/>
          </a:prstGeom>
          <a:noFill/>
        </p:spPr>
        <p:txBody>
          <a:bodyPr wrap="square" rtlCol="0">
            <a:spAutoFit/>
          </a:bodyPr>
          <a:lstStyle/>
          <a:p>
            <a:r>
              <a:rPr lang="en-GB" sz="1400" dirty="0" smtClean="0"/>
              <a:t>Garden turret with door leading from the gardeners’ tunnel.</a:t>
            </a:r>
            <a:endParaRPr lang="en-GB" sz="1400" dirty="0"/>
          </a:p>
        </p:txBody>
      </p:sp>
      <p:sp>
        <p:nvSpPr>
          <p:cNvPr id="9" name="Title 1"/>
          <p:cNvSpPr txBox="1">
            <a:spLocks/>
          </p:cNvSpPr>
          <p:nvPr/>
        </p:nvSpPr>
        <p:spPr>
          <a:xfrm>
            <a:off x="8028384" y="5805264"/>
            <a:ext cx="1019436"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smtClean="0">
                <a:solidFill>
                  <a:srgbClr val="49C5B1"/>
                </a:solidFill>
              </a:rPr>
              <a:t>1/2</a:t>
            </a:r>
            <a:endParaRPr lang="en-GB" dirty="0">
              <a:solidFill>
                <a:srgbClr val="49C5B1"/>
              </a:solidFill>
            </a:endParaRPr>
          </a:p>
        </p:txBody>
      </p:sp>
    </p:spTree>
    <p:extLst>
      <p:ext uri="{BB962C8B-B14F-4D97-AF65-F5344CB8AC3E}">
        <p14:creationId xmlns:p14="http://schemas.microsoft.com/office/powerpoint/2010/main" val="29581168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234" y="0"/>
            <a:ext cx="8229600" cy="1143000"/>
          </a:xfrm>
        </p:spPr>
        <p:txBody>
          <a:bodyPr/>
          <a:lstStyle/>
          <a:p>
            <a:r>
              <a:rPr lang="en-GB" dirty="0" smtClean="0">
                <a:solidFill>
                  <a:srgbClr val="49C5B1"/>
                </a:solidFill>
              </a:rPr>
              <a:t>Anne’s changes to Shibden Hall</a:t>
            </a:r>
            <a:endParaRPr lang="en-GB" dirty="0">
              <a:solidFill>
                <a:srgbClr val="49C5B1"/>
              </a:solidFill>
            </a:endParaRPr>
          </a:p>
        </p:txBody>
      </p:sp>
      <p:sp>
        <p:nvSpPr>
          <p:cNvPr id="3" name="Content Placeholder 2"/>
          <p:cNvSpPr>
            <a:spLocks noGrp="1"/>
          </p:cNvSpPr>
          <p:nvPr>
            <p:ph sz="half" idx="1"/>
          </p:nvPr>
        </p:nvSpPr>
        <p:spPr>
          <a:xfrm>
            <a:off x="276097" y="1097360"/>
            <a:ext cx="4254624" cy="5760640"/>
          </a:xfrm>
        </p:spPr>
        <p:txBody>
          <a:bodyPr>
            <a:noAutofit/>
          </a:bodyPr>
          <a:lstStyle/>
          <a:p>
            <a:pPr marL="0" indent="0">
              <a:buNone/>
            </a:pPr>
            <a:endParaRPr lang="en-GB" sz="1400" dirty="0">
              <a:solidFill>
                <a:prstClr val="black"/>
              </a:solidFill>
            </a:endParaRPr>
          </a:p>
          <a:p>
            <a:r>
              <a:rPr lang="en-GB" sz="1800" dirty="0" smtClean="0">
                <a:solidFill>
                  <a:prstClr val="black"/>
                </a:solidFill>
              </a:rPr>
              <a:t>At the bottom of the track, the lake was part of Anne Lister’s grand plan. It was dammed with a decorative barrier of sandstone and Anne was most pleased  when she realised she could use the water power to run machinery in the wire works at </a:t>
            </a:r>
            <a:r>
              <a:rPr lang="en-GB" sz="1800" dirty="0" err="1" smtClean="0">
                <a:solidFill>
                  <a:prstClr val="black"/>
                </a:solidFill>
              </a:rPr>
              <a:t>Mytholm</a:t>
            </a:r>
            <a:r>
              <a:rPr lang="en-GB" sz="1800" dirty="0" smtClean="0">
                <a:solidFill>
                  <a:prstClr val="black"/>
                </a:solidFill>
              </a:rPr>
              <a:t>. </a:t>
            </a:r>
          </a:p>
          <a:p>
            <a:endParaRPr lang="en-GB" sz="1800" dirty="0" smtClean="0">
              <a:solidFill>
                <a:prstClr val="black"/>
              </a:solidFill>
            </a:endParaRPr>
          </a:p>
          <a:p>
            <a:r>
              <a:rPr lang="en-GB" sz="1800" dirty="0" smtClean="0">
                <a:solidFill>
                  <a:prstClr val="black"/>
                </a:solidFill>
              </a:rPr>
              <a:t>She had a driveway built towards the main road with a gatehouse supporting a Gothic arch at the end of it. </a:t>
            </a:r>
          </a:p>
          <a:p>
            <a:endParaRPr lang="en-GB" sz="1800" dirty="0" smtClean="0">
              <a:solidFill>
                <a:prstClr val="black"/>
              </a:solidFill>
            </a:endParaRPr>
          </a:p>
          <a:p>
            <a:r>
              <a:rPr lang="en-GB" sz="1800" dirty="0" smtClean="0">
                <a:solidFill>
                  <a:prstClr val="black"/>
                </a:solidFill>
              </a:rPr>
              <a:t>When Anne left for Russia in 1839 work was continuing on the Gothic towers windows but sadly Anne died before the work was completed.</a:t>
            </a:r>
            <a:endParaRPr lang="en-GB" sz="1800" dirty="0"/>
          </a:p>
        </p:txBody>
      </p:sp>
      <p:pic>
        <p:nvPicPr>
          <p:cNvPr id="5" name="Content Placeholder 4"/>
          <p:cNvPicPr>
            <a:picLocks noGrp="1" noChangeAspect="1"/>
          </p:cNvPicPr>
          <p:nvPr>
            <p:ph sz="half" idx="2"/>
          </p:nvPr>
        </p:nvPicPr>
        <p:blipFill>
          <a:blip r:embed="rId2" cstate="screen">
            <a:extLst>
              <a:ext uri="{28A0092B-C50C-407E-A947-70E740481C1C}">
                <a14:useLocalDpi xmlns:a14="http://schemas.microsoft.com/office/drawing/2010/main"/>
              </a:ext>
            </a:extLst>
          </a:blip>
          <a:stretch>
            <a:fillRect/>
          </a:stretch>
        </p:blipFill>
        <p:spPr>
          <a:xfrm>
            <a:off x="4851410" y="1364770"/>
            <a:ext cx="4038600" cy="2695443"/>
          </a:xfrm>
        </p:spPr>
      </p:pic>
      <p:sp>
        <p:nvSpPr>
          <p:cNvPr id="4" name="TextBox 3"/>
          <p:cNvSpPr txBox="1"/>
          <p:nvPr/>
        </p:nvSpPr>
        <p:spPr>
          <a:xfrm>
            <a:off x="4772354" y="4128094"/>
            <a:ext cx="3816424" cy="307777"/>
          </a:xfrm>
          <a:prstGeom prst="rect">
            <a:avLst/>
          </a:prstGeom>
          <a:noFill/>
        </p:spPr>
        <p:txBody>
          <a:bodyPr wrap="square" rtlCol="0">
            <a:spAutoFit/>
          </a:bodyPr>
          <a:lstStyle/>
          <a:p>
            <a:r>
              <a:rPr lang="en-GB" sz="1400" dirty="0" smtClean="0">
                <a:solidFill>
                  <a:sysClr val="windowText" lastClr="000000"/>
                </a:solidFill>
              </a:rPr>
              <a:t>Anne Lister’s funeral hatchment.</a:t>
            </a:r>
            <a:endParaRPr lang="en-GB" sz="1400" dirty="0">
              <a:solidFill>
                <a:sysClr val="windowText" lastClr="000000"/>
              </a:solidFill>
            </a:endParaRPr>
          </a:p>
        </p:txBody>
      </p:sp>
      <p:sp>
        <p:nvSpPr>
          <p:cNvPr id="9" name="Title 1"/>
          <p:cNvSpPr txBox="1">
            <a:spLocks/>
          </p:cNvSpPr>
          <p:nvPr/>
        </p:nvSpPr>
        <p:spPr>
          <a:xfrm>
            <a:off x="8100392" y="5805264"/>
            <a:ext cx="947428" cy="1143000"/>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smtClean="0">
                <a:solidFill>
                  <a:srgbClr val="49C5B1"/>
                </a:solidFill>
              </a:rPr>
              <a:t>2/2</a:t>
            </a:r>
            <a:endParaRPr lang="en-GB" dirty="0">
              <a:solidFill>
                <a:srgbClr val="49C5B1"/>
              </a:solidFill>
            </a:endParaRPr>
          </a:p>
        </p:txBody>
      </p:sp>
    </p:spTree>
    <p:extLst>
      <p:ext uri="{BB962C8B-B14F-4D97-AF65-F5344CB8AC3E}">
        <p14:creationId xmlns:p14="http://schemas.microsoft.com/office/powerpoint/2010/main" val="31564587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1400"/>
            <a:ext cx="8229600" cy="1143000"/>
          </a:xfrm>
        </p:spPr>
        <p:txBody>
          <a:bodyPr/>
          <a:lstStyle/>
          <a:p>
            <a:r>
              <a:rPr lang="en-GB" dirty="0" smtClean="0">
                <a:solidFill>
                  <a:srgbClr val="49C5B1"/>
                </a:solidFill>
              </a:rPr>
              <a:t>Dr John Lister and Louisa Grant</a:t>
            </a:r>
            <a:endParaRPr lang="en-GB" dirty="0">
              <a:solidFill>
                <a:srgbClr val="49C5B1"/>
              </a:solidFill>
            </a:endParaRPr>
          </a:p>
        </p:txBody>
      </p:sp>
      <p:sp>
        <p:nvSpPr>
          <p:cNvPr id="3" name="Content Placeholder 2"/>
          <p:cNvSpPr>
            <a:spLocks noGrp="1"/>
          </p:cNvSpPr>
          <p:nvPr>
            <p:ph sz="half" idx="1"/>
          </p:nvPr>
        </p:nvSpPr>
        <p:spPr>
          <a:xfrm>
            <a:off x="323528" y="1226392"/>
            <a:ext cx="4968552" cy="5154563"/>
          </a:xfrm>
        </p:spPr>
        <p:txBody>
          <a:bodyPr>
            <a:normAutofit fontScale="55000" lnSpcReduction="20000"/>
          </a:bodyPr>
          <a:lstStyle/>
          <a:p>
            <a:r>
              <a:rPr lang="en-GB" sz="3800" dirty="0" smtClean="0"/>
              <a:t>Ann Walker was to inherit Shibden Hall under the terms of the will. It is believed that Ann was removed from Shibden and taken to an asylum in York and her brother-in-law moved in. Ann never returned to Shibden and she died at her own property of </a:t>
            </a:r>
            <a:r>
              <a:rPr lang="en-GB" sz="3800" dirty="0" err="1" smtClean="0"/>
              <a:t>Cliffe</a:t>
            </a:r>
            <a:r>
              <a:rPr lang="en-GB" sz="3800" dirty="0" smtClean="0"/>
              <a:t> Hill in 1854.</a:t>
            </a:r>
          </a:p>
          <a:p>
            <a:endParaRPr lang="en-GB" sz="3800" dirty="0" smtClean="0"/>
          </a:p>
          <a:p>
            <a:r>
              <a:rPr lang="en-GB" sz="3800" dirty="0" smtClean="0"/>
              <a:t>On her death the property reverted to Lister family ownership and was inherited by John Lister, the great-grandson of Anne’s great uncle, Thomas  Lister of Virginia. He was a doctor and had a practice on the Isle of Wight and when they inherited, the family travelled between their 2 homes. In 1855 he and his wife Louisa Anne Grant, 2 sons, John and Charles and a daughter Anne moved into Shibden. </a:t>
            </a:r>
          </a:p>
          <a:p>
            <a:endParaRPr lang="en-GB" dirty="0" smtClean="0"/>
          </a:p>
        </p:txBody>
      </p:sp>
      <p:pic>
        <p:nvPicPr>
          <p:cNvPr id="5" name="Content Placeholder 4"/>
          <p:cNvPicPr>
            <a:picLocks noGrp="1" noChangeAspect="1"/>
          </p:cNvPicPr>
          <p:nvPr>
            <p:ph sz="half" idx="2"/>
          </p:nvPr>
        </p:nvPicPr>
        <p:blipFill>
          <a:blip r:embed="rId2" cstate="screen">
            <a:extLst>
              <a:ext uri="{28A0092B-C50C-407E-A947-70E740481C1C}">
                <a14:useLocalDpi xmlns:a14="http://schemas.microsoft.com/office/drawing/2010/main"/>
              </a:ext>
            </a:extLst>
          </a:blip>
          <a:stretch>
            <a:fillRect/>
          </a:stretch>
        </p:blipFill>
        <p:spPr>
          <a:xfrm>
            <a:off x="5580112" y="1340929"/>
            <a:ext cx="3236736" cy="3894359"/>
          </a:xfrm>
        </p:spPr>
      </p:pic>
      <p:sp>
        <p:nvSpPr>
          <p:cNvPr id="9" name="TextBox 8"/>
          <p:cNvSpPr txBox="1"/>
          <p:nvPr/>
        </p:nvSpPr>
        <p:spPr>
          <a:xfrm>
            <a:off x="6732240" y="5450728"/>
            <a:ext cx="2934393" cy="307777"/>
          </a:xfrm>
          <a:prstGeom prst="rect">
            <a:avLst/>
          </a:prstGeom>
          <a:noFill/>
        </p:spPr>
        <p:txBody>
          <a:bodyPr wrap="square" rtlCol="0">
            <a:spAutoFit/>
          </a:bodyPr>
          <a:lstStyle/>
          <a:p>
            <a:r>
              <a:rPr lang="en-GB" sz="1400" dirty="0" smtClean="0"/>
              <a:t>Dr John Lister 1802-1867</a:t>
            </a:r>
            <a:endParaRPr lang="en-GB" sz="1400" dirty="0"/>
          </a:p>
        </p:txBody>
      </p:sp>
      <p:sp>
        <p:nvSpPr>
          <p:cNvPr id="10" name="Title 1"/>
          <p:cNvSpPr txBox="1">
            <a:spLocks/>
          </p:cNvSpPr>
          <p:nvPr/>
        </p:nvSpPr>
        <p:spPr>
          <a:xfrm>
            <a:off x="8028384" y="5805264"/>
            <a:ext cx="1019436"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smtClean="0">
                <a:solidFill>
                  <a:srgbClr val="49C5B1"/>
                </a:solidFill>
              </a:rPr>
              <a:t>1/2</a:t>
            </a:r>
            <a:endParaRPr lang="en-GB" dirty="0">
              <a:solidFill>
                <a:srgbClr val="49C5B1"/>
              </a:solidFill>
            </a:endParaRPr>
          </a:p>
        </p:txBody>
      </p:sp>
    </p:spTree>
    <p:extLst>
      <p:ext uri="{BB962C8B-B14F-4D97-AF65-F5344CB8AC3E}">
        <p14:creationId xmlns:p14="http://schemas.microsoft.com/office/powerpoint/2010/main" val="16556547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1400"/>
            <a:ext cx="8229600" cy="1143000"/>
          </a:xfrm>
        </p:spPr>
        <p:txBody>
          <a:bodyPr/>
          <a:lstStyle/>
          <a:p>
            <a:r>
              <a:rPr lang="en-GB" dirty="0" smtClean="0">
                <a:solidFill>
                  <a:srgbClr val="49C5B1"/>
                </a:solidFill>
              </a:rPr>
              <a:t>Dr John Lister and Louisa Grant</a:t>
            </a:r>
            <a:endParaRPr lang="en-GB" dirty="0">
              <a:solidFill>
                <a:srgbClr val="49C5B1"/>
              </a:solidFill>
            </a:endParaRPr>
          </a:p>
        </p:txBody>
      </p:sp>
      <p:sp>
        <p:nvSpPr>
          <p:cNvPr id="3" name="Content Placeholder 2"/>
          <p:cNvSpPr>
            <a:spLocks noGrp="1"/>
          </p:cNvSpPr>
          <p:nvPr>
            <p:ph sz="half" idx="1"/>
          </p:nvPr>
        </p:nvSpPr>
        <p:spPr>
          <a:xfrm>
            <a:off x="421061" y="1283766"/>
            <a:ext cx="4618856" cy="5154563"/>
          </a:xfrm>
        </p:spPr>
        <p:txBody>
          <a:bodyPr>
            <a:normAutofit fontScale="70000" lnSpcReduction="20000"/>
          </a:bodyPr>
          <a:lstStyle/>
          <a:p>
            <a:r>
              <a:rPr lang="en-GB" dirty="0" smtClean="0"/>
              <a:t>Anne Lister’s building work had been completed by then but the Hall and Estate needed much maintenance. The coal mines and the farm were profitable but improvements were to be made. </a:t>
            </a:r>
          </a:p>
          <a:p>
            <a:endParaRPr lang="en-GB" dirty="0" smtClean="0"/>
          </a:p>
          <a:p>
            <a:r>
              <a:rPr lang="en-GB" dirty="0" smtClean="0"/>
              <a:t>Dr John Lister extended the dining room and </a:t>
            </a:r>
            <a:r>
              <a:rPr lang="en-GB" dirty="0" err="1" smtClean="0"/>
              <a:t>retimbered</a:t>
            </a:r>
            <a:r>
              <a:rPr lang="en-GB" dirty="0" smtClean="0"/>
              <a:t> the exterior of the gables. He built the back porch with its Gothic motif and installed several fireplaces with carved tulips.  He also built an ornamental pond and a lean-to conservatory </a:t>
            </a:r>
            <a:r>
              <a:rPr lang="en-GB" dirty="0" smtClean="0"/>
              <a:t>and kept a </a:t>
            </a:r>
            <a:r>
              <a:rPr lang="en-GB" dirty="0" smtClean="0"/>
              <a:t>peacock. </a:t>
            </a:r>
          </a:p>
          <a:p>
            <a:endParaRPr lang="en-GB" dirty="0"/>
          </a:p>
          <a:p>
            <a:r>
              <a:rPr lang="en-GB" dirty="0" smtClean="0"/>
              <a:t>His eldest son John inherited the hall in 1867.  </a:t>
            </a:r>
            <a:endParaRPr lang="en-GB" dirty="0"/>
          </a:p>
        </p:txBody>
      </p:sp>
      <p:pic>
        <p:nvPicPr>
          <p:cNvPr id="6" name="Picture 5"/>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620951" y="1283766"/>
            <a:ext cx="3219354" cy="4089450"/>
          </a:xfrm>
          <a:prstGeom prst="rect">
            <a:avLst/>
          </a:prstGeom>
        </p:spPr>
      </p:pic>
      <p:sp>
        <p:nvSpPr>
          <p:cNvPr id="8" name="TextBox 7"/>
          <p:cNvSpPr txBox="1"/>
          <p:nvPr/>
        </p:nvSpPr>
        <p:spPr>
          <a:xfrm>
            <a:off x="6516216" y="5531493"/>
            <a:ext cx="2962672" cy="307777"/>
          </a:xfrm>
          <a:prstGeom prst="rect">
            <a:avLst/>
          </a:prstGeom>
          <a:noFill/>
        </p:spPr>
        <p:txBody>
          <a:bodyPr wrap="square" rtlCol="0">
            <a:spAutoFit/>
          </a:bodyPr>
          <a:lstStyle/>
          <a:p>
            <a:r>
              <a:rPr lang="en-GB" sz="1400" dirty="0" smtClean="0">
                <a:solidFill>
                  <a:sysClr val="windowText" lastClr="000000"/>
                </a:solidFill>
              </a:rPr>
              <a:t>Louisa Anne Grant, 1815-1892</a:t>
            </a:r>
            <a:endParaRPr lang="en-GB" sz="1400" dirty="0">
              <a:solidFill>
                <a:sysClr val="windowText" lastClr="000000"/>
              </a:solidFill>
            </a:endParaRPr>
          </a:p>
        </p:txBody>
      </p:sp>
      <p:sp>
        <p:nvSpPr>
          <p:cNvPr id="10" name="Title 1"/>
          <p:cNvSpPr txBox="1">
            <a:spLocks/>
          </p:cNvSpPr>
          <p:nvPr/>
        </p:nvSpPr>
        <p:spPr>
          <a:xfrm>
            <a:off x="8100392" y="5805264"/>
            <a:ext cx="947428" cy="1143000"/>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smtClean="0">
                <a:solidFill>
                  <a:srgbClr val="49C5B1"/>
                </a:solidFill>
              </a:rPr>
              <a:t>2/2</a:t>
            </a:r>
            <a:endParaRPr lang="en-GB" dirty="0">
              <a:solidFill>
                <a:srgbClr val="49C5B1"/>
              </a:solidFill>
            </a:endParaRPr>
          </a:p>
        </p:txBody>
      </p:sp>
    </p:spTree>
    <p:extLst>
      <p:ext uri="{BB962C8B-B14F-4D97-AF65-F5344CB8AC3E}">
        <p14:creationId xmlns:p14="http://schemas.microsoft.com/office/powerpoint/2010/main" val="17156741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defTabSz="457200">
              <a:spcBef>
                <a:spcPts val="0"/>
              </a:spcBef>
            </a:pPr>
            <a:r>
              <a:rPr lang="en-GB" b="1" dirty="0" err="1" smtClean="0">
                <a:solidFill>
                  <a:srgbClr val="49C5B1"/>
                </a:solidFill>
                <a:latin typeface="Century Gothic" panose="020B0502020202020204" pitchFamily="34" charset="0"/>
                <a:ea typeface="+mn-ea"/>
                <a:cs typeface="+mn-cs"/>
              </a:rPr>
              <a:t>Shibden</a:t>
            </a:r>
            <a:r>
              <a:rPr lang="en-GB" b="1" dirty="0" smtClean="0">
                <a:solidFill>
                  <a:srgbClr val="49C5B1"/>
                </a:solidFill>
                <a:latin typeface="Century Gothic" panose="020B0502020202020204" pitchFamily="34" charset="0"/>
                <a:ea typeface="+mn-ea"/>
                <a:cs typeface="+mn-cs"/>
              </a:rPr>
              <a:t> Hall Timeline</a:t>
            </a:r>
            <a:r>
              <a:rPr lang="en-US" b="1" dirty="0">
                <a:solidFill>
                  <a:srgbClr val="49C5B1"/>
                </a:solidFill>
                <a:ea typeface="+mn-ea"/>
                <a:cs typeface="+mn-cs"/>
              </a:rPr>
              <a:t/>
            </a:r>
            <a:br>
              <a:rPr lang="en-US" b="1" dirty="0">
                <a:solidFill>
                  <a:srgbClr val="49C5B1"/>
                </a:solidFill>
                <a:ea typeface="+mn-ea"/>
                <a:cs typeface="+mn-cs"/>
              </a:rPr>
            </a:br>
            <a:endParaRPr lang="en-GB" dirty="0"/>
          </a:p>
        </p:txBody>
      </p:sp>
      <p:sp>
        <p:nvSpPr>
          <p:cNvPr id="3" name="Content Placeholder 2"/>
          <p:cNvSpPr>
            <a:spLocks noGrp="1"/>
          </p:cNvSpPr>
          <p:nvPr>
            <p:ph idx="1"/>
          </p:nvPr>
        </p:nvSpPr>
        <p:spPr>
          <a:xfrm>
            <a:off x="611560" y="2420888"/>
            <a:ext cx="8013576" cy="1656183"/>
          </a:xfrm>
        </p:spPr>
        <p:txBody>
          <a:bodyPr/>
          <a:lstStyle/>
          <a:p>
            <a:pPr marL="0" lvl="0" indent="0" defTabSz="457200">
              <a:spcBef>
                <a:spcPts val="0"/>
              </a:spcBef>
              <a:buNone/>
            </a:pPr>
            <a:r>
              <a:rPr lang="en-GB" sz="2000" dirty="0">
                <a:solidFill>
                  <a:srgbClr val="333F48"/>
                </a:solidFill>
                <a:latin typeface="Century Gothic" panose="020B0502020202020204" pitchFamily="34" charset="0"/>
              </a:rPr>
              <a:t>This presentation follows the development of </a:t>
            </a:r>
            <a:r>
              <a:rPr lang="en-GB" sz="2000" dirty="0" err="1" smtClean="0">
                <a:solidFill>
                  <a:srgbClr val="333F48"/>
                </a:solidFill>
                <a:latin typeface="Century Gothic" panose="020B0502020202020204" pitchFamily="34" charset="0"/>
              </a:rPr>
              <a:t>Shibden</a:t>
            </a:r>
            <a:r>
              <a:rPr lang="en-GB" sz="2000" dirty="0" smtClean="0">
                <a:solidFill>
                  <a:srgbClr val="333F48"/>
                </a:solidFill>
                <a:latin typeface="Century Gothic" panose="020B0502020202020204" pitchFamily="34" charset="0"/>
              </a:rPr>
              <a:t> Hall from </a:t>
            </a:r>
            <a:r>
              <a:rPr lang="en-GB" sz="2000" dirty="0">
                <a:solidFill>
                  <a:srgbClr val="333F48"/>
                </a:solidFill>
                <a:latin typeface="Century Gothic" panose="020B0502020202020204" pitchFamily="34" charset="0"/>
              </a:rPr>
              <a:t>its </a:t>
            </a:r>
            <a:r>
              <a:rPr lang="en-GB" sz="2000" dirty="0" smtClean="0">
                <a:solidFill>
                  <a:srgbClr val="333F48"/>
                </a:solidFill>
                <a:latin typeface="Century Gothic" panose="020B0502020202020204" pitchFamily="34" charset="0"/>
              </a:rPr>
              <a:t>known existence in 1420 </a:t>
            </a:r>
            <a:r>
              <a:rPr lang="en-GB" sz="2000" dirty="0">
                <a:solidFill>
                  <a:srgbClr val="333F48"/>
                </a:solidFill>
                <a:latin typeface="Century Gothic" panose="020B0502020202020204" pitchFamily="34" charset="0"/>
              </a:rPr>
              <a:t>to its present day ownership by </a:t>
            </a:r>
            <a:r>
              <a:rPr lang="en-GB" sz="2000" dirty="0" smtClean="0">
                <a:solidFill>
                  <a:srgbClr val="333F48"/>
                </a:solidFill>
                <a:latin typeface="Century Gothic" panose="020B0502020202020204" pitchFamily="34" charset="0"/>
              </a:rPr>
              <a:t>Calderdale Council</a:t>
            </a:r>
            <a:r>
              <a:rPr lang="en-GB" sz="2000" dirty="0">
                <a:solidFill>
                  <a:srgbClr val="333F48"/>
                </a:solidFill>
                <a:latin typeface="Century Gothic" panose="020B0502020202020204" pitchFamily="34" charset="0"/>
              </a:rPr>
              <a:t>.</a:t>
            </a:r>
          </a:p>
          <a:p>
            <a:pPr marL="0" lvl="0" indent="0" defTabSz="457200">
              <a:spcBef>
                <a:spcPts val="0"/>
              </a:spcBef>
              <a:buNone/>
            </a:pPr>
            <a:endParaRPr lang="en-GB" sz="2000" dirty="0">
              <a:solidFill>
                <a:srgbClr val="333F48"/>
              </a:solidFill>
              <a:latin typeface="Century Gothic" panose="020B0502020202020204" pitchFamily="34" charset="0"/>
            </a:endParaRPr>
          </a:p>
          <a:p>
            <a:pPr marL="0" indent="0">
              <a:buNone/>
            </a:pPr>
            <a:endParaRPr lang="en-GB" dirty="0"/>
          </a:p>
        </p:txBody>
      </p:sp>
    </p:spTree>
    <p:extLst>
      <p:ext uri="{BB962C8B-B14F-4D97-AF65-F5344CB8AC3E}">
        <p14:creationId xmlns:p14="http://schemas.microsoft.com/office/powerpoint/2010/main" val="22232835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008" y="-123402"/>
            <a:ext cx="8229600" cy="1143000"/>
          </a:xfrm>
        </p:spPr>
        <p:txBody>
          <a:bodyPr/>
          <a:lstStyle/>
          <a:p>
            <a:r>
              <a:rPr lang="en-GB" dirty="0" smtClean="0">
                <a:solidFill>
                  <a:srgbClr val="49C5B1"/>
                </a:solidFill>
              </a:rPr>
              <a:t>John Lister and Anne Lister</a:t>
            </a:r>
            <a:endParaRPr lang="en-GB" dirty="0">
              <a:solidFill>
                <a:srgbClr val="49C5B1"/>
              </a:solidFill>
            </a:endParaRPr>
          </a:p>
        </p:txBody>
      </p:sp>
      <p:pic>
        <p:nvPicPr>
          <p:cNvPr id="5" name="Content Placeholder 4"/>
          <p:cNvPicPr>
            <a:picLocks noGrp="1" noChangeAspect="1"/>
          </p:cNvPicPr>
          <p:nvPr>
            <p:ph sz="half" idx="1"/>
          </p:nvPr>
        </p:nvPicPr>
        <p:blipFill>
          <a:blip r:embed="rId2" cstate="screen">
            <a:extLst>
              <a:ext uri="{28A0092B-C50C-407E-A947-70E740481C1C}">
                <a14:useLocalDpi xmlns:a14="http://schemas.microsoft.com/office/drawing/2010/main"/>
              </a:ext>
            </a:extLst>
          </a:blip>
          <a:stretch>
            <a:fillRect/>
          </a:stretch>
        </p:blipFill>
        <p:spPr>
          <a:xfrm>
            <a:off x="258936" y="988834"/>
            <a:ext cx="3152822" cy="4065586"/>
          </a:xfrm>
        </p:spPr>
      </p:pic>
      <p:sp>
        <p:nvSpPr>
          <p:cNvPr id="4" name="Content Placeholder 3"/>
          <p:cNvSpPr>
            <a:spLocks noGrp="1"/>
          </p:cNvSpPr>
          <p:nvPr>
            <p:ph sz="half" idx="2"/>
          </p:nvPr>
        </p:nvSpPr>
        <p:spPr>
          <a:xfrm>
            <a:off x="3419872" y="908720"/>
            <a:ext cx="5616624" cy="5252828"/>
          </a:xfrm>
        </p:spPr>
        <p:txBody>
          <a:bodyPr>
            <a:normAutofit fontScale="25000" lnSpcReduction="20000"/>
          </a:bodyPr>
          <a:lstStyle/>
          <a:p>
            <a:r>
              <a:rPr lang="en-GB" sz="7200" dirty="0" smtClean="0"/>
              <a:t>When John inherited Shibden Hall from his father it seemed a less formal setting with the </a:t>
            </a:r>
            <a:r>
              <a:rPr lang="en-GB" sz="7200" dirty="0" err="1" smtClean="0"/>
              <a:t>housebody</a:t>
            </a:r>
            <a:r>
              <a:rPr lang="en-GB" sz="7200" dirty="0" smtClean="0"/>
              <a:t> cluttered with bric-a-brac, including </a:t>
            </a:r>
            <a:r>
              <a:rPr lang="en-GB" sz="7200" dirty="0" smtClean="0"/>
              <a:t>two </a:t>
            </a:r>
            <a:r>
              <a:rPr lang="en-GB" sz="7200" dirty="0" smtClean="0"/>
              <a:t>organs, a telescope and a </a:t>
            </a:r>
            <a:r>
              <a:rPr lang="en-GB" sz="7200" dirty="0" err="1" smtClean="0"/>
              <a:t>lionskin</a:t>
            </a:r>
            <a:r>
              <a:rPr lang="en-GB" sz="7200" dirty="0" smtClean="0"/>
              <a:t> hearth rug. </a:t>
            </a:r>
            <a:endParaRPr lang="en-GB" sz="7200" dirty="0" smtClean="0"/>
          </a:p>
          <a:p>
            <a:endParaRPr lang="en-GB" sz="7200" dirty="0" smtClean="0"/>
          </a:p>
          <a:p>
            <a:r>
              <a:rPr lang="en-GB" sz="7200" dirty="0" smtClean="0"/>
              <a:t>He was very proud of his inheritance, showing people around Shibden Hall and sharing its history. He published edited sections of his ancestor Anne Lister’s diaries in the Halifax Guardian and published his research about Shibden and the town in the Halifax Antiquarian Society’s journal. </a:t>
            </a:r>
            <a:endParaRPr lang="en-GB" sz="7200" dirty="0" smtClean="0"/>
          </a:p>
          <a:p>
            <a:endParaRPr lang="en-GB" sz="7200" dirty="0"/>
          </a:p>
          <a:p>
            <a:r>
              <a:rPr lang="en-GB" sz="7200" dirty="0" smtClean="0"/>
              <a:t>John and his </a:t>
            </a:r>
            <a:r>
              <a:rPr lang="en-GB" sz="7200" dirty="0" smtClean="0"/>
              <a:t>friend, Arthur Burrell </a:t>
            </a:r>
            <a:r>
              <a:rPr lang="en-GB" sz="7200" dirty="0" smtClean="0"/>
              <a:t>managed </a:t>
            </a:r>
            <a:r>
              <a:rPr lang="en-GB" sz="7200" dirty="0" smtClean="0"/>
              <a:t>to decipher Anne’s code, </a:t>
            </a:r>
            <a:r>
              <a:rPr lang="en-GB" sz="7200" dirty="0" smtClean="0"/>
              <a:t>and could read her diaries. Arthur </a:t>
            </a:r>
            <a:r>
              <a:rPr lang="en-GB" sz="7200" dirty="0" smtClean="0"/>
              <a:t>said he should burn all 26 volumes but John decided to keep them. </a:t>
            </a:r>
            <a:endParaRPr lang="en-GB" sz="7200" dirty="0" smtClean="0"/>
          </a:p>
          <a:p>
            <a:endParaRPr lang="en-GB" sz="7200" dirty="0"/>
          </a:p>
          <a:p>
            <a:r>
              <a:rPr lang="en-GB" sz="7200" dirty="0" smtClean="0"/>
              <a:t>He had a reputation for always  </a:t>
            </a:r>
            <a:r>
              <a:rPr lang="en-GB" sz="7200" dirty="0" smtClean="0"/>
              <a:t>kind to the poor. </a:t>
            </a:r>
            <a:r>
              <a:rPr lang="en-GB" sz="7200" dirty="0" smtClean="0"/>
              <a:t>For example, he </a:t>
            </a:r>
            <a:r>
              <a:rPr lang="en-GB" sz="7200" dirty="0" smtClean="0"/>
              <a:t>had arranged soup kitchens to be set up when the </a:t>
            </a:r>
            <a:r>
              <a:rPr lang="en-GB" sz="7200" dirty="0" err="1" smtClean="0"/>
              <a:t>Pellon</a:t>
            </a:r>
            <a:r>
              <a:rPr lang="en-GB" sz="7200" dirty="0" smtClean="0"/>
              <a:t> Silk Mill workers came out on strike. </a:t>
            </a:r>
            <a:endParaRPr lang="en-GB" sz="7200" dirty="0" smtClean="0"/>
          </a:p>
          <a:p>
            <a:endParaRPr lang="en-GB" sz="7200" dirty="0" smtClean="0"/>
          </a:p>
          <a:p>
            <a:r>
              <a:rPr lang="en-GB" sz="7200" dirty="0" smtClean="0"/>
              <a:t>John </a:t>
            </a:r>
            <a:r>
              <a:rPr lang="en-GB" sz="7200" dirty="0" smtClean="0"/>
              <a:t>stood as a Liberal councillor in Yorkshire and was a founder member of the Independent labour Party. </a:t>
            </a:r>
          </a:p>
          <a:p>
            <a:endParaRPr lang="en-GB" dirty="0"/>
          </a:p>
        </p:txBody>
      </p:sp>
      <p:sp>
        <p:nvSpPr>
          <p:cNvPr id="7" name="TextBox 6"/>
          <p:cNvSpPr txBox="1"/>
          <p:nvPr/>
        </p:nvSpPr>
        <p:spPr>
          <a:xfrm>
            <a:off x="179512" y="5157192"/>
            <a:ext cx="2088232" cy="307777"/>
          </a:xfrm>
          <a:prstGeom prst="rect">
            <a:avLst/>
          </a:prstGeom>
          <a:noFill/>
        </p:spPr>
        <p:txBody>
          <a:bodyPr wrap="square" rtlCol="0">
            <a:spAutoFit/>
          </a:bodyPr>
          <a:lstStyle/>
          <a:p>
            <a:r>
              <a:rPr lang="en-GB" sz="1400" dirty="0" smtClean="0"/>
              <a:t>John Lister  1847-1933</a:t>
            </a:r>
            <a:endParaRPr lang="en-GB" sz="1400" dirty="0"/>
          </a:p>
        </p:txBody>
      </p:sp>
      <p:sp>
        <p:nvSpPr>
          <p:cNvPr id="9" name="Title 1"/>
          <p:cNvSpPr txBox="1">
            <a:spLocks/>
          </p:cNvSpPr>
          <p:nvPr/>
        </p:nvSpPr>
        <p:spPr>
          <a:xfrm>
            <a:off x="8244408" y="6050670"/>
            <a:ext cx="1019436"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dirty="0" smtClean="0">
                <a:solidFill>
                  <a:srgbClr val="49C5B1"/>
                </a:solidFill>
              </a:rPr>
              <a:t>1/2</a:t>
            </a:r>
            <a:endParaRPr lang="en-GB" sz="3200" dirty="0">
              <a:solidFill>
                <a:srgbClr val="49C5B1"/>
              </a:solidFill>
            </a:endParaRPr>
          </a:p>
        </p:txBody>
      </p:sp>
    </p:spTree>
    <p:extLst>
      <p:ext uri="{BB962C8B-B14F-4D97-AF65-F5344CB8AC3E}">
        <p14:creationId xmlns:p14="http://schemas.microsoft.com/office/powerpoint/2010/main" val="29088193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008" y="-123402"/>
            <a:ext cx="8229600" cy="1143000"/>
          </a:xfrm>
        </p:spPr>
        <p:txBody>
          <a:bodyPr/>
          <a:lstStyle/>
          <a:p>
            <a:r>
              <a:rPr lang="en-GB" dirty="0" smtClean="0">
                <a:solidFill>
                  <a:srgbClr val="49C5B1"/>
                </a:solidFill>
              </a:rPr>
              <a:t>John Lister and Anne Lister</a:t>
            </a:r>
            <a:endParaRPr lang="en-GB" dirty="0">
              <a:solidFill>
                <a:srgbClr val="49C5B1"/>
              </a:solidFill>
            </a:endParaRPr>
          </a:p>
        </p:txBody>
      </p:sp>
      <p:sp>
        <p:nvSpPr>
          <p:cNvPr id="4" name="Content Placeholder 3"/>
          <p:cNvSpPr>
            <a:spLocks noGrp="1"/>
          </p:cNvSpPr>
          <p:nvPr>
            <p:ph sz="half" idx="2"/>
          </p:nvPr>
        </p:nvSpPr>
        <p:spPr>
          <a:xfrm>
            <a:off x="4053408" y="1019598"/>
            <a:ext cx="4983088" cy="5141950"/>
          </a:xfrm>
        </p:spPr>
        <p:txBody>
          <a:bodyPr>
            <a:noAutofit/>
          </a:bodyPr>
          <a:lstStyle/>
          <a:p>
            <a:r>
              <a:rPr lang="en-GB" sz="1800" dirty="0" smtClean="0"/>
              <a:t>John’s </a:t>
            </a:r>
            <a:r>
              <a:rPr lang="en-GB" sz="1800" dirty="0" smtClean="0"/>
              <a:t>sister Anne took over the management of the house when her mother died, supported by a small and loyal staff headed by the cook, Mrs Kitchener. </a:t>
            </a:r>
            <a:endParaRPr lang="en-GB" sz="1800" dirty="0" smtClean="0"/>
          </a:p>
          <a:p>
            <a:endParaRPr lang="en-GB" sz="1200" dirty="0" smtClean="0"/>
          </a:p>
          <a:p>
            <a:r>
              <a:rPr lang="en-GB" sz="1800" dirty="0" smtClean="0"/>
              <a:t>However </a:t>
            </a:r>
            <a:r>
              <a:rPr lang="en-GB" sz="1800" dirty="0" smtClean="0"/>
              <a:t>in 1923, the bank called in the mortgages. With John aged 76 this was a cruel blow. He had invested a lot of his money into charitable works and maintaining their home. </a:t>
            </a:r>
            <a:endParaRPr lang="en-GB" sz="1800" dirty="0" smtClean="0"/>
          </a:p>
          <a:p>
            <a:endParaRPr lang="en-GB" sz="1200" dirty="0"/>
          </a:p>
          <a:p>
            <a:r>
              <a:rPr lang="en-GB" sz="1800" dirty="0" smtClean="0"/>
              <a:t>His </a:t>
            </a:r>
            <a:r>
              <a:rPr lang="en-GB" sz="1800" dirty="0" smtClean="0"/>
              <a:t>friend, councillor Arthur McCrea came to the rescue and </a:t>
            </a:r>
            <a:r>
              <a:rPr lang="en-GB" sz="1800" dirty="0" smtClean="0"/>
              <a:t>purchased the </a:t>
            </a:r>
            <a:r>
              <a:rPr lang="en-GB" sz="1800" dirty="0" smtClean="0"/>
              <a:t>estate including the 90 acres of parkland to present to the people of East Halifax as a public park which was opened by the Prince of Wales in </a:t>
            </a:r>
            <a:r>
              <a:rPr lang="en-GB" sz="1800" dirty="0" smtClean="0"/>
              <a:t>1926.</a:t>
            </a:r>
          </a:p>
          <a:p>
            <a:endParaRPr lang="en-GB" sz="1200" dirty="0"/>
          </a:p>
          <a:p>
            <a:r>
              <a:rPr lang="en-GB" sz="1800" dirty="0" smtClean="0"/>
              <a:t>Arthur </a:t>
            </a:r>
            <a:r>
              <a:rPr lang="en-GB" sz="1800" dirty="0" smtClean="0"/>
              <a:t>allowed John and </a:t>
            </a:r>
            <a:r>
              <a:rPr lang="en-GB" sz="1800" dirty="0" smtClean="0"/>
              <a:t>Anne </a:t>
            </a:r>
            <a:r>
              <a:rPr lang="en-GB" sz="1800" dirty="0" smtClean="0"/>
              <a:t>to live there until they died, Anne in 1929 and John in </a:t>
            </a:r>
            <a:r>
              <a:rPr lang="en-GB" sz="1800" dirty="0" smtClean="0"/>
              <a:t>1933. </a:t>
            </a:r>
            <a:r>
              <a:rPr lang="en-GB" sz="1800" dirty="0" err="1" smtClean="0"/>
              <a:t>Shibden</a:t>
            </a:r>
            <a:r>
              <a:rPr lang="en-GB" sz="1800" dirty="0" smtClean="0"/>
              <a:t> </a:t>
            </a:r>
            <a:r>
              <a:rPr lang="en-GB" sz="1800" dirty="0" smtClean="0"/>
              <a:t>Hall was </a:t>
            </a:r>
            <a:r>
              <a:rPr lang="en-GB" sz="1800" dirty="0" smtClean="0"/>
              <a:t>then handed </a:t>
            </a:r>
            <a:r>
              <a:rPr lang="en-GB" sz="1800" dirty="0" smtClean="0"/>
              <a:t>over to the Halifax Corporation.  </a:t>
            </a:r>
          </a:p>
          <a:p>
            <a:endParaRPr lang="en-GB" sz="18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51520" y="1022505"/>
            <a:ext cx="3600400" cy="5139618"/>
          </a:xfrm>
          <a:prstGeom prst="rect">
            <a:avLst/>
          </a:prstGeom>
        </p:spPr>
      </p:pic>
      <p:sp>
        <p:nvSpPr>
          <p:cNvPr id="8" name="TextBox 7"/>
          <p:cNvSpPr txBox="1"/>
          <p:nvPr/>
        </p:nvSpPr>
        <p:spPr>
          <a:xfrm>
            <a:off x="150240" y="6161548"/>
            <a:ext cx="2045496" cy="307777"/>
          </a:xfrm>
          <a:prstGeom prst="rect">
            <a:avLst/>
          </a:prstGeom>
          <a:noFill/>
        </p:spPr>
        <p:txBody>
          <a:bodyPr wrap="square" rtlCol="0">
            <a:spAutoFit/>
          </a:bodyPr>
          <a:lstStyle/>
          <a:p>
            <a:r>
              <a:rPr lang="en-GB" sz="1400" dirty="0" smtClean="0"/>
              <a:t>Anne Lister 1852-1929</a:t>
            </a:r>
            <a:endParaRPr lang="en-GB" sz="1400" dirty="0"/>
          </a:p>
        </p:txBody>
      </p:sp>
      <p:sp>
        <p:nvSpPr>
          <p:cNvPr id="9" name="Title 1"/>
          <p:cNvSpPr txBox="1">
            <a:spLocks/>
          </p:cNvSpPr>
          <p:nvPr/>
        </p:nvSpPr>
        <p:spPr>
          <a:xfrm>
            <a:off x="8244408" y="6050670"/>
            <a:ext cx="1019436"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dirty="0">
                <a:solidFill>
                  <a:srgbClr val="49C5B1"/>
                </a:solidFill>
              </a:rPr>
              <a:t>2</a:t>
            </a:r>
            <a:r>
              <a:rPr lang="en-GB" sz="3200" dirty="0" smtClean="0">
                <a:solidFill>
                  <a:srgbClr val="49C5B1"/>
                </a:solidFill>
              </a:rPr>
              <a:t>/2</a:t>
            </a:r>
            <a:endParaRPr lang="en-GB" sz="3200" dirty="0">
              <a:solidFill>
                <a:srgbClr val="49C5B1"/>
              </a:solidFill>
            </a:endParaRPr>
          </a:p>
        </p:txBody>
      </p:sp>
    </p:spTree>
    <p:extLst>
      <p:ext uri="{BB962C8B-B14F-4D97-AF65-F5344CB8AC3E}">
        <p14:creationId xmlns:p14="http://schemas.microsoft.com/office/powerpoint/2010/main" val="29626569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630" y="-199019"/>
            <a:ext cx="8229600" cy="1143000"/>
          </a:xfrm>
        </p:spPr>
        <p:txBody>
          <a:bodyPr/>
          <a:lstStyle/>
          <a:p>
            <a:r>
              <a:rPr lang="en-GB" dirty="0" smtClean="0">
                <a:solidFill>
                  <a:srgbClr val="49C5B1"/>
                </a:solidFill>
              </a:rPr>
              <a:t>Shibden Hall Museum</a:t>
            </a:r>
            <a:endParaRPr lang="en-GB" dirty="0">
              <a:solidFill>
                <a:srgbClr val="49C5B1"/>
              </a:solidFill>
            </a:endParaRPr>
          </a:p>
        </p:txBody>
      </p:sp>
      <p:sp>
        <p:nvSpPr>
          <p:cNvPr id="4" name="Content Placeholder 3"/>
          <p:cNvSpPr>
            <a:spLocks noGrp="1"/>
          </p:cNvSpPr>
          <p:nvPr>
            <p:ph sz="half" idx="2"/>
          </p:nvPr>
        </p:nvSpPr>
        <p:spPr/>
        <p:txBody>
          <a:bodyPr>
            <a:normAutofit fontScale="32500" lnSpcReduction="20000"/>
          </a:bodyPr>
          <a:lstStyle/>
          <a:p>
            <a:r>
              <a:rPr lang="en-GB" sz="6200" dirty="0" smtClean="0"/>
              <a:t>Shibden Park became known as ‘The Happy Valley of Halifax’. It included a café, miniature railway and boating lake which are still present today</a:t>
            </a:r>
            <a:r>
              <a:rPr lang="en-GB" sz="6200" dirty="0" smtClean="0"/>
              <a:t>.</a:t>
            </a:r>
          </a:p>
          <a:p>
            <a:endParaRPr lang="en-GB" sz="6200" dirty="0" smtClean="0"/>
          </a:p>
          <a:p>
            <a:r>
              <a:rPr lang="en-GB" sz="6200" dirty="0" smtClean="0"/>
              <a:t>The Halifax Corporation decided to open the Hall as a museum on the 4 June 1934. So many objects and documents to be looked through from many lives that passed through the hall. </a:t>
            </a:r>
            <a:endParaRPr lang="en-GB" sz="6200" dirty="0" smtClean="0"/>
          </a:p>
          <a:p>
            <a:endParaRPr lang="en-GB" sz="6200" dirty="0" smtClean="0"/>
          </a:p>
          <a:p>
            <a:r>
              <a:rPr lang="en-GB" sz="6200" dirty="0" smtClean="0"/>
              <a:t>In October 1937 King George VI and Queen Elizabeth visited Shibden Before heading to the Town Hall. </a:t>
            </a:r>
          </a:p>
          <a:p>
            <a:endParaRPr lang="en-GB" dirty="0"/>
          </a:p>
        </p:txBody>
      </p:sp>
      <p:pic>
        <p:nvPicPr>
          <p:cNvPr id="11" name="Content Placeholder 10"/>
          <p:cNvPicPr>
            <a:picLocks noGrp="1" noChangeAspect="1"/>
          </p:cNvPicPr>
          <p:nvPr>
            <p:ph sz="half" idx="1"/>
          </p:nvPr>
        </p:nvPicPr>
        <p:blipFill rotWithShape="1">
          <a:blip r:embed="rId2" cstate="screen">
            <a:extLst>
              <a:ext uri="{28A0092B-C50C-407E-A947-70E740481C1C}">
                <a14:useLocalDpi xmlns:a14="http://schemas.microsoft.com/office/drawing/2010/main"/>
              </a:ext>
            </a:extLst>
          </a:blip>
          <a:srcRect/>
          <a:stretch/>
        </p:blipFill>
        <p:spPr>
          <a:xfrm rot="16200000">
            <a:off x="885408" y="886220"/>
            <a:ext cx="3024336" cy="4501248"/>
          </a:xfrm>
        </p:spPr>
      </p:pic>
      <p:sp>
        <p:nvSpPr>
          <p:cNvPr id="6" name="Title 1"/>
          <p:cNvSpPr txBox="1">
            <a:spLocks/>
          </p:cNvSpPr>
          <p:nvPr/>
        </p:nvSpPr>
        <p:spPr>
          <a:xfrm>
            <a:off x="8244408" y="6050670"/>
            <a:ext cx="1019436"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dirty="0" smtClean="0">
                <a:solidFill>
                  <a:srgbClr val="49C5B1"/>
                </a:solidFill>
              </a:rPr>
              <a:t>1/2</a:t>
            </a:r>
            <a:endParaRPr lang="en-GB" sz="3200" dirty="0">
              <a:solidFill>
                <a:srgbClr val="49C5B1"/>
              </a:solidFill>
            </a:endParaRPr>
          </a:p>
        </p:txBody>
      </p:sp>
    </p:spTree>
    <p:extLst>
      <p:ext uri="{BB962C8B-B14F-4D97-AF65-F5344CB8AC3E}">
        <p14:creationId xmlns:p14="http://schemas.microsoft.com/office/powerpoint/2010/main" val="14115263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630" y="-199019"/>
            <a:ext cx="8229600" cy="1143000"/>
          </a:xfrm>
        </p:spPr>
        <p:txBody>
          <a:bodyPr/>
          <a:lstStyle/>
          <a:p>
            <a:r>
              <a:rPr lang="en-GB" dirty="0" smtClean="0">
                <a:solidFill>
                  <a:srgbClr val="49C5B1"/>
                </a:solidFill>
              </a:rPr>
              <a:t>Shibden Hall Museum</a:t>
            </a:r>
            <a:endParaRPr lang="en-GB" dirty="0">
              <a:solidFill>
                <a:srgbClr val="49C5B1"/>
              </a:solidFill>
            </a:endParaRPr>
          </a:p>
        </p:txBody>
      </p:sp>
      <p:sp>
        <p:nvSpPr>
          <p:cNvPr id="4" name="Content Placeholder 3"/>
          <p:cNvSpPr>
            <a:spLocks noGrp="1"/>
          </p:cNvSpPr>
          <p:nvPr>
            <p:ph sz="half" idx="2"/>
          </p:nvPr>
        </p:nvSpPr>
        <p:spPr>
          <a:xfrm>
            <a:off x="4860032" y="1316409"/>
            <a:ext cx="4038600" cy="4525963"/>
          </a:xfrm>
        </p:spPr>
        <p:txBody>
          <a:bodyPr>
            <a:normAutofit fontScale="25000" lnSpcReduction="20000"/>
          </a:bodyPr>
          <a:lstStyle/>
          <a:p>
            <a:pPr lvl="0"/>
            <a:r>
              <a:rPr lang="en-GB" sz="8000" dirty="0" smtClean="0"/>
              <a:t>Also in 1937, the </a:t>
            </a:r>
            <a:r>
              <a:rPr lang="en-GB" sz="8000" dirty="0" smtClean="0"/>
              <a:t>late John Lister’s friend, Arthur explained</a:t>
            </a:r>
            <a:r>
              <a:rPr lang="en-GB" sz="8000" dirty="0" smtClean="0">
                <a:solidFill>
                  <a:prstClr val="black"/>
                </a:solidFill>
              </a:rPr>
              <a:t> </a:t>
            </a:r>
            <a:r>
              <a:rPr lang="en-GB" sz="8000" dirty="0">
                <a:solidFill>
                  <a:prstClr val="black"/>
                </a:solidFill>
              </a:rPr>
              <a:t>the crypt to </a:t>
            </a:r>
            <a:r>
              <a:rPr lang="en-GB" sz="8000" dirty="0" smtClean="0">
                <a:solidFill>
                  <a:prstClr val="black"/>
                </a:solidFill>
              </a:rPr>
              <a:t>an early researcher, a librarian Muriel </a:t>
            </a:r>
            <a:r>
              <a:rPr lang="en-GB" sz="8000" dirty="0">
                <a:solidFill>
                  <a:prstClr val="black"/>
                </a:solidFill>
              </a:rPr>
              <a:t>Green. It is said that about a sixth of her diaries are in </a:t>
            </a:r>
            <a:r>
              <a:rPr lang="en-GB" sz="8000" dirty="0" smtClean="0">
                <a:solidFill>
                  <a:prstClr val="black"/>
                </a:solidFill>
              </a:rPr>
              <a:t>code and over many years different researchers began to decipher the diaries. In 2011 the diaries were added to the UNESCO online archive of historic UK documents. </a:t>
            </a:r>
            <a:endParaRPr lang="en-GB" sz="8000" dirty="0" smtClean="0">
              <a:solidFill>
                <a:prstClr val="black"/>
              </a:solidFill>
            </a:endParaRPr>
          </a:p>
          <a:p>
            <a:pPr lvl="0"/>
            <a:endParaRPr lang="en-GB" sz="8000" dirty="0" smtClean="0"/>
          </a:p>
          <a:p>
            <a:r>
              <a:rPr lang="en-GB" sz="8000" dirty="0" smtClean="0"/>
              <a:t>The Folk Museum was opened in 1953 and over subsequent years important restoration work has been carried out on Shibden Hall and the Park, ensuring that they can be enjoyed by future generations. </a:t>
            </a:r>
          </a:p>
          <a:p>
            <a:endParaRPr lang="en-GB" dirty="0"/>
          </a:p>
        </p:txBody>
      </p:sp>
      <p:pic>
        <p:nvPicPr>
          <p:cNvPr id="12" name="Picture 1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6200000">
            <a:off x="775579" y="720342"/>
            <a:ext cx="3336725" cy="4528861"/>
          </a:xfrm>
          <a:prstGeom prst="rect">
            <a:avLst/>
          </a:prstGeom>
        </p:spPr>
      </p:pic>
      <p:sp>
        <p:nvSpPr>
          <p:cNvPr id="8" name="Title 1"/>
          <p:cNvSpPr txBox="1">
            <a:spLocks/>
          </p:cNvSpPr>
          <p:nvPr/>
        </p:nvSpPr>
        <p:spPr>
          <a:xfrm>
            <a:off x="8244408" y="6050670"/>
            <a:ext cx="1019436"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dirty="0">
                <a:solidFill>
                  <a:srgbClr val="49C5B1"/>
                </a:solidFill>
              </a:rPr>
              <a:t>2</a:t>
            </a:r>
            <a:r>
              <a:rPr lang="en-GB" sz="3200" dirty="0" smtClean="0">
                <a:solidFill>
                  <a:srgbClr val="49C5B1"/>
                </a:solidFill>
              </a:rPr>
              <a:t>/2</a:t>
            </a:r>
            <a:endParaRPr lang="en-GB" sz="3200" dirty="0">
              <a:solidFill>
                <a:srgbClr val="49C5B1"/>
              </a:solidFill>
            </a:endParaRPr>
          </a:p>
        </p:txBody>
      </p:sp>
    </p:spTree>
    <p:extLst>
      <p:ext uri="{BB962C8B-B14F-4D97-AF65-F5344CB8AC3E}">
        <p14:creationId xmlns:p14="http://schemas.microsoft.com/office/powerpoint/2010/main" val="21698577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a:ext>
            </a:extLst>
          </a:blip>
          <a:stretch>
            <a:fillRect/>
          </a:stretch>
        </p:blipFill>
        <p:spPr>
          <a:xfrm>
            <a:off x="5796136" y="1343717"/>
            <a:ext cx="2088232" cy="4487477"/>
          </a:xfrm>
        </p:spPr>
      </p:pic>
      <p:sp>
        <p:nvSpPr>
          <p:cNvPr id="2" name="Title 1"/>
          <p:cNvSpPr>
            <a:spLocks noGrp="1"/>
          </p:cNvSpPr>
          <p:nvPr>
            <p:ph type="title"/>
          </p:nvPr>
        </p:nvSpPr>
        <p:spPr>
          <a:xfrm>
            <a:off x="457200" y="-171400"/>
            <a:ext cx="8229600" cy="1143000"/>
          </a:xfrm>
        </p:spPr>
        <p:txBody>
          <a:bodyPr/>
          <a:lstStyle/>
          <a:p>
            <a:r>
              <a:rPr lang="en-GB" dirty="0" err="1" smtClean="0">
                <a:solidFill>
                  <a:srgbClr val="49C5B1"/>
                </a:solidFill>
              </a:rPr>
              <a:t>Shibden’s</a:t>
            </a:r>
            <a:r>
              <a:rPr lang="en-GB" dirty="0" smtClean="0">
                <a:solidFill>
                  <a:srgbClr val="49C5B1"/>
                </a:solidFill>
              </a:rPr>
              <a:t> Early years</a:t>
            </a:r>
            <a:endParaRPr lang="en-GB" dirty="0">
              <a:solidFill>
                <a:srgbClr val="49C5B1"/>
              </a:solidFill>
            </a:endParaRPr>
          </a:p>
        </p:txBody>
      </p:sp>
      <p:sp>
        <p:nvSpPr>
          <p:cNvPr id="3" name="Content Placeholder 2"/>
          <p:cNvSpPr>
            <a:spLocks noGrp="1"/>
          </p:cNvSpPr>
          <p:nvPr>
            <p:ph sz="half" idx="1"/>
          </p:nvPr>
        </p:nvSpPr>
        <p:spPr/>
        <p:txBody>
          <a:bodyPr>
            <a:normAutofit fontScale="77500" lnSpcReduction="20000"/>
          </a:bodyPr>
          <a:lstStyle/>
          <a:p>
            <a:r>
              <a:rPr lang="en-GB" dirty="0" smtClean="0"/>
              <a:t>The first person to be recorded at living at ‘</a:t>
            </a:r>
            <a:r>
              <a:rPr lang="en-GB" dirty="0" err="1" smtClean="0"/>
              <a:t>Schepdene</a:t>
            </a:r>
            <a:r>
              <a:rPr lang="en-GB" dirty="0" smtClean="0"/>
              <a:t>’, valley of the sheep, Shibden Hall was William </a:t>
            </a:r>
            <a:r>
              <a:rPr lang="en-GB" dirty="0" err="1" smtClean="0"/>
              <a:t>Otes</a:t>
            </a:r>
            <a:r>
              <a:rPr lang="en-GB" dirty="0" smtClean="0"/>
              <a:t>, around 1420/21.</a:t>
            </a:r>
          </a:p>
          <a:p>
            <a:endParaRPr lang="en-GB" dirty="0" smtClean="0"/>
          </a:p>
          <a:p>
            <a:r>
              <a:rPr lang="en-GB" dirty="0" smtClean="0"/>
              <a:t>He was a cloth merchant making his wealth from his  valley of the sheep.</a:t>
            </a:r>
          </a:p>
          <a:p>
            <a:endParaRPr lang="en-GB" dirty="0" smtClean="0"/>
          </a:p>
          <a:p>
            <a:r>
              <a:rPr lang="en-GB" dirty="0" smtClean="0"/>
              <a:t>Shibden Hall is situated halfway down a hill and in the 15</a:t>
            </a:r>
            <a:r>
              <a:rPr lang="en-GB" baseline="30000" dirty="0" smtClean="0"/>
              <a:t>th</a:t>
            </a:r>
            <a:r>
              <a:rPr lang="en-GB" dirty="0" smtClean="0"/>
              <a:t> century the land would have consisted mainly of woodland rather than fields.</a:t>
            </a:r>
          </a:p>
          <a:p>
            <a:pPr marL="0" indent="0">
              <a:buNone/>
            </a:pPr>
            <a:endParaRPr lang="en-GB" i="1" dirty="0" smtClean="0"/>
          </a:p>
        </p:txBody>
      </p:sp>
      <p:sp>
        <p:nvSpPr>
          <p:cNvPr id="4" name="TextBox 3"/>
          <p:cNvSpPr txBox="1"/>
          <p:nvPr/>
        </p:nvSpPr>
        <p:spPr>
          <a:xfrm>
            <a:off x="5652120" y="5827196"/>
            <a:ext cx="2232248" cy="307777"/>
          </a:xfrm>
          <a:prstGeom prst="rect">
            <a:avLst/>
          </a:prstGeom>
          <a:noFill/>
        </p:spPr>
        <p:txBody>
          <a:bodyPr wrap="square" rtlCol="0">
            <a:spAutoFit/>
          </a:bodyPr>
          <a:lstStyle/>
          <a:p>
            <a:r>
              <a:rPr lang="en-GB" sz="1400" dirty="0" err="1" smtClean="0"/>
              <a:t>Otes</a:t>
            </a:r>
            <a:r>
              <a:rPr lang="en-GB" sz="1400" dirty="0" smtClean="0"/>
              <a:t> coat of arms.</a:t>
            </a:r>
            <a:endParaRPr lang="en-GB" sz="1400" dirty="0"/>
          </a:p>
        </p:txBody>
      </p:sp>
    </p:spTree>
    <p:extLst>
      <p:ext uri="{BB962C8B-B14F-4D97-AF65-F5344CB8AC3E}">
        <p14:creationId xmlns:p14="http://schemas.microsoft.com/office/powerpoint/2010/main" val="29799057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392"/>
            <a:ext cx="8229600" cy="1143000"/>
          </a:xfrm>
        </p:spPr>
        <p:txBody>
          <a:bodyPr/>
          <a:lstStyle/>
          <a:p>
            <a:r>
              <a:rPr lang="en-GB" dirty="0" err="1" smtClean="0">
                <a:solidFill>
                  <a:srgbClr val="49C5B1"/>
                </a:solidFill>
              </a:rPr>
              <a:t>Otes</a:t>
            </a:r>
            <a:r>
              <a:rPr lang="en-GB" dirty="0" smtClean="0">
                <a:solidFill>
                  <a:srgbClr val="49C5B1"/>
                </a:solidFill>
              </a:rPr>
              <a:t> to the </a:t>
            </a:r>
            <a:r>
              <a:rPr lang="en-GB" dirty="0" err="1" smtClean="0">
                <a:solidFill>
                  <a:srgbClr val="49C5B1"/>
                </a:solidFill>
              </a:rPr>
              <a:t>Saviles</a:t>
            </a:r>
            <a:endParaRPr lang="en-GB" dirty="0"/>
          </a:p>
        </p:txBody>
      </p:sp>
      <p:sp>
        <p:nvSpPr>
          <p:cNvPr id="3" name="Content Placeholder 2"/>
          <p:cNvSpPr>
            <a:spLocks noGrp="1"/>
          </p:cNvSpPr>
          <p:nvPr>
            <p:ph sz="half" idx="1"/>
          </p:nvPr>
        </p:nvSpPr>
        <p:spPr>
          <a:xfrm>
            <a:off x="457200" y="1259876"/>
            <a:ext cx="4038600" cy="4525963"/>
          </a:xfrm>
        </p:spPr>
        <p:txBody>
          <a:bodyPr>
            <a:normAutofit fontScale="70000" lnSpcReduction="20000"/>
          </a:bodyPr>
          <a:lstStyle/>
          <a:p>
            <a:r>
              <a:rPr lang="en-GB" dirty="0" smtClean="0"/>
              <a:t>William </a:t>
            </a:r>
            <a:r>
              <a:rPr lang="en-GB" dirty="0" err="1" smtClean="0"/>
              <a:t>Otes</a:t>
            </a:r>
            <a:r>
              <a:rPr lang="en-GB" dirty="0" smtClean="0"/>
              <a:t> had a son, William who he himself had a daughter, Joan from his first marriage and a son Gilbert from his second.</a:t>
            </a:r>
          </a:p>
          <a:p>
            <a:endParaRPr lang="en-GB" dirty="0" smtClean="0"/>
          </a:p>
          <a:p>
            <a:r>
              <a:rPr lang="en-GB" dirty="0" smtClean="0"/>
              <a:t>William II had left Shibden Hall in his will to Joan but his son Gilbert contested this unsuccessfully.</a:t>
            </a:r>
          </a:p>
          <a:p>
            <a:endParaRPr lang="en-GB" dirty="0" smtClean="0"/>
          </a:p>
          <a:p>
            <a:r>
              <a:rPr lang="en-GB" dirty="0" smtClean="0"/>
              <a:t>Joan in the meantime had married a Robert Savile and finally moved into Shibden in 1504 when the court ruled in her favour. They made many changes to the hall such as extending the </a:t>
            </a:r>
            <a:r>
              <a:rPr lang="en-GB" dirty="0" err="1" smtClean="0"/>
              <a:t>housebody</a:t>
            </a:r>
            <a:r>
              <a:rPr lang="en-GB" dirty="0" smtClean="0"/>
              <a:t> by 3 </a:t>
            </a:r>
            <a:r>
              <a:rPr lang="en-GB" dirty="0" err="1"/>
              <a:t>f</a:t>
            </a:r>
            <a:r>
              <a:rPr lang="en-GB" dirty="0" err="1" smtClean="0"/>
              <a:t>t</a:t>
            </a:r>
            <a:r>
              <a:rPr lang="en-GB" dirty="0" smtClean="0"/>
              <a:t> and installing a new chimney.</a:t>
            </a:r>
            <a:endParaRPr lang="en-GB"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a:ext>
            </a:extLst>
          </a:blip>
          <a:stretch>
            <a:fillRect/>
          </a:stretch>
        </p:blipFill>
        <p:spPr>
          <a:xfrm>
            <a:off x="5148063" y="1240336"/>
            <a:ext cx="3428333" cy="4348904"/>
          </a:xfrm>
        </p:spPr>
      </p:pic>
      <p:sp>
        <p:nvSpPr>
          <p:cNvPr id="4" name="TextBox 3"/>
          <p:cNvSpPr txBox="1"/>
          <p:nvPr/>
        </p:nvSpPr>
        <p:spPr>
          <a:xfrm>
            <a:off x="5148064" y="5785839"/>
            <a:ext cx="2520280" cy="307777"/>
          </a:xfrm>
          <a:prstGeom prst="rect">
            <a:avLst/>
          </a:prstGeom>
          <a:noFill/>
        </p:spPr>
        <p:txBody>
          <a:bodyPr wrap="square" rtlCol="0">
            <a:spAutoFit/>
          </a:bodyPr>
          <a:lstStyle/>
          <a:p>
            <a:r>
              <a:rPr lang="en-GB" sz="1400" dirty="0" smtClean="0"/>
              <a:t>Savile coat of arms.</a:t>
            </a:r>
            <a:endParaRPr lang="en-GB" sz="1400" dirty="0"/>
          </a:p>
        </p:txBody>
      </p:sp>
    </p:spTree>
    <p:extLst>
      <p:ext uri="{BB962C8B-B14F-4D97-AF65-F5344CB8AC3E}">
        <p14:creationId xmlns:p14="http://schemas.microsoft.com/office/powerpoint/2010/main" val="40918193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
            <a:ext cx="8229600" cy="1143000"/>
          </a:xfrm>
        </p:spPr>
        <p:txBody>
          <a:bodyPr/>
          <a:lstStyle/>
          <a:p>
            <a:r>
              <a:rPr lang="en-GB" dirty="0" err="1" smtClean="0">
                <a:solidFill>
                  <a:srgbClr val="49C5B1"/>
                </a:solidFill>
              </a:rPr>
              <a:t>Saviles</a:t>
            </a:r>
            <a:r>
              <a:rPr lang="en-GB" dirty="0" smtClean="0">
                <a:solidFill>
                  <a:srgbClr val="49C5B1"/>
                </a:solidFill>
              </a:rPr>
              <a:t> to </a:t>
            </a:r>
            <a:r>
              <a:rPr lang="en-GB" dirty="0" err="1" smtClean="0">
                <a:solidFill>
                  <a:srgbClr val="49C5B1"/>
                </a:solidFill>
              </a:rPr>
              <a:t>Waterhouses</a:t>
            </a:r>
            <a:endParaRPr lang="en-GB" dirty="0">
              <a:solidFill>
                <a:srgbClr val="49C5B1"/>
              </a:solidFill>
            </a:endParaRP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a:ext>
            </a:extLst>
          </a:blip>
          <a:stretch>
            <a:fillRect/>
          </a:stretch>
        </p:blipFill>
        <p:spPr>
          <a:xfrm>
            <a:off x="349002" y="1249907"/>
            <a:ext cx="3422374" cy="4655436"/>
          </a:xfrm>
        </p:spPr>
      </p:pic>
      <p:sp>
        <p:nvSpPr>
          <p:cNvPr id="4" name="Content Placeholder 3"/>
          <p:cNvSpPr>
            <a:spLocks noGrp="1"/>
          </p:cNvSpPr>
          <p:nvPr>
            <p:ph sz="half" idx="2"/>
          </p:nvPr>
        </p:nvSpPr>
        <p:spPr>
          <a:xfrm>
            <a:off x="3804710" y="1115616"/>
            <a:ext cx="5339290" cy="5402095"/>
          </a:xfrm>
        </p:spPr>
        <p:txBody>
          <a:bodyPr>
            <a:normAutofit fontScale="70000" lnSpcReduction="20000"/>
          </a:bodyPr>
          <a:lstStyle/>
          <a:p>
            <a:r>
              <a:rPr lang="en-GB" dirty="0" smtClean="0"/>
              <a:t>The Savile’s daughter Sybil married a Robert Waterhouse and inherited the hall in 1522.</a:t>
            </a:r>
          </a:p>
          <a:p>
            <a:endParaRPr lang="en-GB" dirty="0" smtClean="0"/>
          </a:p>
          <a:p>
            <a:r>
              <a:rPr lang="en-GB" dirty="0" smtClean="0"/>
              <a:t>They collected taxes due to the priory of Lewes as they owned Halifax.</a:t>
            </a:r>
          </a:p>
          <a:p>
            <a:endParaRPr lang="en-GB" dirty="0"/>
          </a:p>
          <a:p>
            <a:r>
              <a:rPr lang="en-GB" dirty="0" smtClean="0"/>
              <a:t>They had eleven children.</a:t>
            </a:r>
          </a:p>
          <a:p>
            <a:endParaRPr lang="en-GB" dirty="0" smtClean="0"/>
          </a:p>
          <a:p>
            <a:r>
              <a:rPr lang="en-GB" dirty="0" smtClean="0"/>
              <a:t>His grandson, also named Robert inherited Shibden Hall in 1583. He was a solicitor by trade and helped his brothers with many legal matters over the years.</a:t>
            </a:r>
          </a:p>
          <a:p>
            <a:endParaRPr lang="en-GB" dirty="0" smtClean="0"/>
          </a:p>
          <a:p>
            <a:r>
              <a:rPr lang="en-GB" dirty="0" smtClean="0"/>
              <a:t>He had 9 children and 5 grew into adulthood. Shibden was passed on to his son Edward, who unfortunately did not carry on his fathers wishes to look after the family and he himself ended up in financial difficulties, which meant Shibden Hall needing to be sold.   </a:t>
            </a:r>
            <a:endParaRPr lang="en-GB" dirty="0"/>
          </a:p>
        </p:txBody>
      </p:sp>
      <p:sp>
        <p:nvSpPr>
          <p:cNvPr id="3" name="TextBox 2"/>
          <p:cNvSpPr txBox="1"/>
          <p:nvPr/>
        </p:nvSpPr>
        <p:spPr>
          <a:xfrm>
            <a:off x="324931" y="6039634"/>
            <a:ext cx="2808312" cy="307777"/>
          </a:xfrm>
          <a:prstGeom prst="rect">
            <a:avLst/>
          </a:prstGeom>
          <a:noFill/>
        </p:spPr>
        <p:txBody>
          <a:bodyPr wrap="square" rtlCol="0">
            <a:spAutoFit/>
          </a:bodyPr>
          <a:lstStyle/>
          <a:p>
            <a:r>
              <a:rPr lang="en-GB" sz="1400" dirty="0" smtClean="0"/>
              <a:t>Waterhouse coat of arms.</a:t>
            </a:r>
            <a:endParaRPr lang="en-GB" sz="1400" dirty="0"/>
          </a:p>
        </p:txBody>
      </p:sp>
    </p:spTree>
    <p:extLst>
      <p:ext uri="{BB962C8B-B14F-4D97-AF65-F5344CB8AC3E}">
        <p14:creationId xmlns:p14="http://schemas.microsoft.com/office/powerpoint/2010/main" val="3269291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cstate="screen">
            <a:extLst>
              <a:ext uri="{28A0092B-C50C-407E-A947-70E740481C1C}">
                <a14:useLocalDpi xmlns:a14="http://schemas.microsoft.com/office/drawing/2010/main"/>
              </a:ext>
            </a:extLst>
          </a:blip>
          <a:stretch>
            <a:fillRect/>
          </a:stretch>
        </p:blipFill>
        <p:spPr>
          <a:xfrm>
            <a:off x="269264" y="1196752"/>
            <a:ext cx="3424645" cy="4525963"/>
          </a:xfrm>
        </p:spPr>
      </p:pic>
      <p:sp>
        <p:nvSpPr>
          <p:cNvPr id="2" name="Title 1"/>
          <p:cNvSpPr>
            <a:spLocks noGrp="1"/>
          </p:cNvSpPr>
          <p:nvPr>
            <p:ph type="title"/>
          </p:nvPr>
        </p:nvSpPr>
        <p:spPr>
          <a:xfrm>
            <a:off x="457200" y="-27384"/>
            <a:ext cx="8229600" cy="1143000"/>
          </a:xfrm>
        </p:spPr>
        <p:txBody>
          <a:bodyPr/>
          <a:lstStyle/>
          <a:p>
            <a:r>
              <a:rPr lang="en-GB" dirty="0" smtClean="0">
                <a:solidFill>
                  <a:srgbClr val="49C5B1"/>
                </a:solidFill>
              </a:rPr>
              <a:t>The Lister Family – 17</a:t>
            </a:r>
            <a:r>
              <a:rPr lang="en-GB" baseline="30000" dirty="0" smtClean="0">
                <a:solidFill>
                  <a:srgbClr val="49C5B1"/>
                </a:solidFill>
              </a:rPr>
              <a:t>th</a:t>
            </a:r>
            <a:r>
              <a:rPr lang="en-GB" dirty="0" smtClean="0">
                <a:solidFill>
                  <a:srgbClr val="49C5B1"/>
                </a:solidFill>
              </a:rPr>
              <a:t> Century</a:t>
            </a:r>
            <a:endParaRPr lang="en-GB" dirty="0">
              <a:solidFill>
                <a:srgbClr val="49C5B1"/>
              </a:solidFill>
            </a:endParaRPr>
          </a:p>
        </p:txBody>
      </p:sp>
      <p:sp>
        <p:nvSpPr>
          <p:cNvPr id="4" name="Content Placeholder 3"/>
          <p:cNvSpPr>
            <a:spLocks noGrp="1"/>
          </p:cNvSpPr>
          <p:nvPr>
            <p:ph sz="half" idx="2"/>
          </p:nvPr>
        </p:nvSpPr>
        <p:spPr>
          <a:xfrm>
            <a:off x="3923928" y="1144419"/>
            <a:ext cx="5112568" cy="5246043"/>
          </a:xfrm>
        </p:spPr>
        <p:txBody>
          <a:bodyPr>
            <a:noAutofit/>
          </a:bodyPr>
          <a:lstStyle/>
          <a:p>
            <a:r>
              <a:rPr lang="en-GB" sz="1600" dirty="0" smtClean="0"/>
              <a:t>In the 17</a:t>
            </a:r>
            <a:r>
              <a:rPr lang="en-GB" sz="1600" baseline="30000" dirty="0" smtClean="0"/>
              <a:t>th</a:t>
            </a:r>
            <a:r>
              <a:rPr lang="en-GB" sz="1600" dirty="0" smtClean="0"/>
              <a:t> Century Shibden Hall became the home of the Lister Family and was to remain part of the family for over 400 years</a:t>
            </a:r>
            <a:r>
              <a:rPr lang="en-GB" sz="1600" dirty="0" smtClean="0"/>
              <a:t>.</a:t>
            </a:r>
          </a:p>
          <a:p>
            <a:endParaRPr lang="en-GB" sz="1600" dirty="0" smtClean="0"/>
          </a:p>
          <a:p>
            <a:pPr lvl="0"/>
            <a:r>
              <a:rPr lang="en-GB" sz="1600" dirty="0" smtClean="0"/>
              <a:t>When Shibden Hall was sold off by the </a:t>
            </a:r>
            <a:r>
              <a:rPr lang="en-GB" sz="1600" dirty="0" err="1" smtClean="0"/>
              <a:t>Waterhouses</a:t>
            </a:r>
            <a:r>
              <a:rPr lang="en-GB" sz="1600" dirty="0" smtClean="0"/>
              <a:t> it was actually purchased by Jane Crowther on behalf of her nephew John Hemingway in 1612. </a:t>
            </a:r>
            <a:r>
              <a:rPr lang="en-GB" sz="1600" dirty="0">
                <a:solidFill>
                  <a:prstClr val="black"/>
                </a:solidFill>
              </a:rPr>
              <a:t>Unfortunately both Jane Crowther and John’s father </a:t>
            </a:r>
            <a:r>
              <a:rPr lang="en-GB" sz="1600" dirty="0" smtClean="0">
                <a:solidFill>
                  <a:prstClr val="black"/>
                </a:solidFill>
              </a:rPr>
              <a:t>died in 1615.  </a:t>
            </a:r>
            <a:endParaRPr lang="en-GB" sz="1600" dirty="0" smtClean="0">
              <a:solidFill>
                <a:prstClr val="black"/>
              </a:solidFill>
            </a:endParaRPr>
          </a:p>
          <a:p>
            <a:pPr lvl="0"/>
            <a:endParaRPr lang="en-GB" sz="1600" dirty="0" smtClean="0"/>
          </a:p>
          <a:p>
            <a:r>
              <a:rPr lang="en-GB" sz="1600" dirty="0"/>
              <a:t>H</a:t>
            </a:r>
            <a:r>
              <a:rPr lang="en-GB" sz="1600" dirty="0" smtClean="0"/>
              <a:t>is uncle, Samuel Lister, a cloth merchant, had become a tenant at Shibden Hall and with John </a:t>
            </a:r>
            <a:r>
              <a:rPr lang="en-GB" sz="1600" dirty="0" smtClean="0"/>
              <a:t>underage, </a:t>
            </a:r>
            <a:r>
              <a:rPr lang="en-GB" sz="1600" dirty="0" smtClean="0"/>
              <a:t>he was guardian to him and his four sisters, </a:t>
            </a:r>
            <a:r>
              <a:rPr lang="en-GB" sz="1600" dirty="0" err="1" smtClean="0"/>
              <a:t>Sibil</a:t>
            </a:r>
            <a:r>
              <a:rPr lang="en-GB" sz="1600" dirty="0" smtClean="0"/>
              <a:t>, Edith, Phoebe and Martha. Not long </a:t>
            </a:r>
            <a:r>
              <a:rPr lang="en-GB" sz="1600" dirty="0" smtClean="0"/>
              <a:t>after, John </a:t>
            </a:r>
            <a:r>
              <a:rPr lang="en-GB" sz="1600" dirty="0" smtClean="0"/>
              <a:t>and later  his sister Edith </a:t>
            </a:r>
            <a:r>
              <a:rPr lang="en-GB" sz="1600" dirty="0" smtClean="0"/>
              <a:t>died, leaving </a:t>
            </a:r>
            <a:r>
              <a:rPr lang="en-GB" sz="1600" dirty="0" smtClean="0"/>
              <a:t>the other sisters as heirs. </a:t>
            </a:r>
            <a:endParaRPr lang="en-GB" sz="1600" dirty="0" smtClean="0"/>
          </a:p>
          <a:p>
            <a:endParaRPr lang="en-GB" sz="1600" dirty="0" smtClean="0"/>
          </a:p>
          <a:p>
            <a:r>
              <a:rPr lang="en-GB" sz="1600" dirty="0" smtClean="0"/>
              <a:t>Samuel and his wife Susan had five children of their own and he planned to marry his nieces to his sons who would bring the ownership of Shibden Hall to the name Lister</a:t>
            </a:r>
            <a:r>
              <a:rPr lang="en-GB" sz="1600" dirty="0" smtClean="0"/>
              <a:t>.</a:t>
            </a:r>
            <a:endParaRPr lang="en-GB" sz="1600" dirty="0" smtClean="0"/>
          </a:p>
        </p:txBody>
      </p:sp>
      <p:sp>
        <p:nvSpPr>
          <p:cNvPr id="6" name="TextBox 5"/>
          <p:cNvSpPr txBox="1"/>
          <p:nvPr/>
        </p:nvSpPr>
        <p:spPr>
          <a:xfrm>
            <a:off x="179512" y="5803851"/>
            <a:ext cx="3240360" cy="307777"/>
          </a:xfrm>
          <a:prstGeom prst="rect">
            <a:avLst/>
          </a:prstGeom>
          <a:noFill/>
        </p:spPr>
        <p:txBody>
          <a:bodyPr wrap="square" rtlCol="0">
            <a:spAutoFit/>
          </a:bodyPr>
          <a:lstStyle/>
          <a:p>
            <a:r>
              <a:rPr lang="en-GB" sz="1400" dirty="0" smtClean="0"/>
              <a:t>Samuel Lister 1673-1702, artist unknown</a:t>
            </a:r>
            <a:r>
              <a:rPr lang="en-GB" sz="1400" dirty="0" smtClean="0">
                <a:solidFill>
                  <a:srgbClr val="002060"/>
                </a:solidFill>
              </a:rPr>
              <a:t>.</a:t>
            </a:r>
            <a:endParaRPr lang="en-GB" sz="1400" dirty="0">
              <a:solidFill>
                <a:srgbClr val="002060"/>
              </a:solidFill>
            </a:endParaRPr>
          </a:p>
        </p:txBody>
      </p:sp>
    </p:spTree>
    <p:extLst>
      <p:ext uri="{BB962C8B-B14F-4D97-AF65-F5344CB8AC3E}">
        <p14:creationId xmlns:p14="http://schemas.microsoft.com/office/powerpoint/2010/main" val="31686121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cstate="screen">
            <a:extLst>
              <a:ext uri="{28A0092B-C50C-407E-A947-70E740481C1C}">
                <a14:useLocalDpi xmlns:a14="http://schemas.microsoft.com/office/drawing/2010/main"/>
              </a:ext>
            </a:extLst>
          </a:blip>
          <a:stretch>
            <a:fillRect/>
          </a:stretch>
        </p:blipFill>
        <p:spPr>
          <a:xfrm>
            <a:off x="735441" y="1351309"/>
            <a:ext cx="3424645" cy="4525963"/>
          </a:xfrm>
        </p:spPr>
      </p:pic>
      <p:sp>
        <p:nvSpPr>
          <p:cNvPr id="2" name="Title 1"/>
          <p:cNvSpPr>
            <a:spLocks noGrp="1"/>
          </p:cNvSpPr>
          <p:nvPr>
            <p:ph type="title"/>
          </p:nvPr>
        </p:nvSpPr>
        <p:spPr>
          <a:xfrm>
            <a:off x="457200" y="-27384"/>
            <a:ext cx="8229600" cy="1143000"/>
          </a:xfrm>
        </p:spPr>
        <p:txBody>
          <a:bodyPr/>
          <a:lstStyle/>
          <a:p>
            <a:r>
              <a:rPr lang="en-GB" dirty="0" smtClean="0">
                <a:solidFill>
                  <a:srgbClr val="49C5B1"/>
                </a:solidFill>
              </a:rPr>
              <a:t>The Lister Family – 17</a:t>
            </a:r>
            <a:r>
              <a:rPr lang="en-GB" baseline="30000" dirty="0" smtClean="0">
                <a:solidFill>
                  <a:srgbClr val="49C5B1"/>
                </a:solidFill>
              </a:rPr>
              <a:t>th</a:t>
            </a:r>
            <a:r>
              <a:rPr lang="en-GB" dirty="0" smtClean="0">
                <a:solidFill>
                  <a:srgbClr val="49C5B1"/>
                </a:solidFill>
              </a:rPr>
              <a:t> Century</a:t>
            </a:r>
            <a:endParaRPr lang="en-GB" dirty="0">
              <a:solidFill>
                <a:srgbClr val="49C5B1"/>
              </a:solidFill>
            </a:endParaRPr>
          </a:p>
        </p:txBody>
      </p:sp>
      <p:sp>
        <p:nvSpPr>
          <p:cNvPr id="4" name="Content Placeholder 3"/>
          <p:cNvSpPr>
            <a:spLocks noGrp="1"/>
          </p:cNvSpPr>
          <p:nvPr>
            <p:ph sz="half" idx="2"/>
          </p:nvPr>
        </p:nvSpPr>
        <p:spPr>
          <a:xfrm>
            <a:off x="4355976" y="1351309"/>
            <a:ext cx="4392488" cy="5246043"/>
          </a:xfrm>
        </p:spPr>
        <p:txBody>
          <a:bodyPr>
            <a:noAutofit/>
          </a:bodyPr>
          <a:lstStyle/>
          <a:p>
            <a:r>
              <a:rPr lang="en-GB" sz="1800" dirty="0" smtClean="0"/>
              <a:t>Thomas </a:t>
            </a:r>
            <a:r>
              <a:rPr lang="en-GB" sz="1800" dirty="0" smtClean="0"/>
              <a:t>the eldest son lived until he was nearly 80 at Shibden Hall. He saw the upheaval of the Civil War, causing the family to have to bury documents in the garden and flee to Manchester . On their return the following year they dug them back up. He left the fully furnished house to his son Samuel who was to marry Hester Oates and they had 7 children</a:t>
            </a:r>
            <a:r>
              <a:rPr lang="en-GB" sz="1800" dirty="0" smtClean="0"/>
              <a:t>.</a:t>
            </a:r>
          </a:p>
          <a:p>
            <a:endParaRPr lang="en-GB" sz="1800" dirty="0" smtClean="0"/>
          </a:p>
          <a:p>
            <a:r>
              <a:rPr lang="en-GB" sz="1800" dirty="0" smtClean="0"/>
              <a:t>His eldest  surviving </a:t>
            </a:r>
            <a:r>
              <a:rPr lang="en-GB" sz="1800" smtClean="0"/>
              <a:t>son </a:t>
            </a:r>
            <a:r>
              <a:rPr lang="en-GB" sz="1800" smtClean="0"/>
              <a:t>(also </a:t>
            </a:r>
            <a:r>
              <a:rPr lang="en-GB" sz="1800" smtClean="0"/>
              <a:t>named </a:t>
            </a:r>
            <a:r>
              <a:rPr lang="en-GB" sz="1800" smtClean="0"/>
              <a:t>Samuel) </a:t>
            </a:r>
            <a:r>
              <a:rPr lang="en-GB" sz="1800" dirty="0" smtClean="0"/>
              <a:t>inherited the house, his portrait is  shown  to the left. 6 years later sadly he died and with no children or nieces and nephews, Shibden passed to his second cousin James Lister. </a:t>
            </a:r>
          </a:p>
        </p:txBody>
      </p:sp>
      <p:sp>
        <p:nvSpPr>
          <p:cNvPr id="6" name="TextBox 5"/>
          <p:cNvSpPr txBox="1"/>
          <p:nvPr/>
        </p:nvSpPr>
        <p:spPr>
          <a:xfrm>
            <a:off x="611560" y="5959076"/>
            <a:ext cx="3240360" cy="307777"/>
          </a:xfrm>
          <a:prstGeom prst="rect">
            <a:avLst/>
          </a:prstGeom>
          <a:noFill/>
        </p:spPr>
        <p:txBody>
          <a:bodyPr wrap="square" rtlCol="0">
            <a:spAutoFit/>
          </a:bodyPr>
          <a:lstStyle/>
          <a:p>
            <a:r>
              <a:rPr lang="en-GB" sz="1400" dirty="0" smtClean="0"/>
              <a:t>Samuel Lister 1673-1702, artist unknown</a:t>
            </a:r>
            <a:r>
              <a:rPr lang="en-GB" sz="1400" dirty="0" smtClean="0">
                <a:solidFill>
                  <a:srgbClr val="002060"/>
                </a:solidFill>
              </a:rPr>
              <a:t>.</a:t>
            </a:r>
            <a:endParaRPr lang="en-GB" sz="1400" dirty="0">
              <a:solidFill>
                <a:srgbClr val="002060"/>
              </a:solidFill>
            </a:endParaRPr>
          </a:p>
        </p:txBody>
      </p:sp>
    </p:spTree>
    <p:extLst>
      <p:ext uri="{BB962C8B-B14F-4D97-AF65-F5344CB8AC3E}">
        <p14:creationId xmlns:p14="http://schemas.microsoft.com/office/powerpoint/2010/main" val="1373732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51520" y="1196752"/>
            <a:ext cx="4752528" cy="4988030"/>
          </a:xfrm>
        </p:spPr>
        <p:txBody>
          <a:bodyPr>
            <a:noAutofit/>
          </a:bodyPr>
          <a:lstStyle/>
          <a:p>
            <a:r>
              <a:rPr lang="en-GB" sz="2000" dirty="0" smtClean="0"/>
              <a:t>James Lister moved in to Shibden with his wife Mary in 1709</a:t>
            </a:r>
            <a:r>
              <a:rPr lang="en-GB" sz="2000" dirty="0" smtClean="0"/>
              <a:t>.</a:t>
            </a:r>
          </a:p>
          <a:p>
            <a:endParaRPr lang="en-GB" sz="1400" dirty="0" smtClean="0"/>
          </a:p>
          <a:p>
            <a:r>
              <a:rPr lang="en-GB" sz="2000" dirty="0" smtClean="0"/>
              <a:t>As well as inheriting Shibden Hall he also inherited his father’s apothecary practice with over 600 clients</a:t>
            </a:r>
            <a:r>
              <a:rPr lang="en-GB" sz="2000" dirty="0" smtClean="0"/>
              <a:t>.</a:t>
            </a:r>
          </a:p>
          <a:p>
            <a:endParaRPr lang="en-GB" sz="1400" dirty="0" smtClean="0"/>
          </a:p>
          <a:p>
            <a:r>
              <a:rPr lang="en-GB" sz="2000" dirty="0" smtClean="0"/>
              <a:t>They had twelve children. Two died in infancy</a:t>
            </a:r>
            <a:r>
              <a:rPr lang="en-GB" sz="2000" dirty="0" smtClean="0"/>
              <a:t>.</a:t>
            </a:r>
          </a:p>
          <a:p>
            <a:endParaRPr lang="en-GB" sz="1400" dirty="0" smtClean="0"/>
          </a:p>
          <a:p>
            <a:r>
              <a:rPr lang="en-GB" sz="2000" dirty="0" smtClean="0"/>
              <a:t>The eldest son John became a Reverend, then headmaster and when he finally retired he concentrated on work at Shibden such as starting  coal and brick making  businesses. He also had water mains installed and developed  Lister’s Road.</a:t>
            </a:r>
          </a:p>
          <a:p>
            <a:endParaRPr lang="en-GB" sz="1000"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a:ext>
            </a:extLst>
          </a:blip>
          <a:stretch>
            <a:fillRect/>
          </a:stretch>
        </p:blipFill>
        <p:spPr>
          <a:xfrm>
            <a:off x="5228974" y="1245923"/>
            <a:ext cx="3610320" cy="4176464"/>
          </a:xfrm>
        </p:spPr>
      </p:pic>
      <p:sp>
        <p:nvSpPr>
          <p:cNvPr id="4" name="TextBox 3"/>
          <p:cNvSpPr txBox="1"/>
          <p:nvPr/>
        </p:nvSpPr>
        <p:spPr>
          <a:xfrm>
            <a:off x="5868144" y="5613445"/>
            <a:ext cx="2961751" cy="307777"/>
          </a:xfrm>
          <a:prstGeom prst="rect">
            <a:avLst/>
          </a:prstGeom>
          <a:noFill/>
        </p:spPr>
        <p:txBody>
          <a:bodyPr wrap="square" rtlCol="0">
            <a:spAutoFit/>
          </a:bodyPr>
          <a:lstStyle/>
          <a:p>
            <a:r>
              <a:rPr lang="en-GB" sz="1400" dirty="0" smtClean="0"/>
              <a:t>Reverend John Lister, by Richard </a:t>
            </a:r>
            <a:r>
              <a:rPr lang="en-GB" sz="1400" dirty="0" err="1" smtClean="0"/>
              <a:t>Lynes</a:t>
            </a:r>
            <a:endParaRPr lang="en-GB" dirty="0"/>
          </a:p>
        </p:txBody>
      </p:sp>
      <p:sp>
        <p:nvSpPr>
          <p:cNvPr id="11" name="Title 1"/>
          <p:cNvSpPr txBox="1">
            <a:spLocks/>
          </p:cNvSpPr>
          <p:nvPr/>
        </p:nvSpPr>
        <p:spPr>
          <a:xfrm>
            <a:off x="467544" y="-153043"/>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mtClean="0">
                <a:solidFill>
                  <a:srgbClr val="49C5B1"/>
                </a:solidFill>
              </a:rPr>
              <a:t>The Lister Family – 18</a:t>
            </a:r>
            <a:r>
              <a:rPr lang="en-GB" baseline="30000" smtClean="0">
                <a:solidFill>
                  <a:srgbClr val="49C5B1"/>
                </a:solidFill>
              </a:rPr>
              <a:t>th</a:t>
            </a:r>
            <a:r>
              <a:rPr lang="en-GB" smtClean="0">
                <a:solidFill>
                  <a:srgbClr val="49C5B1"/>
                </a:solidFill>
              </a:rPr>
              <a:t> Century</a:t>
            </a:r>
            <a:endParaRPr lang="en-GB" dirty="0">
              <a:solidFill>
                <a:srgbClr val="49C5B1"/>
              </a:solidFill>
            </a:endParaRPr>
          </a:p>
        </p:txBody>
      </p:sp>
      <p:sp>
        <p:nvSpPr>
          <p:cNvPr id="12" name="Title 1"/>
          <p:cNvSpPr txBox="1">
            <a:spLocks/>
          </p:cNvSpPr>
          <p:nvPr/>
        </p:nvSpPr>
        <p:spPr>
          <a:xfrm>
            <a:off x="8028384" y="5805264"/>
            <a:ext cx="1019436"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smtClean="0">
                <a:solidFill>
                  <a:srgbClr val="49C5B1"/>
                </a:solidFill>
              </a:rPr>
              <a:t>1/2</a:t>
            </a:r>
            <a:endParaRPr lang="en-GB" dirty="0">
              <a:solidFill>
                <a:srgbClr val="49C5B1"/>
              </a:solidFill>
            </a:endParaRPr>
          </a:p>
        </p:txBody>
      </p:sp>
    </p:spTree>
    <p:extLst>
      <p:ext uri="{BB962C8B-B14F-4D97-AF65-F5344CB8AC3E}">
        <p14:creationId xmlns:p14="http://schemas.microsoft.com/office/powerpoint/2010/main" val="6700914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53043"/>
            <a:ext cx="8229600" cy="1143000"/>
          </a:xfrm>
        </p:spPr>
        <p:txBody>
          <a:bodyPr/>
          <a:lstStyle/>
          <a:p>
            <a:r>
              <a:rPr lang="en-GB" dirty="0" smtClean="0">
                <a:solidFill>
                  <a:srgbClr val="49C5B1"/>
                </a:solidFill>
              </a:rPr>
              <a:t>The Lister Family – 18</a:t>
            </a:r>
            <a:r>
              <a:rPr lang="en-GB" baseline="30000" dirty="0" smtClean="0">
                <a:solidFill>
                  <a:srgbClr val="49C5B1"/>
                </a:solidFill>
              </a:rPr>
              <a:t>th</a:t>
            </a:r>
            <a:r>
              <a:rPr lang="en-GB" dirty="0" smtClean="0">
                <a:solidFill>
                  <a:srgbClr val="49C5B1"/>
                </a:solidFill>
              </a:rPr>
              <a:t> Century</a:t>
            </a:r>
            <a:endParaRPr lang="en-GB" dirty="0">
              <a:solidFill>
                <a:srgbClr val="49C5B1"/>
              </a:solidFill>
            </a:endParaRPr>
          </a:p>
        </p:txBody>
      </p:sp>
      <p:sp>
        <p:nvSpPr>
          <p:cNvPr id="3" name="Content Placeholder 2"/>
          <p:cNvSpPr>
            <a:spLocks noGrp="1"/>
          </p:cNvSpPr>
          <p:nvPr>
            <p:ph sz="half" idx="1"/>
          </p:nvPr>
        </p:nvSpPr>
        <p:spPr>
          <a:xfrm>
            <a:off x="323527" y="1227375"/>
            <a:ext cx="4361041" cy="5441985"/>
          </a:xfrm>
        </p:spPr>
        <p:txBody>
          <a:bodyPr>
            <a:normAutofit fontScale="47500" lnSpcReduction="20000"/>
          </a:bodyPr>
          <a:lstStyle/>
          <a:p>
            <a:r>
              <a:rPr lang="en-GB" sz="4200" dirty="0" smtClean="0"/>
              <a:t>John’s </a:t>
            </a:r>
            <a:r>
              <a:rPr lang="en-GB" sz="4200" dirty="0" smtClean="0"/>
              <a:t>brothers Thomas and William moved to America to look at trade they could send back to England. They ended up marrying and staying there</a:t>
            </a:r>
            <a:r>
              <a:rPr lang="en-GB" sz="4200" dirty="0" smtClean="0"/>
              <a:t>.</a:t>
            </a:r>
          </a:p>
          <a:p>
            <a:endParaRPr lang="en-GB" sz="4200" dirty="0" smtClean="0"/>
          </a:p>
          <a:p>
            <a:r>
              <a:rPr lang="en-GB" sz="4200" dirty="0" smtClean="0"/>
              <a:t>When Reverend John Lister died in a hunting incident, Shibden Hall passed on to several brothers, first James Lister then Samuel Lister and finally Jeremy Lister. Their other brother </a:t>
            </a:r>
            <a:r>
              <a:rPr lang="en-GB" sz="4200" dirty="0" err="1" smtClean="0"/>
              <a:t>Japhet</a:t>
            </a:r>
            <a:r>
              <a:rPr lang="en-GB" sz="4200" dirty="0" smtClean="0"/>
              <a:t> inherited Northgate House and lived </a:t>
            </a:r>
            <a:r>
              <a:rPr lang="en-GB" sz="4200" dirty="0" smtClean="0"/>
              <a:t>there </a:t>
            </a:r>
            <a:r>
              <a:rPr lang="en-GB" sz="4200" dirty="0" smtClean="0"/>
              <a:t>with his family</a:t>
            </a:r>
            <a:r>
              <a:rPr lang="en-GB" sz="4200" dirty="0" smtClean="0"/>
              <a:t>.</a:t>
            </a:r>
          </a:p>
          <a:p>
            <a:endParaRPr lang="en-GB" sz="4200" dirty="0" smtClean="0"/>
          </a:p>
          <a:p>
            <a:r>
              <a:rPr lang="en-GB" sz="4200" dirty="0" smtClean="0"/>
              <a:t>They also had 3 sisters Martha, Mary and Phoebe who all married.</a:t>
            </a:r>
          </a:p>
          <a:p>
            <a:endParaRPr lang="en-GB" dirty="0"/>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852323" y="1273742"/>
            <a:ext cx="1937082" cy="2299603"/>
          </a:xfrm>
          <a:prstGeom prst="rect">
            <a:avLst/>
          </a:prstGeom>
        </p:spPr>
      </p:pic>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67228" y="3763135"/>
            <a:ext cx="1957856" cy="2299603"/>
          </a:xfrm>
          <a:prstGeom prst="rect">
            <a:avLst/>
          </a:prstGeom>
        </p:spPr>
      </p:pic>
      <p:sp>
        <p:nvSpPr>
          <p:cNvPr id="8" name="TextBox 7"/>
          <p:cNvSpPr txBox="1"/>
          <p:nvPr/>
        </p:nvSpPr>
        <p:spPr>
          <a:xfrm>
            <a:off x="4789794" y="3560502"/>
            <a:ext cx="1872208" cy="307777"/>
          </a:xfrm>
          <a:prstGeom prst="rect">
            <a:avLst/>
          </a:prstGeom>
          <a:noFill/>
        </p:spPr>
        <p:txBody>
          <a:bodyPr wrap="square" rtlCol="0">
            <a:spAutoFit/>
          </a:bodyPr>
          <a:lstStyle/>
          <a:p>
            <a:r>
              <a:rPr lang="en-GB" sz="1400" dirty="0" smtClean="0"/>
              <a:t>James Lister</a:t>
            </a:r>
            <a:endParaRPr lang="en-GB" sz="1400" dirty="0"/>
          </a:p>
        </p:txBody>
      </p:sp>
      <p:sp>
        <p:nvSpPr>
          <p:cNvPr id="9" name="TextBox 8"/>
          <p:cNvSpPr txBox="1"/>
          <p:nvPr/>
        </p:nvSpPr>
        <p:spPr>
          <a:xfrm>
            <a:off x="6660232" y="6021288"/>
            <a:ext cx="1957856" cy="307777"/>
          </a:xfrm>
          <a:prstGeom prst="rect">
            <a:avLst/>
          </a:prstGeom>
          <a:noFill/>
        </p:spPr>
        <p:txBody>
          <a:bodyPr wrap="square" rtlCol="0">
            <a:spAutoFit/>
          </a:bodyPr>
          <a:lstStyle/>
          <a:p>
            <a:r>
              <a:rPr lang="en-GB" sz="1400" dirty="0" smtClean="0"/>
              <a:t>Samuel Lister</a:t>
            </a:r>
            <a:endParaRPr lang="en-GB" sz="1400" dirty="0"/>
          </a:p>
        </p:txBody>
      </p:sp>
      <p:sp>
        <p:nvSpPr>
          <p:cNvPr id="11" name="Title 1"/>
          <p:cNvSpPr txBox="1">
            <a:spLocks/>
          </p:cNvSpPr>
          <p:nvPr/>
        </p:nvSpPr>
        <p:spPr>
          <a:xfrm>
            <a:off x="8223430" y="6013310"/>
            <a:ext cx="947428"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600" dirty="0" smtClean="0">
                <a:solidFill>
                  <a:srgbClr val="49C5B1"/>
                </a:solidFill>
              </a:rPr>
              <a:t>2/2</a:t>
            </a:r>
            <a:endParaRPr lang="en-GB" sz="3600" dirty="0">
              <a:solidFill>
                <a:srgbClr val="49C5B1"/>
              </a:solidFill>
            </a:endParaRPr>
          </a:p>
        </p:txBody>
      </p:sp>
    </p:spTree>
    <p:extLst>
      <p:ext uri="{BB962C8B-B14F-4D97-AF65-F5344CB8AC3E}">
        <p14:creationId xmlns:p14="http://schemas.microsoft.com/office/powerpoint/2010/main" val="17720393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2408</TotalTime>
  <Words>2549</Words>
  <Application>Microsoft Office PowerPoint</Application>
  <PresentationFormat>On-screen Show (4:3)</PresentationFormat>
  <Paragraphs>176</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Century Gothic</vt:lpstr>
      <vt:lpstr>Office Theme</vt:lpstr>
      <vt:lpstr>Shibden Hall Timeline</vt:lpstr>
      <vt:lpstr>Shibden Hall Timeline </vt:lpstr>
      <vt:lpstr>Shibden’s Early years</vt:lpstr>
      <vt:lpstr>Otes to the Saviles</vt:lpstr>
      <vt:lpstr>Saviles to Waterhouses</vt:lpstr>
      <vt:lpstr>The Lister Family – 17th Century</vt:lpstr>
      <vt:lpstr>The Lister Family – 17th Century</vt:lpstr>
      <vt:lpstr>PowerPoint Presentation</vt:lpstr>
      <vt:lpstr>The Lister Family – 18th Century</vt:lpstr>
      <vt:lpstr>The Lister Family -18th Century</vt:lpstr>
      <vt:lpstr>The Lister Family -18th Century</vt:lpstr>
      <vt:lpstr>Anne Lister</vt:lpstr>
      <vt:lpstr>Anne Lister’s Diaries</vt:lpstr>
      <vt:lpstr>Anne’s changes to Shibden Hall</vt:lpstr>
      <vt:lpstr>Anne’s changes to Shibden Hall</vt:lpstr>
      <vt:lpstr>Anne’s changes to Shibden Hall</vt:lpstr>
      <vt:lpstr>Anne’s changes to Shibden Hall</vt:lpstr>
      <vt:lpstr>Dr John Lister and Louisa Grant</vt:lpstr>
      <vt:lpstr>Dr John Lister and Louisa Grant</vt:lpstr>
      <vt:lpstr>John Lister and Anne Lister</vt:lpstr>
      <vt:lpstr>John Lister and Anne Lister</vt:lpstr>
      <vt:lpstr>Shibden Hall Museum</vt:lpstr>
      <vt:lpstr>Shibden Hall Museum</vt:lpstr>
    </vt:vector>
  </TitlesOfParts>
  <Company>Calderdale MBC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Timeline of Shibden Hall</dc:title>
  <dc:creator>Fiona Willats</dc:creator>
  <cp:lastModifiedBy>Bartley, Izzy</cp:lastModifiedBy>
  <cp:revision>75</cp:revision>
  <dcterms:created xsi:type="dcterms:W3CDTF">2020-04-01T10:05:35Z</dcterms:created>
  <dcterms:modified xsi:type="dcterms:W3CDTF">2020-07-21T14:08:38Z</dcterms:modified>
</cp:coreProperties>
</file>