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4A6"/>
    <a:srgbClr val="21AC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E058-7EEA-4231-86A8-AC7C54B37F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FC0515-CB0E-4942-9809-5EC50D4F6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42D74B-ECA8-44F3-9035-15F03E0CA8AE}"/>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5" name="Footer Placeholder 4">
            <a:extLst>
              <a:ext uri="{FF2B5EF4-FFF2-40B4-BE49-F238E27FC236}">
                <a16:creationId xmlns:a16="http://schemas.microsoft.com/office/drawing/2014/main" id="{719BE36F-BC90-4962-84A0-93782156AC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C7A22-6E6A-4700-A16E-6BD4B959E201}"/>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354444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F6E-F0B2-48FF-8387-4CCAA84131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F80CE3-C923-413B-BAF7-6FCD86D17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EAFC37-1180-4588-AA9A-BC488B3656E3}"/>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5" name="Footer Placeholder 4">
            <a:extLst>
              <a:ext uri="{FF2B5EF4-FFF2-40B4-BE49-F238E27FC236}">
                <a16:creationId xmlns:a16="http://schemas.microsoft.com/office/drawing/2014/main" id="{7CB2EA67-9E2B-4797-8E5E-4D39475F41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8085D-B49C-401A-BB6F-42670C08DD09}"/>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150697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55DDB-47D1-45DB-9770-8DCC1F45EA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6FF748-E2F6-46E9-9AD3-604A93940F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90899-28F3-4952-BB15-201B44068DEB}"/>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5" name="Footer Placeholder 4">
            <a:extLst>
              <a:ext uri="{FF2B5EF4-FFF2-40B4-BE49-F238E27FC236}">
                <a16:creationId xmlns:a16="http://schemas.microsoft.com/office/drawing/2014/main" id="{274C11B6-E2A6-44C9-B9D5-CE07D97B79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0C9F0-528B-4112-8065-7287197CEBBE}"/>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250993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A991-C0DC-46D7-9872-6640D67F4E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4E3DE3-66C1-4932-8128-A284C7459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3EFFF-DC93-43C4-B784-E854E80CCED2}"/>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5" name="Footer Placeholder 4">
            <a:extLst>
              <a:ext uri="{FF2B5EF4-FFF2-40B4-BE49-F238E27FC236}">
                <a16:creationId xmlns:a16="http://schemas.microsoft.com/office/drawing/2014/main" id="{53DA9FA8-0DFF-4D23-80F6-BD6C66C5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5FEF88-45DE-4BE3-A43D-52C7E8AF6CB9}"/>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193083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BA8A-0347-43ED-B578-056E2118C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4E7F6A-F779-431F-A749-0CAFB7401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F15F6-ACE5-41AC-A503-1551D2C47C55}"/>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5" name="Footer Placeholder 4">
            <a:extLst>
              <a:ext uri="{FF2B5EF4-FFF2-40B4-BE49-F238E27FC236}">
                <a16:creationId xmlns:a16="http://schemas.microsoft.com/office/drawing/2014/main" id="{ECF485E7-621E-4EB9-BF20-2DCEB6BDC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719956-1CC7-4B7C-9E27-D8660E007334}"/>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332546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78F0-FE6D-4174-B5FA-C53FECA27F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ABE0D5-9E30-4E9A-B76D-1C3D18B58B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FE24A8-DE8F-4B20-B34E-677361E028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D70FFF-2AD9-46C8-ADF2-A70934D82844}"/>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6" name="Footer Placeholder 5">
            <a:extLst>
              <a:ext uri="{FF2B5EF4-FFF2-40B4-BE49-F238E27FC236}">
                <a16:creationId xmlns:a16="http://schemas.microsoft.com/office/drawing/2014/main" id="{DEED5EE2-467C-4CB5-98FE-3543E9D5E1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00CC79-B722-4C7A-A54F-56EE9B512E5D}"/>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180371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AF37-4B97-4135-9413-48E9D6BCA8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D9551-F936-4A2C-9928-9D316BB46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29935B-C69B-48B8-9839-D76CDCEFAD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54C571-0FE9-451D-8241-C4476BF7E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45E80B-E160-4532-B8E9-EBAE80366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CE73B2-6D48-4CAB-909C-AA1B3ABEB9DB}"/>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8" name="Footer Placeholder 7">
            <a:extLst>
              <a:ext uri="{FF2B5EF4-FFF2-40B4-BE49-F238E27FC236}">
                <a16:creationId xmlns:a16="http://schemas.microsoft.com/office/drawing/2014/main" id="{19DAC64F-E884-4DB6-9C80-5047898F73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40C66D-E602-4051-AEDB-41C9532F5BDC}"/>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345109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3FAF-5B53-4A73-B3D5-A2194A8FDE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6E4841-D10D-4DFB-99D1-51CDA543DF64}"/>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4" name="Footer Placeholder 3">
            <a:extLst>
              <a:ext uri="{FF2B5EF4-FFF2-40B4-BE49-F238E27FC236}">
                <a16:creationId xmlns:a16="http://schemas.microsoft.com/office/drawing/2014/main" id="{C3D9798E-F093-4636-897E-87E0F6A149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008839-805A-444F-80F6-9F6FF7B1B7CC}"/>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366060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02D7B-BDF1-4FE3-8A59-CB1A3603E354}"/>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3" name="Footer Placeholder 2">
            <a:extLst>
              <a:ext uri="{FF2B5EF4-FFF2-40B4-BE49-F238E27FC236}">
                <a16:creationId xmlns:a16="http://schemas.microsoft.com/office/drawing/2014/main" id="{B711CCCD-B5A6-438A-937B-7CAEF72EF3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7F9D37-0A4A-43BE-A24C-F4788EC10DC4}"/>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26467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2B2A-5497-4852-8908-C6FDE281A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7A2DC1-B2B2-4CE0-9FDC-C0B7F88E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0D1CB-DBC1-4348-A14A-A16880408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63184-8A9C-41E8-B472-1C8A15D863C0}"/>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6" name="Footer Placeholder 5">
            <a:extLst>
              <a:ext uri="{FF2B5EF4-FFF2-40B4-BE49-F238E27FC236}">
                <a16:creationId xmlns:a16="http://schemas.microsoft.com/office/drawing/2014/main" id="{428FDF0C-AF23-4C9F-9E55-FF4462D6F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039863-0E54-4A43-90C6-0229BCD97EB8}"/>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48902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E92B-5B4B-4026-83BF-67553A0E2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61AF31-E906-47DE-B006-3DA53BBF3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2C4A54-9575-493D-8E6A-1968F9EE8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CBEF3-E32F-4CF4-9609-70211E3E909F}"/>
              </a:ext>
            </a:extLst>
          </p:cNvPr>
          <p:cNvSpPr>
            <a:spLocks noGrp="1"/>
          </p:cNvSpPr>
          <p:nvPr>
            <p:ph type="dt" sz="half" idx="10"/>
          </p:nvPr>
        </p:nvSpPr>
        <p:spPr/>
        <p:txBody>
          <a:bodyPr/>
          <a:lstStyle/>
          <a:p>
            <a:fld id="{8A459A98-4B57-419C-B9C6-129F70C03CC1}" type="datetimeFigureOut">
              <a:rPr lang="en-GB" smtClean="0"/>
              <a:t>15/07/2021</a:t>
            </a:fld>
            <a:endParaRPr lang="en-GB"/>
          </a:p>
        </p:txBody>
      </p:sp>
      <p:sp>
        <p:nvSpPr>
          <p:cNvPr id="6" name="Footer Placeholder 5">
            <a:extLst>
              <a:ext uri="{FF2B5EF4-FFF2-40B4-BE49-F238E27FC236}">
                <a16:creationId xmlns:a16="http://schemas.microsoft.com/office/drawing/2014/main" id="{005A3A3E-DFC8-43A1-8598-A677DA43E6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BEB0B6-577A-4F35-B3AB-CB3AA1197C52}"/>
              </a:ext>
            </a:extLst>
          </p:cNvPr>
          <p:cNvSpPr>
            <a:spLocks noGrp="1"/>
          </p:cNvSpPr>
          <p:nvPr>
            <p:ph type="sldNum" sz="quarter" idx="12"/>
          </p:nvPr>
        </p:nvSpPr>
        <p:spPr/>
        <p:txBody>
          <a:bodyPr/>
          <a:lstStyle/>
          <a:p>
            <a:fld id="{E4FCA1CC-2AC0-4D86-9DDE-15CE24747127}" type="slidenum">
              <a:rPr lang="en-GB" smtClean="0"/>
              <a:t>‹#›</a:t>
            </a:fld>
            <a:endParaRPr lang="en-GB"/>
          </a:p>
        </p:txBody>
      </p:sp>
    </p:spTree>
    <p:extLst>
      <p:ext uri="{BB962C8B-B14F-4D97-AF65-F5344CB8AC3E}">
        <p14:creationId xmlns:p14="http://schemas.microsoft.com/office/powerpoint/2010/main" val="391956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2340F8-0487-432E-955E-E513A5127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D2844D-F3D9-4280-81CD-11747DEC7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EE2CD-9C18-4613-98C0-C45B6DB3A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59A98-4B57-419C-B9C6-129F70C03CC1}" type="datetimeFigureOut">
              <a:rPr lang="en-GB" smtClean="0"/>
              <a:t>15/07/2021</a:t>
            </a:fld>
            <a:endParaRPr lang="en-GB"/>
          </a:p>
        </p:txBody>
      </p:sp>
      <p:sp>
        <p:nvSpPr>
          <p:cNvPr id="5" name="Footer Placeholder 4">
            <a:extLst>
              <a:ext uri="{FF2B5EF4-FFF2-40B4-BE49-F238E27FC236}">
                <a16:creationId xmlns:a16="http://schemas.microsoft.com/office/drawing/2014/main" id="{03EF19E2-3515-4FFE-A037-AE7B8AD6E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CA9FFE-35EC-41C7-8FD9-B21AF219F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CA1CC-2AC0-4D86-9DDE-15CE24747127}" type="slidenum">
              <a:rPr lang="en-GB" smtClean="0"/>
              <a:t>‹#›</a:t>
            </a:fld>
            <a:endParaRPr lang="en-GB"/>
          </a:p>
        </p:txBody>
      </p:sp>
    </p:spTree>
    <p:extLst>
      <p:ext uri="{BB962C8B-B14F-4D97-AF65-F5344CB8AC3E}">
        <p14:creationId xmlns:p14="http://schemas.microsoft.com/office/powerpoint/2010/main" val="349359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a Roman soldier hosing a spear and shield&#10;&#10;Description automatically generated">
            <a:extLst>
              <a:ext uri="{FF2B5EF4-FFF2-40B4-BE49-F238E27FC236}">
                <a16:creationId xmlns:a16="http://schemas.microsoft.com/office/drawing/2014/main" id="{42775705-057F-4AF9-BAB0-F3014B904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210" y="489857"/>
            <a:ext cx="4524233" cy="4524233"/>
          </a:xfrm>
          <a:prstGeom prst="rect">
            <a:avLst/>
          </a:prstGeom>
        </p:spPr>
      </p:pic>
      <p:sp>
        <p:nvSpPr>
          <p:cNvPr id="3" name="TextBox 2">
            <a:extLst>
              <a:ext uri="{FF2B5EF4-FFF2-40B4-BE49-F238E27FC236}">
                <a16:creationId xmlns:a16="http://schemas.microsoft.com/office/drawing/2014/main" id="{FADA0F19-D8EA-4351-8039-131DBD7681EE}"/>
              </a:ext>
            </a:extLst>
          </p:cNvPr>
          <p:cNvSpPr txBox="1"/>
          <p:nvPr/>
        </p:nvSpPr>
        <p:spPr>
          <a:xfrm>
            <a:off x="1136469" y="3561674"/>
            <a:ext cx="10463349" cy="22970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dirty="0">
                <a:solidFill>
                  <a:srgbClr val="000000"/>
                </a:solidFill>
                <a:latin typeface="Century Gothic" panose="020B0502020202020204" pitchFamily="34" charset="0"/>
                <a:ea typeface="+mj-ea"/>
                <a:cs typeface="+mj-cs"/>
              </a:rPr>
              <a:t>Debate Activity: </a:t>
            </a:r>
          </a:p>
          <a:p>
            <a:pPr>
              <a:lnSpc>
                <a:spcPct val="90000"/>
              </a:lnSpc>
              <a:spcBef>
                <a:spcPct val="0"/>
              </a:spcBef>
              <a:spcAft>
                <a:spcPts val="600"/>
              </a:spcAft>
            </a:pPr>
            <a:r>
              <a:rPr lang="en-US" sz="5400" dirty="0">
                <a:solidFill>
                  <a:srgbClr val="000000"/>
                </a:solidFill>
                <a:latin typeface="Century Gothic" panose="020B0502020202020204" pitchFamily="34" charset="0"/>
                <a:ea typeface="+mj-ea"/>
                <a:cs typeface="+mj-cs"/>
              </a:rPr>
              <a:t>To </a:t>
            </a:r>
            <a:r>
              <a:rPr lang="en-US" sz="5400" dirty="0">
                <a:solidFill>
                  <a:srgbClr val="FF0000"/>
                </a:solidFill>
                <a:latin typeface="Century Gothic" panose="020B0502020202020204" pitchFamily="34" charset="0"/>
                <a:ea typeface="+mj-ea"/>
                <a:cs typeface="+mj-cs"/>
              </a:rPr>
              <a:t>Resist </a:t>
            </a:r>
            <a:r>
              <a:rPr lang="en-US" sz="5400" dirty="0">
                <a:solidFill>
                  <a:srgbClr val="000000"/>
                </a:solidFill>
                <a:latin typeface="Century Gothic" panose="020B0502020202020204" pitchFamily="34" charset="0"/>
                <a:ea typeface="+mj-ea"/>
                <a:cs typeface="+mj-cs"/>
              </a:rPr>
              <a:t>or to </a:t>
            </a:r>
            <a:r>
              <a:rPr lang="en-US" sz="5400" dirty="0">
                <a:solidFill>
                  <a:schemeClr val="accent1"/>
                </a:solidFill>
                <a:latin typeface="Century Gothic" panose="020B0502020202020204" pitchFamily="34" charset="0"/>
                <a:ea typeface="+mj-ea"/>
                <a:cs typeface="+mj-cs"/>
              </a:rPr>
              <a:t>Collaborate</a:t>
            </a:r>
            <a:r>
              <a:rPr lang="en-US" sz="5400" dirty="0">
                <a:solidFill>
                  <a:srgbClr val="000000"/>
                </a:solidFill>
                <a:latin typeface="Century Gothic" panose="020B0502020202020204" pitchFamily="34" charset="0"/>
                <a:ea typeface="+mj-ea"/>
                <a:cs typeface="+mj-cs"/>
              </a:rPr>
              <a:t>?</a:t>
            </a:r>
          </a:p>
        </p:txBody>
      </p:sp>
    </p:spTree>
    <p:extLst>
      <p:ext uri="{BB962C8B-B14F-4D97-AF65-F5344CB8AC3E}">
        <p14:creationId xmlns:p14="http://schemas.microsoft.com/office/powerpoint/2010/main" val="325787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TextBox 2">
            <a:extLst>
              <a:ext uri="{FF2B5EF4-FFF2-40B4-BE49-F238E27FC236}">
                <a16:creationId xmlns:a16="http://schemas.microsoft.com/office/drawing/2014/main" id="{97757BA1-66F5-4867-84B2-88D7862B1502}"/>
              </a:ext>
            </a:extLst>
          </p:cNvPr>
          <p:cNvSpPr txBox="1"/>
          <p:nvPr/>
        </p:nvSpPr>
        <p:spPr>
          <a:xfrm>
            <a:off x="362398" y="110055"/>
            <a:ext cx="10836543" cy="4848959"/>
          </a:xfrm>
          <a:prstGeom prst="rect">
            <a:avLst/>
          </a:prstGeom>
        </p:spPr>
        <p:txBody>
          <a:bodyPr vert="horz" lIns="91440" tIns="45720" rIns="91440" bIns="45720" rtlCol="0" anchor="ctr">
            <a:normAutofit lnSpcReduction="10000"/>
          </a:bodyPr>
          <a:lstStyle/>
          <a:p>
            <a:pPr>
              <a:lnSpc>
                <a:spcPct val="90000"/>
              </a:lnSpc>
              <a:spcAft>
                <a:spcPts val="600"/>
              </a:spcAft>
            </a:pPr>
            <a:r>
              <a:rPr lang="en-US" sz="1900" b="1" dirty="0">
                <a:solidFill>
                  <a:srgbClr val="000000"/>
                </a:solidFill>
                <a:effectLst/>
                <a:latin typeface="Century Gothic" panose="020B0502020202020204" pitchFamily="34" charset="0"/>
              </a:rPr>
              <a:t>Setting the scene:</a:t>
            </a:r>
          </a:p>
          <a:p>
            <a:pPr marL="285750" indent="-285750">
              <a:lnSpc>
                <a:spcPct val="90000"/>
              </a:lnSpc>
              <a:spcAft>
                <a:spcPts val="600"/>
              </a:spcAft>
              <a:buFont typeface="Arial" panose="020B0604020202020204" pitchFamily="34" charset="0"/>
              <a:buChar char="•"/>
            </a:pPr>
            <a:r>
              <a:rPr lang="en-US" sz="1600" dirty="0">
                <a:solidFill>
                  <a:srgbClr val="000000"/>
                </a:solidFill>
                <a:effectLst/>
                <a:latin typeface="Century Gothic" panose="020B0502020202020204" pitchFamily="34" charset="0"/>
              </a:rPr>
              <a:t>It is 45 CE and the Romans have invaded. </a:t>
            </a:r>
          </a:p>
          <a:p>
            <a:pPr marL="285750" indent="-285750">
              <a:lnSpc>
                <a:spcPct val="90000"/>
              </a:lnSpc>
              <a:spcAft>
                <a:spcPts val="600"/>
              </a:spcAft>
              <a:buFont typeface="Arial" panose="020B0604020202020204" pitchFamily="34" charset="0"/>
              <a:buChar char="•"/>
            </a:pPr>
            <a:r>
              <a:rPr lang="en-US" sz="1600" dirty="0">
                <a:solidFill>
                  <a:srgbClr val="000000"/>
                </a:solidFill>
                <a:effectLst/>
                <a:latin typeface="Century Gothic" panose="020B0502020202020204" pitchFamily="34" charset="0"/>
              </a:rPr>
              <a:t>They are a powerful fighting force of 40, 000 men, highly trained and disciplined.</a:t>
            </a:r>
          </a:p>
          <a:p>
            <a:pPr marL="285750" indent="-285750">
              <a:lnSpc>
                <a:spcPct val="90000"/>
              </a:lnSpc>
              <a:spcAft>
                <a:spcPts val="600"/>
              </a:spcAft>
              <a:buFont typeface="Arial" panose="020B0604020202020204" pitchFamily="34" charset="0"/>
              <a:buChar char="•"/>
            </a:pPr>
            <a:r>
              <a:rPr lang="en-US" sz="1600" dirty="0">
                <a:solidFill>
                  <a:srgbClr val="000000"/>
                </a:solidFill>
                <a:effectLst/>
                <a:latin typeface="Century Gothic" panose="020B0502020202020204" pitchFamily="34" charset="0"/>
              </a:rPr>
              <a:t>Your tribe must choose whether to </a:t>
            </a:r>
            <a:r>
              <a:rPr lang="en-US" sz="1600" b="1" dirty="0">
                <a:solidFill>
                  <a:srgbClr val="000000"/>
                </a:solidFill>
                <a:effectLst/>
                <a:latin typeface="Century Gothic" panose="020B0502020202020204" pitchFamily="34" charset="0"/>
              </a:rPr>
              <a:t>resist</a:t>
            </a:r>
            <a:r>
              <a:rPr lang="en-US" sz="1600" dirty="0">
                <a:solidFill>
                  <a:srgbClr val="000000"/>
                </a:solidFill>
                <a:effectLst/>
                <a:latin typeface="Century Gothic" panose="020B0502020202020204" pitchFamily="34" charset="0"/>
              </a:rPr>
              <a:t> or </a:t>
            </a:r>
            <a:r>
              <a:rPr lang="en-US" sz="1600" b="1" dirty="0">
                <a:solidFill>
                  <a:srgbClr val="000000"/>
                </a:solidFill>
                <a:effectLst/>
                <a:latin typeface="Century Gothic" panose="020B0502020202020204" pitchFamily="34" charset="0"/>
              </a:rPr>
              <a:t>collaborate. </a:t>
            </a:r>
          </a:p>
          <a:p>
            <a:pPr>
              <a:lnSpc>
                <a:spcPct val="90000"/>
              </a:lnSpc>
              <a:spcAft>
                <a:spcPts val="600"/>
              </a:spcAft>
            </a:pPr>
            <a:endParaRPr lang="en-US" sz="1400" dirty="0">
              <a:solidFill>
                <a:srgbClr val="000000"/>
              </a:solidFill>
              <a:effectLst/>
              <a:latin typeface="Century Gothic" panose="020B0502020202020204" pitchFamily="34" charset="0"/>
            </a:endParaRPr>
          </a:p>
          <a:p>
            <a:pPr>
              <a:lnSpc>
                <a:spcPct val="90000"/>
              </a:lnSpc>
              <a:spcAft>
                <a:spcPts val="600"/>
              </a:spcAft>
            </a:pPr>
            <a:r>
              <a:rPr lang="en-US" sz="1900" b="1" dirty="0">
                <a:solidFill>
                  <a:srgbClr val="000000"/>
                </a:solidFill>
                <a:latin typeface="Century Gothic" panose="020B0502020202020204" pitchFamily="34" charset="0"/>
              </a:rPr>
              <a:t>Activity:</a:t>
            </a:r>
            <a:endParaRPr lang="en-US" sz="1900" b="1" dirty="0">
              <a:solidFill>
                <a:srgbClr val="000000"/>
              </a:solidFill>
              <a:effectLst/>
              <a:latin typeface="Century Gothic" panose="020B0502020202020204" pitchFamily="34" charset="0"/>
            </a:endParaRPr>
          </a:p>
          <a:p>
            <a:pPr marL="342900" indent="-342900">
              <a:lnSpc>
                <a:spcPct val="90000"/>
              </a:lnSpc>
              <a:spcAft>
                <a:spcPts val="600"/>
              </a:spcAft>
              <a:buFont typeface="+mj-lt"/>
              <a:buAutoNum type="arabicPeriod"/>
            </a:pPr>
            <a:r>
              <a:rPr lang="en-US" sz="1600" dirty="0">
                <a:solidFill>
                  <a:srgbClr val="000000"/>
                </a:solidFill>
                <a:effectLst/>
                <a:latin typeface="Century Gothic" panose="020B0502020202020204" pitchFamily="34" charset="0"/>
              </a:rPr>
              <a:t>Split the class into two groups, or into multiple smaller groups for a mini debate. </a:t>
            </a:r>
          </a:p>
          <a:p>
            <a:pPr marL="742950" lvl="1" indent="-285750">
              <a:lnSpc>
                <a:spcPct val="90000"/>
              </a:lnSpc>
              <a:spcAft>
                <a:spcPts val="600"/>
              </a:spcAft>
              <a:buFont typeface="Arial" panose="020B0604020202020204" pitchFamily="34" charset="0"/>
              <a:buChar char="•"/>
            </a:pPr>
            <a:r>
              <a:rPr lang="en-US" sz="1600" dirty="0">
                <a:solidFill>
                  <a:srgbClr val="000000"/>
                </a:solidFill>
                <a:effectLst/>
                <a:latin typeface="Century Gothic" panose="020B0502020202020204" pitchFamily="34" charset="0"/>
              </a:rPr>
              <a:t>If in smaller groups, each group could represent one of the Celtic tribes and at the end of the activity you could reveal what the tribe in fact chose to do. See box at bottom of slide.</a:t>
            </a:r>
          </a:p>
          <a:p>
            <a:pPr marL="342900" indent="-342900">
              <a:lnSpc>
                <a:spcPct val="90000"/>
              </a:lnSpc>
              <a:spcAft>
                <a:spcPts val="600"/>
              </a:spcAft>
              <a:buFont typeface="+mj-lt"/>
              <a:buAutoNum type="arabicPeriod"/>
            </a:pPr>
            <a:r>
              <a:rPr lang="en-US" sz="1600" dirty="0">
                <a:solidFill>
                  <a:srgbClr val="000000"/>
                </a:solidFill>
                <a:latin typeface="Century Gothic" panose="020B0502020202020204" pitchFamily="34" charset="0"/>
              </a:rPr>
              <a:t>Each group must develop arguments for either collaborating with the invading Romans, or resisting </a:t>
            </a:r>
            <a:r>
              <a:rPr lang="en-US" sz="1600" dirty="0">
                <a:solidFill>
                  <a:srgbClr val="000000"/>
                </a:solidFill>
                <a:effectLst/>
                <a:latin typeface="Century Gothic" panose="020B0502020202020204" pitchFamily="34" charset="0"/>
              </a:rPr>
              <a:t>them.</a:t>
            </a:r>
          </a:p>
          <a:p>
            <a:pPr marL="342900" indent="-342900">
              <a:lnSpc>
                <a:spcPct val="90000"/>
              </a:lnSpc>
              <a:spcAft>
                <a:spcPts val="600"/>
              </a:spcAft>
              <a:buFont typeface="+mj-lt"/>
              <a:buAutoNum type="arabicPeriod"/>
            </a:pPr>
            <a:r>
              <a:rPr lang="en-US" sz="1600" dirty="0">
                <a:solidFill>
                  <a:srgbClr val="000000"/>
                </a:solidFill>
                <a:latin typeface="Century Gothic" panose="020B0502020202020204" pitchFamily="34" charset="0"/>
              </a:rPr>
              <a:t>Get each group to write down ideas thinking about the different potential impacts of their given reaction. </a:t>
            </a:r>
          </a:p>
          <a:p>
            <a:pPr marL="800100" lvl="1" indent="-342900">
              <a:lnSpc>
                <a:spcPct val="90000"/>
              </a:lnSpc>
              <a:spcAft>
                <a:spcPts val="600"/>
              </a:spcAft>
              <a:buFont typeface="Arial" panose="020B0604020202020204" pitchFamily="34" charset="0"/>
              <a:buChar char="•"/>
            </a:pPr>
            <a:r>
              <a:rPr lang="en-US" sz="1600" dirty="0">
                <a:solidFill>
                  <a:srgbClr val="000000"/>
                </a:solidFill>
                <a:latin typeface="Century Gothic" panose="020B0502020202020204" pitchFamily="34" charset="0"/>
              </a:rPr>
              <a:t>This could be done under headings such as: social, economic and political impacts.</a:t>
            </a:r>
          </a:p>
          <a:p>
            <a:pPr marL="342900" indent="-342900">
              <a:lnSpc>
                <a:spcPct val="90000"/>
              </a:lnSpc>
              <a:spcAft>
                <a:spcPts val="600"/>
              </a:spcAft>
              <a:buFont typeface="+mj-lt"/>
              <a:buAutoNum type="arabicPeriod"/>
            </a:pPr>
            <a:r>
              <a:rPr lang="en-US" sz="1600" dirty="0">
                <a:solidFill>
                  <a:srgbClr val="000000"/>
                </a:solidFill>
                <a:latin typeface="Century Gothic" panose="020B0502020202020204" pitchFamily="34" charset="0"/>
              </a:rPr>
              <a:t>Use the following slides to help support groups in forming their arguments.</a:t>
            </a:r>
          </a:p>
          <a:p>
            <a:pPr marL="342900" indent="-342900">
              <a:lnSpc>
                <a:spcPct val="90000"/>
              </a:lnSpc>
              <a:spcAft>
                <a:spcPts val="600"/>
              </a:spcAft>
              <a:buFont typeface="+mj-lt"/>
              <a:buAutoNum type="arabicPeriod"/>
            </a:pPr>
            <a:r>
              <a:rPr lang="en-US" sz="1600" dirty="0">
                <a:solidFill>
                  <a:srgbClr val="000000"/>
                </a:solidFill>
                <a:latin typeface="Century Gothic" panose="020B0502020202020204" pitchFamily="34" charset="0"/>
              </a:rPr>
              <a:t>Once both groups have both developed a range of arguments, swap the lists over so that each group has a chance to think of counter-arguments.</a:t>
            </a:r>
          </a:p>
          <a:p>
            <a:pPr marL="342900" indent="-342900">
              <a:lnSpc>
                <a:spcPct val="90000"/>
              </a:lnSpc>
              <a:spcAft>
                <a:spcPts val="600"/>
              </a:spcAft>
              <a:buFont typeface="+mj-lt"/>
              <a:buAutoNum type="arabicPeriod"/>
            </a:pPr>
            <a:r>
              <a:rPr lang="en-US" sz="1600" dirty="0">
                <a:solidFill>
                  <a:srgbClr val="000000"/>
                </a:solidFill>
                <a:latin typeface="Century Gothic" panose="020B0502020202020204" pitchFamily="34" charset="0"/>
              </a:rPr>
              <a:t>Stage a debate</a:t>
            </a:r>
          </a:p>
        </p:txBody>
      </p:sp>
      <p:sp>
        <p:nvSpPr>
          <p:cNvPr id="11" name="TextBox 10">
            <a:extLst>
              <a:ext uri="{FF2B5EF4-FFF2-40B4-BE49-F238E27FC236}">
                <a16:creationId xmlns:a16="http://schemas.microsoft.com/office/drawing/2014/main" id="{20A3DDA5-DCC6-480F-8C81-03D534147956}"/>
              </a:ext>
            </a:extLst>
          </p:cNvPr>
          <p:cNvSpPr txBox="1"/>
          <p:nvPr/>
        </p:nvSpPr>
        <p:spPr>
          <a:xfrm>
            <a:off x="6926747" y="4716620"/>
            <a:ext cx="5130270" cy="2031325"/>
          </a:xfrm>
          <a:prstGeom prst="rect">
            <a:avLst/>
          </a:prstGeom>
          <a:noFill/>
          <a:ln w="38100">
            <a:solidFill>
              <a:srgbClr val="A3A4A6"/>
            </a:solidFill>
          </a:ln>
        </p:spPr>
        <p:txBody>
          <a:bodyPr wrap="square" rtlCol="0">
            <a:spAutoFit/>
          </a:bodyPr>
          <a:lstStyle/>
          <a:p>
            <a:r>
              <a:rPr lang="en-US" sz="1400" dirty="0">
                <a:solidFill>
                  <a:srgbClr val="000000"/>
                </a:solidFill>
                <a:latin typeface="Century Gothic" panose="020B0502020202020204" pitchFamily="34" charset="0"/>
              </a:rPr>
              <a:t>Celtic tribes: </a:t>
            </a:r>
          </a:p>
          <a:p>
            <a:pPr marL="285750" indent="-285750">
              <a:buFont typeface="Arial" panose="020B0604020202020204" pitchFamily="34" charset="0"/>
              <a:buChar char="•"/>
            </a:pPr>
            <a:r>
              <a:rPr lang="en-US" sz="1400" dirty="0">
                <a:solidFill>
                  <a:srgbClr val="000000"/>
                </a:solidFill>
                <a:latin typeface="Century Gothic" panose="020B0502020202020204" pitchFamily="34" charset="0"/>
              </a:rPr>
              <a:t>Iceni (</a:t>
            </a:r>
            <a:r>
              <a:rPr lang="en-US" sz="1400" dirty="0" err="1">
                <a:solidFill>
                  <a:srgbClr val="000000"/>
                </a:solidFill>
                <a:latin typeface="Century Gothic" panose="020B0502020202020204" pitchFamily="34" charset="0"/>
              </a:rPr>
              <a:t>Bouddicca’s</a:t>
            </a:r>
            <a:r>
              <a:rPr lang="en-US" sz="1400" dirty="0">
                <a:solidFill>
                  <a:srgbClr val="000000"/>
                </a:solidFill>
                <a:latin typeface="Century Gothic" panose="020B0502020202020204" pitchFamily="34" charset="0"/>
              </a:rPr>
              <a:t> tribe) </a:t>
            </a:r>
            <a:r>
              <a:rPr lang="en-US" sz="1400" dirty="0">
                <a:solidFill>
                  <a:srgbClr val="0070C0"/>
                </a:solidFill>
                <a:latin typeface="Century Gothic" panose="020B0502020202020204" pitchFamily="34" charset="0"/>
              </a:rPr>
              <a:t>(collaborated,</a:t>
            </a:r>
            <a:r>
              <a:rPr lang="en-US" sz="1400" dirty="0">
                <a:latin typeface="Century Gothic" panose="020B0502020202020204" pitchFamily="34" charset="0"/>
              </a:rPr>
              <a:t> then </a:t>
            </a:r>
            <a:r>
              <a:rPr lang="en-US" sz="1400" dirty="0">
                <a:solidFill>
                  <a:srgbClr val="FF0000"/>
                </a:solidFill>
                <a:latin typeface="Century Gothic" panose="020B0502020202020204" pitchFamily="34" charset="0"/>
              </a:rPr>
              <a:t>resisted)</a:t>
            </a:r>
            <a:endParaRPr lang="en-US" sz="1400" dirty="0">
              <a:solidFill>
                <a:srgbClr val="0070C0"/>
              </a:solidFill>
              <a:latin typeface="Century Gothic" panose="020B0502020202020204" pitchFamily="34" charset="0"/>
            </a:endParaRPr>
          </a:p>
          <a:p>
            <a:pPr marL="285750" indent="-285750">
              <a:buFont typeface="Arial" panose="020B0604020202020204" pitchFamily="34" charset="0"/>
              <a:buChar char="•"/>
            </a:pPr>
            <a:r>
              <a:rPr lang="en-US" sz="1400" dirty="0" err="1">
                <a:solidFill>
                  <a:srgbClr val="000000"/>
                </a:solidFill>
                <a:latin typeface="Century Gothic" panose="020B0502020202020204" pitchFamily="34" charset="0"/>
              </a:rPr>
              <a:t>Cattavellauni</a:t>
            </a:r>
            <a:r>
              <a:rPr lang="en-US" sz="1400" dirty="0">
                <a:solidFill>
                  <a:srgbClr val="000000"/>
                </a:solidFill>
                <a:latin typeface="Century Gothic" panose="020B0502020202020204" pitchFamily="34" charset="0"/>
              </a:rPr>
              <a:t> </a:t>
            </a:r>
            <a:r>
              <a:rPr lang="en-US" sz="1400" dirty="0">
                <a:solidFill>
                  <a:srgbClr val="0070C0"/>
                </a:solidFill>
                <a:latin typeface="Century Gothic" panose="020B0502020202020204" pitchFamily="34" charset="0"/>
              </a:rPr>
              <a:t>(collaborated)</a:t>
            </a:r>
          </a:p>
          <a:p>
            <a:pPr marL="285750" indent="-285750">
              <a:buFont typeface="Arial" panose="020B0604020202020204" pitchFamily="34" charset="0"/>
              <a:buChar char="•"/>
            </a:pPr>
            <a:r>
              <a:rPr lang="en-US" sz="1400" dirty="0" err="1">
                <a:solidFill>
                  <a:srgbClr val="000000"/>
                </a:solidFill>
                <a:latin typeface="Century Gothic" panose="020B0502020202020204" pitchFamily="34" charset="0"/>
              </a:rPr>
              <a:t>Coritani</a:t>
            </a:r>
            <a:r>
              <a:rPr lang="en-US" sz="1400" dirty="0">
                <a:solidFill>
                  <a:srgbClr val="000000"/>
                </a:solidFill>
                <a:latin typeface="Century Gothic" panose="020B0502020202020204" pitchFamily="34" charset="0"/>
              </a:rPr>
              <a:t> </a:t>
            </a:r>
            <a:r>
              <a:rPr lang="en-US" sz="1400" dirty="0">
                <a:solidFill>
                  <a:srgbClr val="0070C0"/>
                </a:solidFill>
                <a:latin typeface="Century Gothic" panose="020B0502020202020204" pitchFamily="34" charset="0"/>
              </a:rPr>
              <a:t>(collaborated)</a:t>
            </a:r>
            <a:endParaRPr lang="en-US" sz="1400" dirty="0">
              <a:solidFill>
                <a:srgbClr val="000000"/>
              </a:solidFill>
              <a:latin typeface="Century Gothic" panose="020B0502020202020204" pitchFamily="34" charset="0"/>
            </a:endParaRPr>
          </a:p>
          <a:p>
            <a:pPr marL="285750" indent="-285750">
              <a:buFont typeface="Arial" panose="020B0604020202020204" pitchFamily="34" charset="0"/>
              <a:buChar char="•"/>
            </a:pPr>
            <a:r>
              <a:rPr lang="en-US" sz="1400" dirty="0" err="1">
                <a:solidFill>
                  <a:srgbClr val="000000"/>
                </a:solidFill>
                <a:latin typeface="Century Gothic" panose="020B0502020202020204" pitchFamily="34" charset="0"/>
              </a:rPr>
              <a:t>Dobuuni</a:t>
            </a:r>
            <a:r>
              <a:rPr lang="en-US" sz="1400" dirty="0">
                <a:solidFill>
                  <a:srgbClr val="000000"/>
                </a:solidFill>
                <a:latin typeface="Century Gothic" panose="020B0502020202020204" pitchFamily="34" charset="0"/>
              </a:rPr>
              <a:t> </a:t>
            </a:r>
            <a:r>
              <a:rPr lang="en-US" sz="1400" dirty="0">
                <a:solidFill>
                  <a:srgbClr val="0070C0"/>
                </a:solidFill>
                <a:latin typeface="Century Gothic" panose="020B0502020202020204" pitchFamily="34" charset="0"/>
              </a:rPr>
              <a:t>(collaborated)</a:t>
            </a:r>
          </a:p>
          <a:p>
            <a:pPr marL="285750" indent="-285750">
              <a:buFont typeface="Arial" panose="020B0604020202020204" pitchFamily="34" charset="0"/>
              <a:buChar char="•"/>
            </a:pPr>
            <a:r>
              <a:rPr lang="en-US" sz="1400" dirty="0" err="1">
                <a:solidFill>
                  <a:srgbClr val="000000"/>
                </a:solidFill>
                <a:latin typeface="Century Gothic" panose="020B0502020202020204" pitchFamily="34" charset="0"/>
              </a:rPr>
              <a:t>Brigantes</a:t>
            </a:r>
            <a:r>
              <a:rPr lang="en-US" sz="1400" dirty="0">
                <a:solidFill>
                  <a:srgbClr val="000000"/>
                </a:solidFill>
                <a:latin typeface="Century Gothic" panose="020B0502020202020204" pitchFamily="34" charset="0"/>
              </a:rPr>
              <a:t> (</a:t>
            </a:r>
            <a:r>
              <a:rPr lang="en-US" sz="1400" dirty="0" err="1">
                <a:solidFill>
                  <a:srgbClr val="000000"/>
                </a:solidFill>
                <a:latin typeface="Century Gothic" panose="020B0502020202020204" pitchFamily="34" charset="0"/>
              </a:rPr>
              <a:t>Cartimandua's</a:t>
            </a:r>
            <a:r>
              <a:rPr lang="en-US" sz="1400" dirty="0">
                <a:solidFill>
                  <a:srgbClr val="000000"/>
                </a:solidFill>
                <a:latin typeface="Century Gothic" panose="020B0502020202020204" pitchFamily="34" charset="0"/>
              </a:rPr>
              <a:t> tribe)</a:t>
            </a:r>
            <a:r>
              <a:rPr lang="en-US" sz="1400" dirty="0">
                <a:solidFill>
                  <a:srgbClr val="0070C0"/>
                </a:solidFill>
                <a:latin typeface="Century Gothic" panose="020B0502020202020204" pitchFamily="34" charset="0"/>
              </a:rPr>
              <a:t>(collaborated)</a:t>
            </a:r>
          </a:p>
          <a:p>
            <a:pPr marL="285750" indent="-285750">
              <a:buFont typeface="Arial" panose="020B0604020202020204" pitchFamily="34" charset="0"/>
              <a:buChar char="•"/>
            </a:pPr>
            <a:r>
              <a:rPr lang="en-US" sz="1400" dirty="0" err="1">
                <a:solidFill>
                  <a:srgbClr val="000000"/>
                </a:solidFill>
                <a:latin typeface="Century Gothic" panose="020B0502020202020204" pitchFamily="34" charset="0"/>
              </a:rPr>
              <a:t>Ordovices</a:t>
            </a:r>
            <a:r>
              <a:rPr lang="en-US" sz="1400" dirty="0">
                <a:solidFill>
                  <a:srgbClr val="000000"/>
                </a:solidFill>
                <a:latin typeface="Century Gothic" panose="020B0502020202020204" pitchFamily="34" charset="0"/>
              </a:rPr>
              <a:t> </a:t>
            </a:r>
            <a:r>
              <a:rPr lang="en-US" sz="1400" dirty="0">
                <a:solidFill>
                  <a:srgbClr val="FF0000"/>
                </a:solidFill>
                <a:latin typeface="Century Gothic" panose="020B0502020202020204" pitchFamily="34" charset="0"/>
              </a:rPr>
              <a:t>(resisted)</a:t>
            </a:r>
            <a:endParaRPr lang="en-US" sz="1400" dirty="0">
              <a:solidFill>
                <a:srgbClr val="0070C0"/>
              </a:solidFill>
              <a:latin typeface="Century Gothic" panose="020B0502020202020204" pitchFamily="34" charset="0"/>
            </a:endParaRPr>
          </a:p>
          <a:p>
            <a:pPr marL="285750" indent="-285750">
              <a:buFont typeface="Arial" panose="020B0604020202020204" pitchFamily="34" charset="0"/>
              <a:buChar char="•"/>
            </a:pPr>
            <a:r>
              <a:rPr lang="en-US" sz="1400" dirty="0" err="1">
                <a:solidFill>
                  <a:srgbClr val="000000"/>
                </a:solidFill>
                <a:latin typeface="Century Gothic" panose="020B0502020202020204" pitchFamily="34" charset="0"/>
              </a:rPr>
              <a:t>Durotriges</a:t>
            </a:r>
            <a:r>
              <a:rPr lang="en-US" sz="1400" dirty="0">
                <a:solidFill>
                  <a:srgbClr val="000000"/>
                </a:solidFill>
                <a:latin typeface="Century Gothic" panose="020B0502020202020204" pitchFamily="34" charset="0"/>
              </a:rPr>
              <a:t> </a:t>
            </a:r>
            <a:r>
              <a:rPr lang="en-US" sz="1400" dirty="0">
                <a:solidFill>
                  <a:srgbClr val="FF0000"/>
                </a:solidFill>
                <a:latin typeface="Century Gothic" panose="020B0502020202020204" pitchFamily="34" charset="0"/>
              </a:rPr>
              <a:t>(resisted)</a:t>
            </a:r>
          </a:p>
          <a:p>
            <a:pPr marL="285750" indent="-285750">
              <a:buFont typeface="Arial" panose="020B0604020202020204" pitchFamily="34" charset="0"/>
              <a:buChar char="•"/>
            </a:pPr>
            <a:r>
              <a:rPr lang="en-US" sz="1400" dirty="0" err="1">
                <a:solidFill>
                  <a:srgbClr val="000000"/>
                </a:solidFill>
                <a:latin typeface="Century Gothic" panose="020B0502020202020204" pitchFamily="34" charset="0"/>
              </a:rPr>
              <a:t>Parisis</a:t>
            </a:r>
            <a:r>
              <a:rPr lang="en-US" sz="1400" dirty="0">
                <a:solidFill>
                  <a:srgbClr val="000000"/>
                </a:solidFill>
                <a:latin typeface="Century Gothic" panose="020B0502020202020204" pitchFamily="34" charset="0"/>
              </a:rPr>
              <a:t> </a:t>
            </a:r>
            <a:r>
              <a:rPr lang="en-US" sz="1400" dirty="0">
                <a:solidFill>
                  <a:srgbClr val="FF0000"/>
                </a:solidFill>
                <a:latin typeface="Century Gothic" panose="020B0502020202020204" pitchFamily="34" charset="0"/>
              </a:rPr>
              <a:t>(resisted).</a:t>
            </a:r>
            <a:endParaRPr lang="en-GB" sz="1400" dirty="0"/>
          </a:p>
        </p:txBody>
      </p:sp>
      <p:pic>
        <p:nvPicPr>
          <p:cNvPr id="12" name="Picture 11" descr="Picture of a Roman soldier hosing a spear and shield&#10;&#10;Description automatically generated">
            <a:extLst>
              <a:ext uri="{FF2B5EF4-FFF2-40B4-BE49-F238E27FC236}">
                <a16:creationId xmlns:a16="http://schemas.microsoft.com/office/drawing/2014/main" id="{5FD9BFC2-DBF9-417D-AE09-DA7D82556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255" y="-19111"/>
            <a:ext cx="2836745" cy="2836745"/>
          </a:xfrm>
          <a:prstGeom prst="rect">
            <a:avLst/>
          </a:prstGeom>
        </p:spPr>
      </p:pic>
    </p:spTree>
    <p:extLst>
      <p:ext uri="{BB962C8B-B14F-4D97-AF65-F5344CB8AC3E}">
        <p14:creationId xmlns:p14="http://schemas.microsoft.com/office/powerpoint/2010/main" val="150849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8173C1-4F8C-45A9-A58E-842A1D06AA03}"/>
              </a:ext>
            </a:extLst>
          </p:cNvPr>
          <p:cNvSpPr txBox="1"/>
          <p:nvPr/>
        </p:nvSpPr>
        <p:spPr>
          <a:xfrm>
            <a:off x="2019869" y="1506983"/>
            <a:ext cx="10050665" cy="4880609"/>
          </a:xfrm>
          <a:prstGeom prst="rect">
            <a:avLst/>
          </a:prstGeom>
        </p:spPr>
        <p:txBody>
          <a:bodyPr vert="horz" lIns="91440" tIns="45720" rIns="91440" bIns="45720" rtlCol="0">
            <a:normAutofit/>
          </a:bodyPr>
          <a:lstStyle/>
          <a:p>
            <a:pPr indent="-228600">
              <a:lnSpc>
                <a:spcPct val="90000"/>
              </a:lnSpc>
              <a:spcAft>
                <a:spcPts val="1800"/>
              </a:spcAft>
              <a:buFont typeface="Arial" panose="020B0604020202020204" pitchFamily="34" charset="0"/>
              <a:buChar char="•"/>
            </a:pPr>
            <a:r>
              <a:rPr lang="en-US" sz="2200" dirty="0">
                <a:effectLst/>
                <a:latin typeface="Century Gothic" panose="020B0502020202020204" pitchFamily="34" charset="0"/>
              </a:rPr>
              <a:t>The superior strength of the Roman army </a:t>
            </a:r>
            <a:r>
              <a:rPr lang="en-US" sz="2200" dirty="0">
                <a:latin typeface="Century Gothic" panose="020B0502020202020204" pitchFamily="34" charset="0"/>
              </a:rPr>
              <a:t>meant that </a:t>
            </a:r>
            <a:r>
              <a:rPr lang="en-US" sz="2200" dirty="0">
                <a:effectLst/>
                <a:latin typeface="Century Gothic" panose="020B0502020202020204" pitchFamily="34" charset="0"/>
              </a:rPr>
              <a:t>defeat was likely.</a:t>
            </a:r>
          </a:p>
          <a:p>
            <a:pPr indent="-228600">
              <a:lnSpc>
                <a:spcPct val="90000"/>
              </a:lnSpc>
              <a:spcAft>
                <a:spcPts val="1800"/>
              </a:spcAft>
              <a:buFont typeface="Arial" panose="020B0604020202020204" pitchFamily="34" charset="0"/>
              <a:buChar char="•"/>
            </a:pPr>
            <a:r>
              <a:rPr lang="en-US" sz="2200" dirty="0">
                <a:effectLst/>
                <a:latin typeface="Century Gothic" panose="020B0502020202020204" pitchFamily="34" charset="0"/>
              </a:rPr>
              <a:t>Tribe leaders can keep their kingdoms and some degree of power and are likely to become wealthier.</a:t>
            </a:r>
          </a:p>
          <a:p>
            <a:pPr indent="-228600">
              <a:lnSpc>
                <a:spcPct val="90000"/>
              </a:lnSpc>
              <a:spcAft>
                <a:spcPts val="1800"/>
              </a:spcAft>
              <a:buFont typeface="Arial" panose="020B0604020202020204" pitchFamily="34" charset="0"/>
              <a:buChar char="•"/>
            </a:pPr>
            <a:r>
              <a:rPr lang="en-US" sz="2200" dirty="0">
                <a:effectLst/>
                <a:latin typeface="Century Gothic" panose="020B0502020202020204" pitchFamily="34" charset="0"/>
              </a:rPr>
              <a:t>Tribes were often at war with one another. By collaborating, you would have the opportunity to gain advantage over neighboring tribes.</a:t>
            </a:r>
          </a:p>
          <a:p>
            <a:pPr indent="-228600">
              <a:lnSpc>
                <a:spcPct val="90000"/>
              </a:lnSpc>
              <a:spcAft>
                <a:spcPts val="1800"/>
              </a:spcAft>
              <a:buFont typeface="Arial" panose="020B0604020202020204" pitchFamily="34" charset="0"/>
              <a:buChar char="•"/>
            </a:pPr>
            <a:r>
              <a:rPr lang="en-US" sz="2200" dirty="0">
                <a:effectLst/>
                <a:latin typeface="Century Gothic" panose="020B0502020202020204" pitchFamily="34" charset="0"/>
              </a:rPr>
              <a:t>The Romans brought stable government and the opportunity </a:t>
            </a:r>
            <a:r>
              <a:rPr lang="en-US" sz="2200" dirty="0">
                <a:latin typeface="Century Gothic" panose="020B0502020202020204" pitchFamily="34" charset="0"/>
              </a:rPr>
              <a:t>for a more peaceful, stable life, neither at war with the Romans or neighboring tribes. </a:t>
            </a:r>
            <a:endParaRPr lang="en-US" sz="2200" dirty="0">
              <a:effectLst/>
              <a:latin typeface="Century Gothic" panose="020B0502020202020204" pitchFamily="34" charset="0"/>
            </a:endParaRPr>
          </a:p>
          <a:p>
            <a:pPr indent="-228600">
              <a:lnSpc>
                <a:spcPct val="90000"/>
              </a:lnSpc>
              <a:spcAft>
                <a:spcPts val="1800"/>
              </a:spcAft>
              <a:buFont typeface="Arial" panose="020B0604020202020204" pitchFamily="34" charset="0"/>
              <a:buChar char="•"/>
            </a:pPr>
            <a:r>
              <a:rPr lang="en-US" sz="2200" dirty="0">
                <a:effectLst/>
                <a:latin typeface="Century Gothic" panose="020B0502020202020204" pitchFamily="34" charset="0"/>
              </a:rPr>
              <a:t>The Romans brought with them trade, literacy, a good water supply, towns, roads, education, medicine. </a:t>
            </a:r>
          </a:p>
          <a:p>
            <a:pPr>
              <a:lnSpc>
                <a:spcPct val="90000"/>
              </a:lnSpc>
              <a:spcAft>
                <a:spcPts val="800"/>
              </a:spcAft>
            </a:pPr>
            <a:r>
              <a:rPr lang="en-US" sz="1700" dirty="0">
                <a:effectLst/>
              </a:rPr>
              <a:t> </a:t>
            </a:r>
          </a:p>
          <a:p>
            <a:pPr indent="-228600">
              <a:lnSpc>
                <a:spcPct val="90000"/>
              </a:lnSpc>
              <a:buFont typeface="Arial" panose="020B0604020202020204" pitchFamily="34" charset="0"/>
              <a:buChar char="•"/>
            </a:pPr>
            <a:endParaRPr lang="en-US" sz="1700" dirty="0"/>
          </a:p>
        </p:txBody>
      </p:sp>
      <p:pic>
        <p:nvPicPr>
          <p:cNvPr id="5" name="Picture 4" descr="Picture of a Roman soldier hosing a spear and shield&#10;&#10;Description automatically generated">
            <a:extLst>
              <a:ext uri="{FF2B5EF4-FFF2-40B4-BE49-F238E27FC236}">
                <a16:creationId xmlns:a16="http://schemas.microsoft.com/office/drawing/2014/main" id="{A02D1DEC-C49A-4F38-81C4-E1858DA84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795" y="2333766"/>
            <a:ext cx="4524233" cy="4524233"/>
          </a:xfrm>
          <a:prstGeom prst="rect">
            <a:avLst/>
          </a:prstGeom>
        </p:spPr>
      </p:pic>
      <p:sp>
        <p:nvSpPr>
          <p:cNvPr id="8" name="TextBox 7">
            <a:extLst>
              <a:ext uri="{FF2B5EF4-FFF2-40B4-BE49-F238E27FC236}">
                <a16:creationId xmlns:a16="http://schemas.microsoft.com/office/drawing/2014/main" id="{8612C58F-60AF-4A29-83B3-35AAF978C287}"/>
              </a:ext>
            </a:extLst>
          </p:cNvPr>
          <p:cNvSpPr txBox="1"/>
          <p:nvPr/>
        </p:nvSpPr>
        <p:spPr>
          <a:xfrm>
            <a:off x="2019869" y="396880"/>
            <a:ext cx="7738281" cy="1015663"/>
          </a:xfrm>
          <a:prstGeom prst="rect">
            <a:avLst/>
          </a:prstGeom>
          <a:noFill/>
        </p:spPr>
        <p:txBody>
          <a:bodyPr wrap="square" rtlCol="0">
            <a:spAutoFit/>
          </a:bodyPr>
          <a:lstStyle/>
          <a:p>
            <a:r>
              <a:rPr lang="en-US" sz="4000" b="1" dirty="0">
                <a:latin typeface="Century Gothic" panose="020B0502020202020204" pitchFamily="34" charset="0"/>
              </a:rPr>
              <a:t>Arguments for </a:t>
            </a:r>
            <a:r>
              <a:rPr lang="en-US" sz="4000" b="1" dirty="0">
                <a:solidFill>
                  <a:schemeClr val="accent1"/>
                </a:solidFill>
                <a:latin typeface="Century Gothic" panose="020B0502020202020204" pitchFamily="34" charset="0"/>
              </a:rPr>
              <a:t>Collaboration</a:t>
            </a:r>
            <a:endParaRPr lang="en-US" sz="4000" dirty="0">
              <a:solidFill>
                <a:schemeClr val="accent1"/>
              </a:solidFill>
              <a:latin typeface="Century Gothic" panose="020B0502020202020204" pitchFamily="34" charset="0"/>
            </a:endParaRPr>
          </a:p>
          <a:p>
            <a:endParaRPr lang="en-GB" sz="2000" dirty="0"/>
          </a:p>
        </p:txBody>
      </p:sp>
    </p:spTree>
    <p:extLst>
      <p:ext uri="{BB962C8B-B14F-4D97-AF65-F5344CB8AC3E}">
        <p14:creationId xmlns:p14="http://schemas.microsoft.com/office/powerpoint/2010/main" val="77063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612C58F-60AF-4A29-83B3-35AAF978C287}"/>
              </a:ext>
            </a:extLst>
          </p:cNvPr>
          <p:cNvSpPr txBox="1"/>
          <p:nvPr/>
        </p:nvSpPr>
        <p:spPr>
          <a:xfrm>
            <a:off x="2415654" y="221882"/>
            <a:ext cx="7042246" cy="1015663"/>
          </a:xfrm>
          <a:prstGeom prst="rect">
            <a:avLst/>
          </a:prstGeom>
          <a:noFill/>
        </p:spPr>
        <p:txBody>
          <a:bodyPr wrap="square" rtlCol="0">
            <a:spAutoFit/>
          </a:bodyPr>
          <a:lstStyle/>
          <a:p>
            <a:r>
              <a:rPr lang="en-US" sz="4000" b="1" dirty="0">
                <a:latin typeface="Century Gothic" panose="020B0502020202020204" pitchFamily="34" charset="0"/>
              </a:rPr>
              <a:t>Arguments for </a:t>
            </a:r>
            <a:r>
              <a:rPr lang="en-US" sz="4000" b="1" dirty="0">
                <a:solidFill>
                  <a:srgbClr val="FF0000"/>
                </a:solidFill>
                <a:latin typeface="Century Gothic" panose="020B0502020202020204" pitchFamily="34" charset="0"/>
              </a:rPr>
              <a:t>Resistance</a:t>
            </a:r>
            <a:endParaRPr lang="en-US" sz="4000" dirty="0">
              <a:solidFill>
                <a:srgbClr val="FF0000"/>
              </a:solidFill>
              <a:latin typeface="Century Gothic" panose="020B0502020202020204" pitchFamily="34" charset="0"/>
            </a:endParaRPr>
          </a:p>
          <a:p>
            <a:endParaRPr lang="en-GB" sz="2000" dirty="0"/>
          </a:p>
        </p:txBody>
      </p:sp>
      <p:sp>
        <p:nvSpPr>
          <p:cNvPr id="6" name="TextBox 5">
            <a:extLst>
              <a:ext uri="{FF2B5EF4-FFF2-40B4-BE49-F238E27FC236}">
                <a16:creationId xmlns:a16="http://schemas.microsoft.com/office/drawing/2014/main" id="{824BCE6D-0AA8-4C69-97A3-C40873CFB344}"/>
              </a:ext>
            </a:extLst>
          </p:cNvPr>
          <p:cNvSpPr txBox="1"/>
          <p:nvPr/>
        </p:nvSpPr>
        <p:spPr>
          <a:xfrm>
            <a:off x="2415653" y="1411450"/>
            <a:ext cx="9275603" cy="4716836"/>
          </a:xfrm>
          <a:prstGeom prst="rect">
            <a:avLst/>
          </a:prstGeom>
        </p:spPr>
        <p:txBody>
          <a:bodyPr vert="horz" lIns="91440" tIns="45720" rIns="91440" bIns="45720" rtlCol="0">
            <a:normAutofit fontScale="92500"/>
          </a:bodyPr>
          <a:lstStyle/>
          <a:p>
            <a:pPr indent="-228600">
              <a:lnSpc>
                <a:spcPct val="90000"/>
              </a:lnSpc>
              <a:spcAft>
                <a:spcPts val="1800"/>
              </a:spcAft>
              <a:buFont typeface="Arial" panose="020B0604020202020204" pitchFamily="34" charset="0"/>
              <a:buChar char="•"/>
            </a:pPr>
            <a:r>
              <a:rPr lang="en-US" sz="2400" dirty="0">
                <a:effectLst/>
                <a:latin typeface="Century Gothic" panose="020B0502020202020204" pitchFamily="34" charset="0"/>
              </a:rPr>
              <a:t>Collaboration would result in being forced to pay taxes and provide soldiers and slaves to the Romans.</a:t>
            </a:r>
          </a:p>
          <a:p>
            <a:pPr indent="-228600">
              <a:lnSpc>
                <a:spcPct val="90000"/>
              </a:lnSpc>
              <a:spcAft>
                <a:spcPts val="1800"/>
              </a:spcAft>
              <a:buFont typeface="Arial" panose="020B0604020202020204" pitchFamily="34" charset="0"/>
              <a:buChar char="•"/>
            </a:pPr>
            <a:r>
              <a:rPr lang="en-US" sz="2400" dirty="0">
                <a:effectLst/>
                <a:latin typeface="Century Gothic" panose="020B0502020202020204" pitchFamily="34" charset="0"/>
              </a:rPr>
              <a:t>The </a:t>
            </a:r>
            <a:r>
              <a:rPr lang="en-US" sz="2400" dirty="0">
                <a:latin typeface="Century Gothic" panose="020B0502020202020204" pitchFamily="34" charset="0"/>
              </a:rPr>
              <a:t>tribe would be forced </a:t>
            </a:r>
            <a:r>
              <a:rPr lang="en-US" sz="2400" dirty="0">
                <a:effectLst/>
                <a:latin typeface="Century Gothic" panose="020B0502020202020204" pitchFamily="34" charset="0"/>
              </a:rPr>
              <a:t>to live by Roman laws.</a:t>
            </a:r>
          </a:p>
          <a:p>
            <a:pPr indent="-228600">
              <a:lnSpc>
                <a:spcPct val="90000"/>
              </a:lnSpc>
              <a:spcAft>
                <a:spcPts val="1800"/>
              </a:spcAft>
              <a:buFont typeface="Arial" panose="020B0604020202020204" pitchFamily="34" charset="0"/>
              <a:buChar char="•"/>
            </a:pPr>
            <a:r>
              <a:rPr lang="en-US" sz="2400" dirty="0">
                <a:latin typeface="Century Gothic" panose="020B0502020202020204" pitchFamily="34" charset="0"/>
              </a:rPr>
              <a:t>To p</a:t>
            </a:r>
            <a:r>
              <a:rPr lang="en-US" sz="2400" dirty="0">
                <a:effectLst/>
                <a:latin typeface="Century Gothic" panose="020B0502020202020204" pitchFamily="34" charset="0"/>
              </a:rPr>
              <a:t>rotect their lands agains</a:t>
            </a:r>
            <a:r>
              <a:rPr lang="en-US" sz="2400" dirty="0">
                <a:latin typeface="Century Gothic" panose="020B0502020202020204" pitchFamily="34" charset="0"/>
              </a:rPr>
              <a:t>t </a:t>
            </a:r>
            <a:r>
              <a:rPr lang="en-US" sz="2400" dirty="0">
                <a:effectLst/>
                <a:latin typeface="Century Gothic" panose="020B0502020202020204" pitchFamily="34" charset="0"/>
              </a:rPr>
              <a:t>a foreign force that </a:t>
            </a:r>
            <a:r>
              <a:rPr lang="en-US" sz="2400" dirty="0">
                <a:latin typeface="Century Gothic" panose="020B0502020202020204" pitchFamily="34" charset="0"/>
              </a:rPr>
              <a:t>came to exploit British land and peoples by e</a:t>
            </a:r>
            <a:r>
              <a:rPr lang="en-US" sz="2400" dirty="0">
                <a:effectLst/>
                <a:latin typeface="Century Gothic" panose="020B0502020202020204" pitchFamily="34" charset="0"/>
              </a:rPr>
              <a:t>xtracting precious metals, slaves and resources for the Roman Empire.</a:t>
            </a:r>
          </a:p>
          <a:p>
            <a:pPr indent="-228600">
              <a:lnSpc>
                <a:spcPct val="90000"/>
              </a:lnSpc>
              <a:spcAft>
                <a:spcPts val="1800"/>
              </a:spcAft>
              <a:buFont typeface="Arial" panose="020B0604020202020204" pitchFamily="34" charset="0"/>
              <a:buChar char="•"/>
            </a:pPr>
            <a:r>
              <a:rPr lang="en-US" sz="2400" dirty="0">
                <a:effectLst/>
                <a:latin typeface="Century Gothic" panose="020B0502020202020204" pitchFamily="34" charset="0"/>
              </a:rPr>
              <a:t>The Celts were treated as second class citizens by the Romans.</a:t>
            </a:r>
          </a:p>
          <a:p>
            <a:pPr indent="-228600">
              <a:lnSpc>
                <a:spcPct val="90000"/>
              </a:lnSpc>
              <a:spcAft>
                <a:spcPts val="1800"/>
              </a:spcAft>
              <a:buFont typeface="Arial" panose="020B0604020202020204" pitchFamily="34" charset="0"/>
              <a:buChar char="•"/>
            </a:pPr>
            <a:r>
              <a:rPr lang="en-US" sz="2400" dirty="0">
                <a:effectLst/>
                <a:latin typeface="Century Gothic" panose="020B0502020202020204" pitchFamily="34" charset="0"/>
              </a:rPr>
              <a:t> The Romans threatened the tribes’ independence and cultures</a:t>
            </a:r>
          </a:p>
          <a:p>
            <a:pPr indent="-228600">
              <a:lnSpc>
                <a:spcPct val="90000"/>
              </a:lnSpc>
              <a:spcAft>
                <a:spcPts val="1800"/>
              </a:spcAft>
              <a:buFont typeface="Arial" panose="020B0604020202020204" pitchFamily="34" charset="0"/>
              <a:buChar char="•"/>
            </a:pPr>
            <a:r>
              <a:rPr lang="en-US" sz="2400" dirty="0">
                <a:effectLst/>
                <a:latin typeface="Century Gothic" panose="020B0502020202020204" pitchFamily="34" charset="0"/>
              </a:rPr>
              <a:t>By collaborating with the Romans, </a:t>
            </a:r>
            <a:r>
              <a:rPr lang="en-US" sz="2400" dirty="0">
                <a:latin typeface="Century Gothic" panose="020B0502020202020204" pitchFamily="34" charset="0"/>
              </a:rPr>
              <a:t>the tribe</a:t>
            </a:r>
            <a:r>
              <a:rPr lang="en-US" sz="2400" dirty="0">
                <a:effectLst/>
                <a:latin typeface="Century Gothic" panose="020B0502020202020204" pitchFamily="34" charset="0"/>
              </a:rPr>
              <a:t> would be supporting them, aiding their invasion and exploitation.</a:t>
            </a:r>
          </a:p>
          <a:p>
            <a:pPr indent="-228600">
              <a:lnSpc>
                <a:spcPct val="90000"/>
              </a:lnSpc>
              <a:buFont typeface="Arial" panose="020B0604020202020204" pitchFamily="34" charset="0"/>
              <a:buChar char="•"/>
            </a:pPr>
            <a:endParaRPr lang="en-US" sz="1200" dirty="0"/>
          </a:p>
        </p:txBody>
      </p:sp>
      <p:pic>
        <p:nvPicPr>
          <p:cNvPr id="9" name="Picture 8" descr="Picture of a Roman soldier hosing a spear and shield&#10;&#10;Description automatically generated">
            <a:extLst>
              <a:ext uri="{FF2B5EF4-FFF2-40B4-BE49-F238E27FC236}">
                <a16:creationId xmlns:a16="http://schemas.microsoft.com/office/drawing/2014/main" id="{C2CC68DE-2766-4A27-8AFA-09753B577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795" y="2333766"/>
            <a:ext cx="4524233" cy="4524233"/>
          </a:xfrm>
          <a:prstGeom prst="rect">
            <a:avLst/>
          </a:prstGeom>
        </p:spPr>
      </p:pic>
    </p:spTree>
    <p:extLst>
      <p:ext uri="{BB962C8B-B14F-4D97-AF65-F5344CB8AC3E}">
        <p14:creationId xmlns:p14="http://schemas.microsoft.com/office/powerpoint/2010/main" val="1116135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457</Words>
  <Application>Microsoft Office PowerPoint</Application>
  <PresentationFormat>Widescreen</PresentationFormat>
  <Paragraphs>39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Hirst</dc:creator>
  <cp:lastModifiedBy>Bartley, Izzy</cp:lastModifiedBy>
  <cp:revision>16</cp:revision>
  <dcterms:created xsi:type="dcterms:W3CDTF">2021-04-21T12:23:32Z</dcterms:created>
  <dcterms:modified xsi:type="dcterms:W3CDTF">2021-07-15T21:31:58Z</dcterms:modified>
</cp:coreProperties>
</file>