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4" r:id="rId2"/>
    <p:sldId id="272" r:id="rId3"/>
    <p:sldId id="273" r:id="rId4"/>
    <p:sldId id="271" r:id="rId5"/>
    <p:sldId id="261" r:id="rId6"/>
    <p:sldId id="264" r:id="rId7"/>
    <p:sldId id="267" r:id="rId8"/>
    <p:sldId id="269" r:id="rId9"/>
    <p:sldId id="262" r:id="rId10"/>
    <p:sldId id="268" r:id="rId11"/>
    <p:sldId id="270" r:id="rId12"/>
    <p:sldId id="265" r:id="rId13"/>
    <p:sldId id="263" r:id="rId14"/>
    <p:sldId id="266" r:id="rId15"/>
  </p:sldIdLst>
  <p:sldSz cx="9906000" cy="6858000" type="A4"/>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560"/>
    <a:srgbClr val="2292A4"/>
    <a:srgbClr val="F57B22"/>
    <a:srgbClr val="F0B30D"/>
    <a:srgbClr val="B2BB1A"/>
    <a:srgbClr val="EF3024"/>
    <a:srgbClr val="67C7C6"/>
    <a:srgbClr val="86BBD8"/>
    <a:srgbClr val="F26419"/>
    <a:srgbClr val="F6AE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howGuides="1">
      <p:cViewPr varScale="1">
        <p:scale>
          <a:sx n="80" d="100"/>
          <a:sy n="80" d="100"/>
        </p:scale>
        <p:origin x="1260" y="6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59048B01-7811-4935-AF9A-E60E75F5F69A}" type="datetimeFigureOut">
              <a:rPr lang="en-GB" smtClean="0"/>
              <a:t>11/01/2018</a:t>
            </a:fld>
            <a:endParaRPr lang="en-GB"/>
          </a:p>
        </p:txBody>
      </p:sp>
      <p:sp>
        <p:nvSpPr>
          <p:cNvPr id="4" name="Slide Image Placeholder 3"/>
          <p:cNvSpPr>
            <a:spLocks noGrp="1" noRot="1" noChangeAspect="1"/>
          </p:cNvSpPr>
          <p:nvPr>
            <p:ph type="sldImg" idx="2"/>
          </p:nvPr>
        </p:nvSpPr>
        <p:spPr>
          <a:xfrm>
            <a:off x="965200" y="1233488"/>
            <a:ext cx="481171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CBC72F34-B58D-438E-9945-F3E63B9AFF86}" type="slidenum">
              <a:rPr lang="en-GB" smtClean="0"/>
              <a:t>‹#›</a:t>
            </a:fld>
            <a:endParaRPr lang="en-GB"/>
          </a:p>
        </p:txBody>
      </p:sp>
    </p:spTree>
    <p:extLst>
      <p:ext uri="{BB962C8B-B14F-4D97-AF65-F5344CB8AC3E}">
        <p14:creationId xmlns:p14="http://schemas.microsoft.com/office/powerpoint/2010/main" val="354005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C72F34-B58D-438E-9945-F3E63B9AFF86}" type="slidenum">
              <a:rPr lang="en-GB" smtClean="0"/>
              <a:t>4</a:t>
            </a:fld>
            <a:endParaRPr lang="en-GB"/>
          </a:p>
        </p:txBody>
      </p:sp>
    </p:spTree>
    <p:extLst>
      <p:ext uri="{BB962C8B-B14F-4D97-AF65-F5344CB8AC3E}">
        <p14:creationId xmlns:p14="http://schemas.microsoft.com/office/powerpoint/2010/main" val="3353371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B2CA5D-4C33-41B8-999B-B841CA9DB0B2}" type="datetimeFigureOut">
              <a:rPr lang="en-GB" smtClean="0"/>
              <a:t>11/01/2018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207086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B2CA5D-4C33-41B8-999B-B841CA9DB0B2}" type="datetimeFigureOut">
              <a:rPr lang="en-GB" smtClean="0"/>
              <a:t>11/01/2018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11874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B2CA5D-4C33-41B8-999B-B841CA9DB0B2}" type="datetimeFigureOut">
              <a:rPr lang="en-GB" smtClean="0"/>
              <a:t>11/01/2018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282431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B2CA5D-4C33-41B8-999B-B841CA9DB0B2}" type="datetimeFigureOut">
              <a:rPr lang="en-GB" smtClean="0"/>
              <a:t>11/01/2018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423415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2CA5D-4C33-41B8-999B-B841CA9DB0B2}" type="datetimeFigureOut">
              <a:rPr lang="en-GB" smtClean="0"/>
              <a:t>11/01/2018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389968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B2CA5D-4C33-41B8-999B-B841CA9DB0B2}" type="datetimeFigureOut">
              <a:rPr lang="en-GB" smtClean="0"/>
              <a:t>11/01/2018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417832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B2CA5D-4C33-41B8-999B-B841CA9DB0B2}" type="datetimeFigureOut">
              <a:rPr lang="en-GB" smtClean="0"/>
              <a:t>11/01/2018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85548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B2CA5D-4C33-41B8-999B-B841CA9DB0B2}" type="datetimeFigureOut">
              <a:rPr lang="en-GB" smtClean="0"/>
              <a:t>11/01/2018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243533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2CA5D-4C33-41B8-999B-B841CA9DB0B2}" type="datetimeFigureOut">
              <a:rPr lang="en-GB" smtClean="0"/>
              <a:t>11/01/2018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381337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A5D-4C33-41B8-999B-B841CA9DB0B2}" type="datetimeFigureOut">
              <a:rPr lang="en-GB" smtClean="0"/>
              <a:t>11/01/2018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21686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A5D-4C33-41B8-999B-B841CA9DB0B2}" type="datetimeFigureOut">
              <a:rPr lang="en-GB" smtClean="0"/>
              <a:t>11/01/2018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9330AA-59D7-41A1-872D-AA444E9A5EE2}" type="slidenum">
              <a:rPr lang="en-GB" smtClean="0"/>
              <a:t>‹#›</a:t>
            </a:fld>
            <a:endParaRPr lang="en-GB"/>
          </a:p>
        </p:txBody>
      </p:sp>
    </p:spTree>
    <p:extLst>
      <p:ext uri="{BB962C8B-B14F-4D97-AF65-F5344CB8AC3E}">
        <p14:creationId xmlns:p14="http://schemas.microsoft.com/office/powerpoint/2010/main" val="263797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2CA5D-4C33-41B8-999B-B841CA9DB0B2}" type="datetimeFigureOut">
              <a:rPr lang="en-GB" smtClean="0"/>
              <a:t>11/01/2018</a:t>
            </a:fld>
            <a:endParaRPr lang="en-GB"/>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330AA-59D7-41A1-872D-AA444E9A5EE2}" type="slidenum">
              <a:rPr lang="en-GB" smtClean="0"/>
              <a:t>‹#›</a:t>
            </a:fld>
            <a:endParaRPr lang="en-GB"/>
          </a:p>
        </p:txBody>
      </p:sp>
    </p:spTree>
    <p:extLst>
      <p:ext uri="{BB962C8B-B14F-4D97-AF65-F5344CB8AC3E}">
        <p14:creationId xmlns:p14="http://schemas.microsoft.com/office/powerpoint/2010/main" val="25464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55560"/>
        </a:solidFill>
        <a:effectLst/>
      </p:bgPr>
    </p:bg>
    <p:spTree>
      <p:nvGrpSpPr>
        <p:cNvPr id="1" name=""/>
        <p:cNvGrpSpPr/>
        <p:nvPr/>
      </p:nvGrpSpPr>
      <p:grpSpPr>
        <a:xfrm>
          <a:off x="0" y="0"/>
          <a:ext cx="0" cy="0"/>
          <a:chOff x="0" y="0"/>
          <a:chExt cx="0" cy="0"/>
        </a:xfrm>
      </p:grpSpPr>
      <p:grpSp>
        <p:nvGrpSpPr>
          <p:cNvPr id="5" name="Group 4"/>
          <p:cNvGrpSpPr/>
          <p:nvPr/>
        </p:nvGrpSpPr>
        <p:grpSpPr>
          <a:xfrm>
            <a:off x="689638" y="621188"/>
            <a:ext cx="9641956" cy="6963675"/>
            <a:chOff x="308638" y="621187"/>
            <a:chExt cx="9641956" cy="6963675"/>
          </a:xfrm>
        </p:grpSpPr>
        <p:grpSp>
          <p:nvGrpSpPr>
            <p:cNvPr id="3" name="Group 2"/>
            <p:cNvGrpSpPr/>
            <p:nvPr/>
          </p:nvGrpSpPr>
          <p:grpSpPr>
            <a:xfrm>
              <a:off x="308638" y="621187"/>
              <a:ext cx="8646964" cy="5306869"/>
              <a:chOff x="308638" y="621187"/>
              <a:chExt cx="8646964" cy="5306869"/>
            </a:xfrm>
          </p:grpSpPr>
          <p:sp>
            <p:nvSpPr>
              <p:cNvPr id="34" name="Hexagon 33"/>
              <p:cNvSpPr/>
              <p:nvPr/>
            </p:nvSpPr>
            <p:spPr>
              <a:xfrm>
                <a:off x="6759443" y="445292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7" name="Hexagon 36"/>
              <p:cNvSpPr/>
              <p:nvPr/>
            </p:nvSpPr>
            <p:spPr>
              <a:xfrm>
                <a:off x="3789411" y="280554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Hexagon 37"/>
              <p:cNvSpPr/>
              <p:nvPr/>
            </p:nvSpPr>
            <p:spPr>
              <a:xfrm>
                <a:off x="6759443" y="281186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Hexagon 39"/>
              <p:cNvSpPr/>
              <p:nvPr/>
            </p:nvSpPr>
            <p:spPr>
              <a:xfrm>
                <a:off x="6972686" y="1407157"/>
                <a:ext cx="1291389" cy="1113266"/>
              </a:xfrm>
              <a:prstGeom prst="hexagon">
                <a:avLst/>
              </a:prstGeom>
              <a:noFill/>
              <a:ln w="38100">
                <a:solidFill>
                  <a:srgbClr val="49C5B1">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1" name="Hexagon 40"/>
              <p:cNvSpPr/>
              <p:nvPr/>
            </p:nvSpPr>
            <p:spPr>
              <a:xfrm>
                <a:off x="8043877" y="62118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2" name="Hexagon 41"/>
              <p:cNvSpPr/>
              <p:nvPr/>
            </p:nvSpPr>
            <p:spPr>
              <a:xfrm>
                <a:off x="4116246" y="4725334"/>
                <a:ext cx="1291389" cy="1113266"/>
              </a:xfrm>
              <a:prstGeom prst="hexagon">
                <a:avLst/>
              </a:prstGeom>
              <a:solidFill>
                <a:srgbClr val="49C5B1">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3" name="Hexagon 42"/>
              <p:cNvSpPr/>
              <p:nvPr/>
            </p:nvSpPr>
            <p:spPr>
              <a:xfrm>
                <a:off x="684832" y="188042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4" name="Hexagon 43"/>
              <p:cNvSpPr/>
              <p:nvPr/>
            </p:nvSpPr>
            <p:spPr>
              <a:xfrm>
                <a:off x="2877686" y="4485812"/>
                <a:ext cx="911725" cy="785970"/>
              </a:xfrm>
              <a:prstGeom prst="hexagon">
                <a:avLst/>
              </a:prstGeom>
              <a:solidFill>
                <a:srgbClr val="49C5B1">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5" name="Hexagon 44"/>
              <p:cNvSpPr/>
              <p:nvPr/>
            </p:nvSpPr>
            <p:spPr>
              <a:xfrm>
                <a:off x="5534894" y="2212532"/>
                <a:ext cx="1291389" cy="1113266"/>
              </a:xfrm>
              <a:prstGeom prst="hexagon">
                <a:avLst/>
              </a:prstGeom>
              <a:solidFill>
                <a:srgbClr val="49C5B1">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6" name="Hexagon 45"/>
              <p:cNvSpPr/>
              <p:nvPr/>
            </p:nvSpPr>
            <p:spPr>
              <a:xfrm>
                <a:off x="4733212" y="659106"/>
                <a:ext cx="607094" cy="523357"/>
              </a:xfrm>
              <a:prstGeom prst="hexagon">
                <a:avLst/>
              </a:prstGeom>
              <a:noFill/>
              <a:ln w="38100">
                <a:solidFill>
                  <a:srgbClr val="49C5B1">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7" name="Hexagon 46"/>
              <p:cNvSpPr/>
              <p:nvPr/>
            </p:nvSpPr>
            <p:spPr>
              <a:xfrm>
                <a:off x="308638" y="5231821"/>
                <a:ext cx="607094" cy="523357"/>
              </a:xfrm>
              <a:prstGeom prst="hexagon">
                <a:avLst/>
              </a:prstGeom>
              <a:noFill/>
              <a:ln w="38100">
                <a:solidFill>
                  <a:srgbClr val="49C5B1">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5292080" y="3645024"/>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32" name="Hexagon 31"/>
            <p:cNvSpPr/>
            <p:nvPr/>
          </p:nvSpPr>
          <p:spPr>
            <a:xfrm>
              <a:off x="5275258" y="527178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Hexagon 34"/>
            <p:cNvSpPr/>
            <p:nvPr/>
          </p:nvSpPr>
          <p:spPr>
            <a:xfrm>
              <a:off x="6759443" y="610972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6" name="Hexagon 35"/>
            <p:cNvSpPr/>
            <p:nvPr/>
          </p:nvSpPr>
          <p:spPr>
            <a:xfrm>
              <a:off x="8229246" y="527178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Hexagon 38"/>
            <p:cNvSpPr/>
            <p:nvPr/>
          </p:nvSpPr>
          <p:spPr>
            <a:xfrm>
              <a:off x="8239436" y="3627764"/>
              <a:ext cx="1711158" cy="1475136"/>
            </a:xfrm>
            <a:prstGeom prst="hexagon">
              <a:avLst/>
            </a:prstGeom>
            <a:noFill/>
            <a:ln w="38100">
              <a:solidFill>
                <a:srgbClr val="49C5B1">
                  <a:alpha val="4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11" name="TextBox 10"/>
          <p:cNvSpPr txBox="1"/>
          <p:nvPr/>
        </p:nvSpPr>
        <p:spPr>
          <a:xfrm>
            <a:off x="903983" y="6020271"/>
            <a:ext cx="7084849" cy="615553"/>
          </a:xfrm>
          <a:prstGeom prst="rect">
            <a:avLst/>
          </a:prstGeom>
          <a:noFill/>
        </p:spPr>
        <p:txBody>
          <a:bodyPr wrap="square" lIns="0" tIns="0" rIns="0" bIns="0" rtlCol="0">
            <a:spAutoFit/>
          </a:bodyPr>
          <a:lstStyle/>
          <a:p>
            <a:r>
              <a:rPr lang="en-GB" sz="2400" b="1" baseline="30000" dirty="0">
                <a:solidFill>
                  <a:srgbClr val="FFFFFF"/>
                </a:solidFill>
                <a:latin typeface="Century Gothic"/>
                <a:cs typeface="Century Gothic"/>
              </a:rPr>
              <a:t>Free learning resources from arts, cultural and heritage organisations</a:t>
            </a:r>
          </a:p>
          <a:p>
            <a:r>
              <a:rPr lang="en-GB" sz="36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sp>
        <p:nvSpPr>
          <p:cNvPr id="12" name="TextBox 11"/>
          <p:cNvSpPr txBox="1"/>
          <p:nvPr/>
        </p:nvSpPr>
        <p:spPr>
          <a:xfrm>
            <a:off x="2132259" y="3212779"/>
            <a:ext cx="7352632" cy="1723549"/>
          </a:xfrm>
          <a:prstGeom prst="rect">
            <a:avLst/>
          </a:prstGeom>
          <a:noFill/>
        </p:spPr>
        <p:txBody>
          <a:bodyPr wrap="square" lIns="0" tIns="0" rIns="0" bIns="0" rtlCol="0">
            <a:spAutoFit/>
          </a:bodyPr>
          <a:lstStyle/>
          <a:p>
            <a:r>
              <a:rPr lang="en-GB" sz="2800" dirty="0" smtClean="0">
                <a:solidFill>
                  <a:schemeClr val="bg1"/>
                </a:solidFill>
                <a:latin typeface="Century Gothic" panose="020B0502020202020204" pitchFamily="34" charset="0"/>
              </a:rPr>
              <a:t>Piece together an object and use observational, thinking and reasoning skills to explore how it might have been made and used.</a:t>
            </a:r>
            <a:endParaRPr lang="en-GB" sz="2800" dirty="0">
              <a:solidFill>
                <a:schemeClr val="bg1"/>
              </a:solidFill>
              <a:latin typeface="Century Gothic" panose="020B0502020202020204" pitchFamily="34" charset="0"/>
            </a:endParaRPr>
          </a:p>
        </p:txBody>
      </p:sp>
      <p:sp>
        <p:nvSpPr>
          <p:cNvPr id="13" name="TextBox 12"/>
          <p:cNvSpPr txBox="1"/>
          <p:nvPr/>
        </p:nvSpPr>
        <p:spPr>
          <a:xfrm>
            <a:off x="2119313" y="2384999"/>
            <a:ext cx="7290900" cy="677108"/>
          </a:xfrm>
          <a:prstGeom prst="rect">
            <a:avLst/>
          </a:prstGeom>
          <a:noFill/>
        </p:spPr>
        <p:txBody>
          <a:bodyPr wrap="square" lIns="0" tIns="0" rIns="0" bIns="0" rtlCol="0">
            <a:spAutoFit/>
          </a:bodyPr>
          <a:lstStyle/>
          <a:p>
            <a:r>
              <a:rPr lang="en-GB" sz="4400" b="1" dirty="0" smtClean="0">
                <a:solidFill>
                  <a:srgbClr val="49C5B1"/>
                </a:solidFill>
                <a:latin typeface="Century Gothic" panose="020B0502020202020204" pitchFamily="34" charset="0"/>
              </a:rPr>
              <a:t>Prehistory Jigsaw Activity</a:t>
            </a:r>
            <a:endParaRPr lang="en-US" sz="4400" b="1" dirty="0">
              <a:solidFill>
                <a:srgbClr val="49C5B1"/>
              </a:solidFill>
            </a:endParaRPr>
          </a:p>
        </p:txBody>
      </p:sp>
      <p:pic>
        <p:nvPicPr>
          <p:cNvPr id="25" name="Picture 24"/>
          <p:cNvPicPr>
            <a:picLocks noChangeAspect="1"/>
          </p:cNvPicPr>
          <p:nvPr/>
        </p:nvPicPr>
        <p:blipFill>
          <a:blip r:embed="rId2"/>
          <a:stretch>
            <a:fillRect/>
          </a:stretch>
        </p:blipFill>
        <p:spPr>
          <a:xfrm>
            <a:off x="571097" y="265692"/>
            <a:ext cx="3335655" cy="1308100"/>
          </a:xfrm>
          <a:prstGeom prst="rect">
            <a:avLst/>
          </a:prstGeom>
        </p:spPr>
      </p:pic>
    </p:spTree>
    <p:extLst>
      <p:ext uri="{BB962C8B-B14F-4D97-AF65-F5344CB8AC3E}">
        <p14:creationId xmlns:p14="http://schemas.microsoft.com/office/powerpoint/2010/main" val="159874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292A4"/>
                </a:solidFill>
                <a:latin typeface="Century Gothic" panose="020B0502020202020204" pitchFamily="34" charset="0"/>
              </a:rPr>
              <a:t>Bronze Age pot</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4852346" y="1639341"/>
            <a:ext cx="4746625" cy="4525963"/>
          </a:xfrm>
        </p:spPr>
        <p:txBody>
          <a:bodyPr>
            <a:normAutofit fontScale="92500" lnSpcReduction="10000"/>
          </a:bodyPr>
          <a:lstStyle/>
          <a:p>
            <a:r>
              <a:rPr lang="en-GB" sz="1900" dirty="0" smtClean="0">
                <a:latin typeface="Century Gothic" panose="020B0502020202020204" pitchFamily="34" charset="0"/>
              </a:rPr>
              <a:t>This pot was made from coils of clay over 3,000 years ago and fired in a special oven called a </a:t>
            </a:r>
            <a:r>
              <a:rPr lang="en-GB" sz="1900" b="1" dirty="0" smtClean="0">
                <a:latin typeface="Century Gothic" panose="020B0502020202020204" pitchFamily="34" charset="0"/>
              </a:rPr>
              <a:t>kiln</a:t>
            </a:r>
            <a:r>
              <a:rPr lang="en-GB" sz="1900" dirty="0" smtClean="0">
                <a:latin typeface="Century Gothic" panose="020B0502020202020204" pitchFamily="34" charset="0"/>
              </a:rPr>
              <a:t>.  </a:t>
            </a:r>
          </a:p>
          <a:p>
            <a:pPr lvl="1"/>
            <a:r>
              <a:rPr lang="en-GB" sz="1900" dirty="0" smtClean="0">
                <a:latin typeface="Century Gothic" panose="020B0502020202020204" pitchFamily="34" charset="0"/>
              </a:rPr>
              <a:t>They are still made in exactly the same way today!</a:t>
            </a:r>
          </a:p>
          <a:p>
            <a:endParaRPr lang="en-GB" sz="1900" dirty="0" smtClean="0">
              <a:latin typeface="Century Gothic" panose="020B0502020202020204" pitchFamily="34" charset="0"/>
            </a:endParaRPr>
          </a:p>
          <a:p>
            <a:r>
              <a:rPr lang="en-GB" sz="1900" dirty="0" smtClean="0">
                <a:latin typeface="Century Gothic" panose="020B0502020202020204" pitchFamily="34" charset="0"/>
              </a:rPr>
              <a:t>We are very lucky that the pot has not been broken during all that time buried in the earth.</a:t>
            </a:r>
          </a:p>
          <a:p>
            <a:endParaRPr lang="en-GB" sz="1900" dirty="0" smtClean="0">
              <a:latin typeface="Century Gothic" panose="020B0502020202020204" pitchFamily="34" charset="0"/>
            </a:endParaRPr>
          </a:p>
          <a:p>
            <a:r>
              <a:rPr lang="en-GB" sz="1900" dirty="0" smtClean="0">
                <a:latin typeface="Century Gothic" panose="020B0502020202020204" pitchFamily="34" charset="0"/>
              </a:rPr>
              <a:t>Look how carefully the person who made this pot has decorated it.  </a:t>
            </a:r>
          </a:p>
          <a:p>
            <a:pPr lvl="1"/>
            <a:r>
              <a:rPr lang="en-GB" sz="1900" dirty="0" smtClean="0">
                <a:latin typeface="Century Gothic" panose="020B0502020202020204" pitchFamily="34" charset="0"/>
              </a:rPr>
              <a:t>What does the decoration tell you about the person who made it and the culture they came from?</a:t>
            </a:r>
          </a:p>
          <a:p>
            <a:endParaRPr lang="en-GB" dirty="0">
              <a:latin typeface="Century Gothic" panose="020B0502020202020204" pitchFamily="34" charset="0"/>
            </a:endParaRPr>
          </a:p>
        </p:txBody>
      </p:sp>
      <p:sp>
        <p:nvSpPr>
          <p:cNvPr id="10" name="TextBox 9"/>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grpSp>
        <p:nvGrpSpPr>
          <p:cNvPr id="11" name="Group 10"/>
          <p:cNvGrpSpPr/>
          <p:nvPr/>
        </p:nvGrpSpPr>
        <p:grpSpPr>
          <a:xfrm>
            <a:off x="4960390" y="3999733"/>
            <a:ext cx="4492060" cy="3168409"/>
            <a:chOff x="181643" y="575007"/>
            <a:chExt cx="9872856" cy="6963675"/>
          </a:xfrm>
        </p:grpSpPr>
        <p:sp>
          <p:nvSpPr>
            <p:cNvPr id="12" name="Hexagon 11"/>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Hexagon 14"/>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Hexagon 25"/>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32" name="Group 31"/>
          <p:cNvGrpSpPr/>
          <p:nvPr/>
        </p:nvGrpSpPr>
        <p:grpSpPr>
          <a:xfrm>
            <a:off x="332673" y="1525167"/>
            <a:ext cx="3974304" cy="4341916"/>
            <a:chOff x="6033121" y="322227"/>
            <a:chExt cx="2701814" cy="2951724"/>
          </a:xfrm>
        </p:grpSpPr>
        <p:grpSp>
          <p:nvGrpSpPr>
            <p:cNvPr id="33" name="Group 32"/>
            <p:cNvGrpSpPr/>
            <p:nvPr/>
          </p:nvGrpSpPr>
          <p:grpSpPr>
            <a:xfrm>
              <a:off x="6249144" y="2996952"/>
              <a:ext cx="2232248" cy="276999"/>
              <a:chOff x="1064568" y="2901419"/>
              <a:chExt cx="2232248" cy="276999"/>
            </a:xfrm>
          </p:grpSpPr>
          <p:cxnSp>
            <p:nvCxnSpPr>
              <p:cNvPr id="35" name="Straight Connector 34"/>
              <p:cNvCxnSpPr/>
              <p:nvPr/>
            </p:nvCxnSpPr>
            <p:spPr>
              <a:xfrm>
                <a:off x="1064568" y="2924944"/>
                <a:ext cx="2232248"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982670" y="2901419"/>
                <a:ext cx="972109" cy="276999"/>
              </a:xfrm>
              <a:prstGeom prst="rect">
                <a:avLst/>
              </a:prstGeom>
              <a:noFill/>
            </p:spPr>
            <p:txBody>
              <a:bodyPr wrap="square" rtlCol="0" anchor="ctr">
                <a:spAutoFit/>
              </a:bodyPr>
              <a:lstStyle/>
              <a:p>
                <a:pPr algn="ctr"/>
                <a:r>
                  <a:rPr lang="en-GB" sz="1200" dirty="0" smtClean="0">
                    <a:latin typeface="Century Gothic" panose="020B0502020202020204" pitchFamily="34" charset="0"/>
                  </a:rPr>
                  <a:t>135 mm</a:t>
                </a:r>
                <a:endParaRPr lang="en-GB" sz="1200" dirty="0">
                  <a:latin typeface="Century Gothic" panose="020B0502020202020204" pitchFamily="34" charset="0"/>
                </a:endParaRPr>
              </a:p>
            </p:txBody>
          </p:sp>
        </p:grpSp>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3121" y="322227"/>
              <a:ext cx="2701814" cy="2729433"/>
            </a:xfrm>
            <a:prstGeom prst="rect">
              <a:avLst/>
            </a:prstGeom>
          </p:spPr>
        </p:pic>
      </p:gr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329249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2018"/>
            <a:ext cx="8915400" cy="1143000"/>
          </a:xfrm>
        </p:spPr>
        <p:txBody>
          <a:bodyPr/>
          <a:lstStyle/>
          <a:p>
            <a:r>
              <a:rPr lang="en-GB" dirty="0" smtClean="0">
                <a:solidFill>
                  <a:srgbClr val="2292A4"/>
                </a:solidFill>
                <a:latin typeface="Century Gothic" panose="020B0502020202020204" pitchFamily="34" charset="0"/>
              </a:rPr>
              <a:t>Bronze Age axe</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4953000" y="1385279"/>
            <a:ext cx="4746625" cy="4525963"/>
          </a:xfrm>
        </p:spPr>
        <p:txBody>
          <a:bodyPr>
            <a:normAutofit fontScale="85000" lnSpcReduction="20000"/>
          </a:bodyPr>
          <a:lstStyle/>
          <a:p>
            <a:r>
              <a:rPr lang="en-GB" dirty="0" smtClean="0">
                <a:latin typeface="Century Gothic" panose="020B0502020202020204" pitchFamily="34" charset="0"/>
              </a:rPr>
              <a:t>Although this axe is made from stone, it was made in the bronze age.</a:t>
            </a:r>
          </a:p>
          <a:p>
            <a:endParaRPr lang="en-GB" dirty="0" smtClean="0">
              <a:latin typeface="Century Gothic" panose="020B0502020202020204" pitchFamily="34" charset="0"/>
            </a:endParaRPr>
          </a:p>
          <a:p>
            <a:r>
              <a:rPr lang="en-GB" dirty="0" smtClean="0">
                <a:latin typeface="Century Gothic" panose="020B0502020202020204" pitchFamily="34" charset="0"/>
              </a:rPr>
              <a:t>It is made from basalt, a fine grained volcanic rock.</a:t>
            </a:r>
          </a:p>
          <a:p>
            <a:endParaRPr lang="en-GB" dirty="0" smtClean="0">
              <a:latin typeface="Century Gothic" panose="020B0502020202020204" pitchFamily="34" charset="0"/>
            </a:endParaRPr>
          </a:p>
          <a:p>
            <a:r>
              <a:rPr lang="en-GB" dirty="0" smtClean="0">
                <a:latin typeface="Century Gothic" panose="020B0502020202020204" pitchFamily="34" charset="0"/>
              </a:rPr>
              <a:t>Look at the different shapes of the ends of the axe.  Both have been used.  </a:t>
            </a:r>
          </a:p>
          <a:p>
            <a:pPr lvl="1"/>
            <a:r>
              <a:rPr lang="en-GB" sz="2800" dirty="0" smtClean="0">
                <a:latin typeface="Century Gothic" panose="020B0502020202020204" pitchFamily="34" charset="0"/>
              </a:rPr>
              <a:t>What kind of work do you think each end was used for?</a:t>
            </a:r>
          </a:p>
          <a:p>
            <a:endParaRPr lang="en-GB" dirty="0">
              <a:latin typeface="Century Gothic" panose="020B0502020202020204" pitchFamily="34" charset="0"/>
            </a:endParaRPr>
          </a:p>
        </p:txBody>
      </p:sp>
      <p:sp>
        <p:nvSpPr>
          <p:cNvPr id="10" name="TextBox 9"/>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grpSp>
        <p:nvGrpSpPr>
          <p:cNvPr id="11" name="Group 10"/>
          <p:cNvGrpSpPr/>
          <p:nvPr/>
        </p:nvGrpSpPr>
        <p:grpSpPr>
          <a:xfrm>
            <a:off x="4960390" y="3999733"/>
            <a:ext cx="4492060" cy="3168409"/>
            <a:chOff x="181643" y="575007"/>
            <a:chExt cx="9872856" cy="6963675"/>
          </a:xfrm>
        </p:grpSpPr>
        <p:sp>
          <p:nvSpPr>
            <p:cNvPr id="12" name="Hexagon 11"/>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Hexagon 14"/>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Hexagon 25"/>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33" name="Group 32"/>
          <p:cNvGrpSpPr/>
          <p:nvPr/>
        </p:nvGrpSpPr>
        <p:grpSpPr>
          <a:xfrm>
            <a:off x="288072" y="2204864"/>
            <a:ext cx="4413710" cy="2911774"/>
            <a:chOff x="103140" y="3495450"/>
            <a:chExt cx="4413710" cy="2911774"/>
          </a:xfrm>
        </p:grpSpPr>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40" y="3495450"/>
              <a:ext cx="4413710" cy="2911774"/>
            </a:xfrm>
            <a:prstGeom prst="rect">
              <a:avLst/>
            </a:prstGeom>
          </p:spPr>
        </p:pic>
        <p:grpSp>
          <p:nvGrpSpPr>
            <p:cNvPr id="35" name="Group 34"/>
            <p:cNvGrpSpPr/>
            <p:nvPr/>
          </p:nvGrpSpPr>
          <p:grpSpPr>
            <a:xfrm>
              <a:off x="488504" y="6088964"/>
              <a:ext cx="3816424" cy="292364"/>
              <a:chOff x="660473" y="3228980"/>
              <a:chExt cx="3549531" cy="218465"/>
            </a:xfrm>
          </p:grpSpPr>
          <p:cxnSp>
            <p:nvCxnSpPr>
              <p:cNvPr id="36" name="Straight Connector 35"/>
              <p:cNvCxnSpPr/>
              <p:nvPr/>
            </p:nvCxnSpPr>
            <p:spPr>
              <a:xfrm>
                <a:off x="660473" y="3228980"/>
                <a:ext cx="3549531"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915698" y="3240461"/>
                <a:ext cx="972109" cy="206984"/>
              </a:xfrm>
              <a:prstGeom prst="rect">
                <a:avLst/>
              </a:prstGeom>
              <a:noFill/>
            </p:spPr>
            <p:txBody>
              <a:bodyPr wrap="square" rtlCol="0" anchor="ctr">
                <a:spAutoFit/>
              </a:bodyPr>
              <a:lstStyle/>
              <a:p>
                <a:pPr algn="ctr"/>
                <a:r>
                  <a:rPr lang="en-GB" sz="1200" dirty="0" smtClean="0">
                    <a:latin typeface="Century Gothic" panose="020B0502020202020204" pitchFamily="34" charset="0"/>
                  </a:rPr>
                  <a:t>185 mm</a:t>
                </a:r>
                <a:endParaRPr lang="en-GB" sz="1200" dirty="0">
                  <a:latin typeface="Century Gothic" panose="020B0502020202020204" pitchFamily="34" charset="0"/>
                </a:endParaRPr>
              </a:p>
            </p:txBody>
          </p:sp>
        </p:grpSp>
      </p:gr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1699062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90" y="126386"/>
            <a:ext cx="8915400" cy="1143000"/>
          </a:xfrm>
        </p:spPr>
        <p:txBody>
          <a:bodyPr/>
          <a:lstStyle/>
          <a:p>
            <a:r>
              <a:rPr lang="en-GB" dirty="0" smtClean="0">
                <a:solidFill>
                  <a:srgbClr val="2292A4"/>
                </a:solidFill>
                <a:latin typeface="Century Gothic" panose="020B0502020202020204" pitchFamily="34" charset="0"/>
              </a:rPr>
              <a:t>Iron Age pendant</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5097016" y="1196752"/>
            <a:ext cx="4746625" cy="4774592"/>
          </a:xfrm>
        </p:spPr>
        <p:txBody>
          <a:bodyPr>
            <a:noAutofit/>
          </a:bodyPr>
          <a:lstStyle/>
          <a:p>
            <a:r>
              <a:rPr lang="en-GB" sz="1800" dirty="0" smtClean="0">
                <a:latin typeface="Century Gothic" panose="020B0502020202020204" pitchFamily="34" charset="0"/>
              </a:rPr>
              <a:t>This beautiful brooch was made by a skilled craftsperson over 1,800 years ago!</a:t>
            </a:r>
          </a:p>
          <a:p>
            <a:endParaRPr lang="en-GB" sz="1800" dirty="0">
              <a:latin typeface="Century Gothic" panose="020B0502020202020204" pitchFamily="34" charset="0"/>
            </a:endParaRPr>
          </a:p>
          <a:p>
            <a:r>
              <a:rPr lang="en-GB" sz="1800" dirty="0" smtClean="0">
                <a:latin typeface="Century Gothic" panose="020B0502020202020204" pitchFamily="34" charset="0"/>
              </a:rPr>
              <a:t>It is made of a mixture of copper and another metal, and enamel.</a:t>
            </a:r>
          </a:p>
          <a:p>
            <a:endParaRPr lang="en-GB" sz="1800" dirty="0" smtClean="0">
              <a:latin typeface="Century Gothic" panose="020B0502020202020204" pitchFamily="34" charset="0"/>
            </a:endParaRPr>
          </a:p>
          <a:p>
            <a:r>
              <a:rPr lang="en-GB" sz="1800" dirty="0" smtClean="0">
                <a:latin typeface="Century Gothic" panose="020B0502020202020204" pitchFamily="34" charset="0"/>
              </a:rPr>
              <a:t>It was found in </a:t>
            </a:r>
            <a:r>
              <a:rPr lang="en-GB" sz="1800" dirty="0" err="1" smtClean="0">
                <a:latin typeface="Century Gothic" panose="020B0502020202020204" pitchFamily="34" charset="0"/>
              </a:rPr>
              <a:t>Aberford</a:t>
            </a:r>
            <a:r>
              <a:rPr lang="en-GB" sz="1800" dirty="0" smtClean="0">
                <a:latin typeface="Century Gothic" panose="020B0502020202020204" pitchFamily="34" charset="0"/>
              </a:rPr>
              <a:t>, near Leeds, in the UK.</a:t>
            </a:r>
          </a:p>
          <a:p>
            <a:endParaRPr lang="en-GB" sz="1800" dirty="0" smtClean="0">
              <a:latin typeface="Century Gothic" panose="020B0502020202020204" pitchFamily="34" charset="0"/>
            </a:endParaRPr>
          </a:p>
          <a:p>
            <a:r>
              <a:rPr lang="en-GB" sz="1800" dirty="0" smtClean="0">
                <a:latin typeface="Century Gothic" panose="020B0502020202020204" pitchFamily="34" charset="0"/>
              </a:rPr>
              <a:t>What do you think the story behind this brooch is?  </a:t>
            </a:r>
          </a:p>
          <a:p>
            <a:pPr lvl="1"/>
            <a:r>
              <a:rPr lang="en-GB" sz="1800" dirty="0" smtClean="0">
                <a:latin typeface="Century Gothic" panose="020B0502020202020204" pitchFamily="34" charset="0"/>
              </a:rPr>
              <a:t>Who made it?  </a:t>
            </a:r>
          </a:p>
          <a:p>
            <a:pPr lvl="1"/>
            <a:r>
              <a:rPr lang="en-GB" sz="1800" dirty="0" smtClean="0">
                <a:latin typeface="Century Gothic" panose="020B0502020202020204" pitchFamily="34" charset="0"/>
              </a:rPr>
              <a:t>Who bought it?  </a:t>
            </a:r>
          </a:p>
          <a:p>
            <a:pPr lvl="1"/>
            <a:r>
              <a:rPr lang="en-GB" sz="1800" dirty="0" smtClean="0">
                <a:latin typeface="Century Gothic" panose="020B0502020202020204" pitchFamily="34" charset="0"/>
              </a:rPr>
              <a:t>How did it get lost?</a:t>
            </a:r>
            <a:endParaRPr lang="en-GB" sz="1800" dirty="0">
              <a:latin typeface="Century Gothic" panose="020B0502020202020204" pitchFamily="34" charset="0"/>
            </a:endParaRPr>
          </a:p>
        </p:txBody>
      </p:sp>
      <p:pic>
        <p:nvPicPr>
          <p:cNvPr id="9" name="Picture 8"/>
          <p:cNvPicPr>
            <a:picLocks noChangeAspect="1"/>
          </p:cNvPicPr>
          <p:nvPr/>
        </p:nvPicPr>
        <p:blipFill>
          <a:blip r:embed="rId2"/>
          <a:stretch>
            <a:fillRect/>
          </a:stretch>
        </p:blipFill>
        <p:spPr>
          <a:xfrm>
            <a:off x="56456" y="2010910"/>
            <a:ext cx="4978809" cy="4052752"/>
          </a:xfrm>
          <a:prstGeom prst="rect">
            <a:avLst/>
          </a:prstGeom>
        </p:spPr>
      </p:pic>
      <p:grpSp>
        <p:nvGrpSpPr>
          <p:cNvPr id="10" name="Group 9"/>
          <p:cNvGrpSpPr/>
          <p:nvPr/>
        </p:nvGrpSpPr>
        <p:grpSpPr>
          <a:xfrm>
            <a:off x="4960390" y="3999733"/>
            <a:ext cx="4492060" cy="3168409"/>
            <a:chOff x="181643" y="575007"/>
            <a:chExt cx="9872856" cy="6963675"/>
          </a:xfrm>
        </p:grpSpPr>
        <p:sp>
          <p:nvSpPr>
            <p:cNvPr id="11" name="Hexagon 10"/>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Hexagon 11"/>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Hexagon 12"/>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Hexagon 17"/>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6" name="TextBox 25"/>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2681957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292A4"/>
                </a:solidFill>
                <a:latin typeface="Century Gothic" panose="020B0502020202020204" pitchFamily="34" charset="0"/>
              </a:rPr>
              <a:t>Iron Age Bronze Sword</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755204" y="3429000"/>
            <a:ext cx="8446268" cy="2743096"/>
          </a:xfrm>
        </p:spPr>
        <p:txBody>
          <a:bodyPr>
            <a:normAutofit fontScale="85000" lnSpcReduction="10000"/>
          </a:bodyPr>
          <a:lstStyle/>
          <a:p>
            <a:r>
              <a:rPr lang="en-GB" sz="2000" dirty="0" smtClean="0">
                <a:latin typeface="Century Gothic" panose="020B0502020202020204" pitchFamily="34" charset="0"/>
              </a:rPr>
              <a:t>The handle, or </a:t>
            </a:r>
            <a:r>
              <a:rPr lang="en-GB" sz="2000" b="1" dirty="0" smtClean="0">
                <a:latin typeface="Century Gothic" panose="020B0502020202020204" pitchFamily="34" charset="0"/>
              </a:rPr>
              <a:t>pommel </a:t>
            </a:r>
            <a:r>
              <a:rPr lang="en-GB" sz="2000" dirty="0" smtClean="0">
                <a:latin typeface="Century Gothic" panose="020B0502020202020204" pitchFamily="34" charset="0"/>
              </a:rPr>
              <a:t>of this sword is missing, but you can still see the holes where it would have been attached.</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This sword was found near Temple </a:t>
            </a:r>
            <a:r>
              <a:rPr lang="en-GB" sz="2000" dirty="0" err="1" smtClean="0">
                <a:latin typeface="Century Gothic" panose="020B0502020202020204" pitchFamily="34" charset="0"/>
              </a:rPr>
              <a:t>Newsam</a:t>
            </a:r>
            <a:r>
              <a:rPr lang="en-GB" sz="2000" dirty="0" smtClean="0">
                <a:latin typeface="Century Gothic" panose="020B0502020202020204" pitchFamily="34" charset="0"/>
              </a:rPr>
              <a:t> in Leeds, UK.</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The sword would probably have belonged to someone quite rich, or a soldier who fought for a wealthy landowner.</a:t>
            </a:r>
          </a:p>
          <a:p>
            <a:endParaRPr lang="en-GB" sz="2000" dirty="0">
              <a:latin typeface="Century Gothic" panose="020B0502020202020204" pitchFamily="34" charset="0"/>
            </a:endParaRPr>
          </a:p>
          <a:p>
            <a:r>
              <a:rPr lang="en-GB" sz="2000" dirty="0" smtClean="0">
                <a:latin typeface="Century Gothic" panose="020B0502020202020204" pitchFamily="34" charset="0"/>
              </a:rPr>
              <a:t>What kind of training do you think a person would need before they could go into battle with a sword like this? </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276" y="1340768"/>
            <a:ext cx="7974656" cy="1557623"/>
          </a:xfrm>
          <a:prstGeom prst="rect">
            <a:avLst/>
          </a:prstGeom>
        </p:spPr>
      </p:pic>
      <p:grpSp>
        <p:nvGrpSpPr>
          <p:cNvPr id="6" name="Group 5"/>
          <p:cNvGrpSpPr/>
          <p:nvPr/>
        </p:nvGrpSpPr>
        <p:grpSpPr>
          <a:xfrm>
            <a:off x="992560" y="2780928"/>
            <a:ext cx="7632848" cy="299657"/>
            <a:chOff x="560512" y="2924944"/>
            <a:chExt cx="3456384" cy="213785"/>
          </a:xfrm>
        </p:grpSpPr>
        <p:cxnSp>
          <p:nvCxnSpPr>
            <p:cNvPr id="7" name="Straight Connector 6"/>
            <p:cNvCxnSpPr/>
            <p:nvPr/>
          </p:nvCxnSpPr>
          <p:spPr>
            <a:xfrm>
              <a:off x="560512" y="2924944"/>
              <a:ext cx="345638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2670" y="2941109"/>
              <a:ext cx="972109" cy="197620"/>
            </a:xfrm>
            <a:prstGeom prst="rect">
              <a:avLst/>
            </a:prstGeom>
            <a:noFill/>
          </p:spPr>
          <p:txBody>
            <a:bodyPr wrap="square" rtlCol="0" anchor="ctr">
              <a:spAutoFit/>
            </a:bodyPr>
            <a:lstStyle/>
            <a:p>
              <a:pPr algn="ctr"/>
              <a:r>
                <a:rPr lang="en-GB" sz="1200" dirty="0" smtClean="0">
                  <a:latin typeface="Century Gothic" panose="020B0502020202020204" pitchFamily="34" charset="0"/>
                </a:rPr>
                <a:t>764 mm</a:t>
              </a:r>
              <a:endParaRPr lang="en-GB" sz="1200" dirty="0">
                <a:latin typeface="Century Gothic" panose="020B0502020202020204" pitchFamily="34" charset="0"/>
              </a:endParaRPr>
            </a:p>
          </p:txBody>
        </p:sp>
      </p:grpSp>
      <p:grpSp>
        <p:nvGrpSpPr>
          <p:cNvPr id="10" name="Group 9"/>
          <p:cNvGrpSpPr/>
          <p:nvPr/>
        </p:nvGrpSpPr>
        <p:grpSpPr>
          <a:xfrm>
            <a:off x="4960390" y="3999733"/>
            <a:ext cx="4492060" cy="3168409"/>
            <a:chOff x="181643" y="575007"/>
            <a:chExt cx="9872856" cy="6963675"/>
          </a:xfrm>
        </p:grpSpPr>
        <p:sp>
          <p:nvSpPr>
            <p:cNvPr id="11" name="Hexagon 10"/>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Hexagon 11"/>
            <p:cNvSpPr/>
            <p:nvPr/>
          </p:nvSpPr>
          <p:spPr>
            <a:xfrm>
              <a:off x="6863348" y="4317284"/>
              <a:ext cx="1711157" cy="147513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Hexagon 12"/>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Hexagon 17"/>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6" name="TextBox 25"/>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1290235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16632"/>
            <a:ext cx="8915400" cy="1143000"/>
          </a:xfrm>
        </p:spPr>
        <p:txBody>
          <a:bodyPr/>
          <a:lstStyle/>
          <a:p>
            <a:r>
              <a:rPr lang="en-GB" dirty="0" smtClean="0">
                <a:solidFill>
                  <a:srgbClr val="2292A4"/>
                </a:solidFill>
                <a:latin typeface="Century Gothic" panose="020B0502020202020204" pitchFamily="34" charset="0"/>
              </a:rPr>
              <a:t>Late Iron Age quern stone</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4968542" y="1340768"/>
            <a:ext cx="4746625" cy="4525963"/>
          </a:xfrm>
        </p:spPr>
        <p:txBody>
          <a:bodyPr>
            <a:normAutofit fontScale="62500" lnSpcReduction="20000"/>
          </a:bodyPr>
          <a:lstStyle/>
          <a:p>
            <a:r>
              <a:rPr lang="en-GB" b="1" dirty="0" smtClean="0">
                <a:latin typeface="Century Gothic" panose="020B0502020202020204" pitchFamily="34" charset="0"/>
              </a:rPr>
              <a:t>Quern</a:t>
            </a:r>
            <a:r>
              <a:rPr lang="en-GB" dirty="0" smtClean="0">
                <a:latin typeface="Century Gothic" panose="020B0502020202020204" pitchFamily="34" charset="0"/>
              </a:rPr>
              <a:t> stones were used to grind grains into flour.</a:t>
            </a:r>
          </a:p>
          <a:p>
            <a:endParaRPr lang="en-GB" dirty="0" smtClean="0">
              <a:latin typeface="Century Gothic" panose="020B0502020202020204" pitchFamily="34" charset="0"/>
            </a:endParaRPr>
          </a:p>
          <a:p>
            <a:r>
              <a:rPr lang="en-GB" dirty="0" smtClean="0">
                <a:latin typeface="Century Gothic" panose="020B0502020202020204" pitchFamily="34" charset="0"/>
              </a:rPr>
              <a:t>The stone pictured would be placed on top of another, flat stone.</a:t>
            </a:r>
          </a:p>
          <a:p>
            <a:endParaRPr lang="en-GB" dirty="0" smtClean="0">
              <a:latin typeface="Century Gothic" panose="020B0502020202020204" pitchFamily="34" charset="0"/>
            </a:endParaRPr>
          </a:p>
          <a:p>
            <a:r>
              <a:rPr lang="en-GB" dirty="0" smtClean="0">
                <a:latin typeface="Century Gothic" panose="020B0502020202020204" pitchFamily="34" charset="0"/>
              </a:rPr>
              <a:t>The grain would be poured through the hole in the centre of this stone.</a:t>
            </a:r>
          </a:p>
          <a:p>
            <a:endParaRPr lang="en-GB" dirty="0" smtClean="0">
              <a:latin typeface="Century Gothic" panose="020B0502020202020204" pitchFamily="34" charset="0"/>
            </a:endParaRPr>
          </a:p>
          <a:p>
            <a:r>
              <a:rPr lang="en-GB" dirty="0" smtClean="0">
                <a:latin typeface="Century Gothic" panose="020B0502020202020204" pitchFamily="34" charset="0"/>
              </a:rPr>
              <a:t>A wooden handle would have slotted into the hole in the side and be used to help turn the stone.  As it turned the grain would be crushed between the two stones and ground into flour.</a:t>
            </a:r>
          </a:p>
          <a:p>
            <a:endParaRPr lang="en-GB" dirty="0" smtClean="0">
              <a:latin typeface="Century Gothic" panose="020B0502020202020204" pitchFamily="34" charset="0"/>
            </a:endParaRPr>
          </a:p>
          <a:p>
            <a:r>
              <a:rPr lang="en-GB" dirty="0" smtClean="0">
                <a:latin typeface="Century Gothic" panose="020B0502020202020204" pitchFamily="34" charset="0"/>
              </a:rPr>
              <a:t>Can you imagine how strong you would need to be to turn this stone over and over again?</a:t>
            </a:r>
          </a:p>
          <a:p>
            <a:endParaRPr lang="en-GB" dirty="0" smtClean="0">
              <a:latin typeface="Century Gothic" panose="020B0502020202020204" pitchFamily="34" charset="0"/>
            </a:endParaRPr>
          </a:p>
          <a:p>
            <a:endParaRPr lang="en-GB" dirty="0">
              <a:latin typeface="Century Gothic" panose="020B0502020202020204" pitchFamily="34" charset="0"/>
            </a:endParaRPr>
          </a:p>
        </p:txBody>
      </p:sp>
      <p:grpSp>
        <p:nvGrpSpPr>
          <p:cNvPr id="6" name="Group 5"/>
          <p:cNvGrpSpPr/>
          <p:nvPr/>
        </p:nvGrpSpPr>
        <p:grpSpPr>
          <a:xfrm>
            <a:off x="812454" y="5937240"/>
            <a:ext cx="3636490" cy="444088"/>
            <a:chOff x="560512" y="2811205"/>
            <a:chExt cx="3816424" cy="466060"/>
          </a:xfrm>
        </p:grpSpPr>
        <p:cxnSp>
          <p:nvCxnSpPr>
            <p:cNvPr id="7" name="Straight Connector 6"/>
            <p:cNvCxnSpPr/>
            <p:nvPr/>
          </p:nvCxnSpPr>
          <p:spPr>
            <a:xfrm>
              <a:off x="560512" y="2857557"/>
              <a:ext cx="381642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2670" y="2811205"/>
              <a:ext cx="1517416" cy="466060"/>
            </a:xfrm>
            <a:prstGeom prst="rect">
              <a:avLst/>
            </a:prstGeom>
            <a:noFill/>
          </p:spPr>
          <p:txBody>
            <a:bodyPr wrap="square" rtlCol="0" anchor="ctr">
              <a:spAutoFit/>
            </a:bodyPr>
            <a:lstStyle/>
            <a:p>
              <a:pPr algn="ctr"/>
              <a:r>
                <a:rPr lang="en-GB" sz="1200" dirty="0" smtClean="0">
                  <a:latin typeface="Century Gothic" panose="020B0502020202020204" pitchFamily="34" charset="0"/>
                </a:rPr>
                <a:t>275 mm</a:t>
              </a:r>
              <a:endParaRPr lang="en-GB" sz="1200" dirty="0">
                <a:latin typeface="Century Gothic" panose="020B0502020202020204" pitchFamily="34" charset="0"/>
              </a:endParaRPr>
            </a:p>
          </p:txBody>
        </p:sp>
      </p:grpSp>
      <p:sp>
        <p:nvSpPr>
          <p:cNvPr id="10" name="TextBox 9"/>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grpSp>
        <p:nvGrpSpPr>
          <p:cNvPr id="11" name="Group 10"/>
          <p:cNvGrpSpPr/>
          <p:nvPr/>
        </p:nvGrpSpPr>
        <p:grpSpPr>
          <a:xfrm>
            <a:off x="4960390" y="3999733"/>
            <a:ext cx="4492060" cy="3168409"/>
            <a:chOff x="181643" y="575007"/>
            <a:chExt cx="9872856" cy="6963675"/>
          </a:xfrm>
        </p:grpSpPr>
        <p:sp>
          <p:nvSpPr>
            <p:cNvPr id="12" name="Hexagon 11"/>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Hexagon 14"/>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Hexagon 25"/>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799" y="1660966"/>
            <a:ext cx="4523174" cy="4097136"/>
          </a:xfrm>
          <a:prstGeom prst="rect">
            <a:avLst/>
          </a:prstGeom>
        </p:spPr>
      </p:pic>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cxnSp>
        <p:nvCxnSpPr>
          <p:cNvPr id="5" name="Straight Arrow Connector 4"/>
          <p:cNvCxnSpPr/>
          <p:nvPr/>
        </p:nvCxnSpPr>
        <p:spPr>
          <a:xfrm flipH="1" flipV="1">
            <a:off x="2890498" y="2420888"/>
            <a:ext cx="2389190" cy="792088"/>
          </a:xfrm>
          <a:prstGeom prst="straightConnector1">
            <a:avLst/>
          </a:prstGeom>
          <a:ln w="38100">
            <a:solidFill>
              <a:srgbClr val="F57B2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177076" y="4255109"/>
            <a:ext cx="2059536" cy="650885"/>
          </a:xfrm>
          <a:prstGeom prst="straightConnector1">
            <a:avLst/>
          </a:prstGeom>
          <a:ln w="38100">
            <a:solidFill>
              <a:srgbClr val="F57B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003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5" y="82742"/>
            <a:ext cx="8915400" cy="533593"/>
          </a:xfrm>
        </p:spPr>
        <p:txBody>
          <a:bodyPr>
            <a:normAutofit/>
          </a:bodyPr>
          <a:lstStyle/>
          <a:p>
            <a:r>
              <a:rPr lang="en-GB" sz="2800" dirty="0" smtClean="0">
                <a:solidFill>
                  <a:srgbClr val="2292A4"/>
                </a:solidFill>
                <a:latin typeface="Century Gothic" panose="020B0502020202020204" pitchFamily="34" charset="0"/>
              </a:rPr>
              <a:t>Activity instructions</a:t>
            </a:r>
            <a:endParaRPr lang="en-GB" sz="2800"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554177" y="628886"/>
            <a:ext cx="8797645" cy="5680434"/>
          </a:xfrm>
        </p:spPr>
        <p:txBody>
          <a:bodyPr>
            <a:noAutofit/>
          </a:bodyPr>
          <a:lstStyle/>
          <a:p>
            <a:pPr marL="0" indent="0">
              <a:buNone/>
            </a:pPr>
            <a:r>
              <a:rPr lang="en-GB" sz="1200" dirty="0" smtClean="0">
                <a:latin typeface="Century Gothic" panose="020B0502020202020204" pitchFamily="34" charset="0"/>
              </a:rPr>
              <a:t>These slides have been designed to be printable on A4 paper and to work on a projector.</a:t>
            </a:r>
          </a:p>
          <a:p>
            <a:endParaRPr lang="en-GB" sz="1200" dirty="0">
              <a:latin typeface="Century Gothic" panose="020B0502020202020204" pitchFamily="34" charset="0"/>
            </a:endParaRPr>
          </a:p>
          <a:p>
            <a:pPr marL="0" indent="0">
              <a:buNone/>
            </a:pPr>
            <a:r>
              <a:rPr lang="en-GB" sz="1200" b="1" dirty="0">
                <a:latin typeface="Century Gothic" panose="020B0502020202020204" pitchFamily="34" charset="0"/>
              </a:rPr>
              <a:t>You will need:</a:t>
            </a:r>
          </a:p>
          <a:p>
            <a:pPr marL="285750" indent="-285750"/>
            <a:r>
              <a:rPr lang="en-GB" sz="1200" dirty="0">
                <a:latin typeface="Century Gothic" panose="020B0502020202020204" pitchFamily="34" charset="0"/>
              </a:rPr>
              <a:t>Scissors</a:t>
            </a:r>
          </a:p>
          <a:p>
            <a:pPr marL="285750" indent="-285750"/>
            <a:r>
              <a:rPr lang="en-GB" sz="1200" dirty="0">
                <a:latin typeface="Century Gothic" panose="020B0502020202020204" pitchFamily="34" charset="0"/>
              </a:rPr>
              <a:t>Glue</a:t>
            </a:r>
          </a:p>
          <a:p>
            <a:pPr marL="285750" indent="-285750"/>
            <a:r>
              <a:rPr lang="en-GB" sz="1200" dirty="0">
                <a:latin typeface="Century Gothic" panose="020B0502020202020204" pitchFamily="34" charset="0"/>
              </a:rPr>
              <a:t>A copy of </a:t>
            </a:r>
            <a:r>
              <a:rPr lang="en-GB" sz="1200" dirty="0" smtClean="0">
                <a:latin typeface="Century Gothic" panose="020B0502020202020204" pitchFamily="34" charset="0"/>
              </a:rPr>
              <a:t>the worksheet on slide</a:t>
            </a:r>
            <a:r>
              <a:rPr lang="en-GB" sz="1200" dirty="0" smtClean="0">
                <a:solidFill>
                  <a:srgbClr val="FF0000"/>
                </a:solidFill>
                <a:latin typeface="Century Gothic" panose="020B0502020202020204" pitchFamily="34" charset="0"/>
              </a:rPr>
              <a:t> </a:t>
            </a:r>
            <a:r>
              <a:rPr lang="en-GB" sz="1200" dirty="0" smtClean="0">
                <a:latin typeface="Century Gothic" panose="020B0502020202020204" pitchFamily="34" charset="0"/>
              </a:rPr>
              <a:t>4</a:t>
            </a:r>
            <a:r>
              <a:rPr lang="en-GB" sz="1200" b="1" dirty="0" smtClean="0">
                <a:latin typeface="Century Gothic" panose="020B0502020202020204" pitchFamily="34" charset="0"/>
              </a:rPr>
              <a:t> </a:t>
            </a:r>
            <a:r>
              <a:rPr lang="en-GB" sz="1200" dirty="0">
                <a:latin typeface="Century Gothic" panose="020B0502020202020204" pitchFamily="34" charset="0"/>
              </a:rPr>
              <a:t>for each pupil or small </a:t>
            </a:r>
            <a:r>
              <a:rPr lang="en-GB" sz="1200" dirty="0" smtClean="0">
                <a:latin typeface="Century Gothic" panose="020B0502020202020204" pitchFamily="34" charset="0"/>
              </a:rPr>
              <a:t>group</a:t>
            </a:r>
          </a:p>
          <a:p>
            <a:pPr marL="285750" indent="-285750"/>
            <a:r>
              <a:rPr lang="en-GB" sz="1200" dirty="0" smtClean="0">
                <a:latin typeface="Century Gothic" panose="020B0502020202020204" pitchFamily="34" charset="0"/>
              </a:rPr>
              <a:t>One of the object photos from slide 5 or 6 per pupil or </a:t>
            </a:r>
            <a:r>
              <a:rPr lang="en-GB" sz="1200" dirty="0">
                <a:latin typeface="Century Gothic" panose="020B0502020202020204" pitchFamily="34" charset="0"/>
              </a:rPr>
              <a:t>small group, cut into </a:t>
            </a:r>
            <a:r>
              <a:rPr lang="en-GB" sz="1200" dirty="0" smtClean="0">
                <a:latin typeface="Century Gothic" panose="020B0502020202020204" pitchFamily="34" charset="0"/>
              </a:rPr>
              <a:t>pieces like a jigsaw. </a:t>
            </a:r>
          </a:p>
          <a:p>
            <a:pPr marL="0" indent="0">
              <a:buNone/>
            </a:pPr>
            <a:endParaRPr lang="en-GB" sz="1000" dirty="0">
              <a:latin typeface="Century Gothic" panose="020B0502020202020204" pitchFamily="34" charset="0"/>
            </a:endParaRPr>
          </a:p>
          <a:p>
            <a:pPr marL="0" indent="0">
              <a:buNone/>
            </a:pPr>
            <a:r>
              <a:rPr lang="en-GB" sz="1200" b="1" dirty="0" smtClean="0">
                <a:latin typeface="Century Gothic" panose="020B0502020202020204" pitchFamily="34" charset="0"/>
              </a:rPr>
              <a:t>Activity overview:</a:t>
            </a:r>
            <a:endParaRPr lang="en-GB" sz="1200" dirty="0">
              <a:latin typeface="Century Gothic" panose="020B0502020202020204" pitchFamily="34" charset="0"/>
            </a:endParaRPr>
          </a:p>
          <a:p>
            <a:r>
              <a:rPr lang="en-GB" sz="1200" dirty="0" smtClean="0">
                <a:latin typeface="Century Gothic" panose="020B0502020202020204" pitchFamily="34" charset="0"/>
              </a:rPr>
              <a:t>Give each pupil cut up pieces of </a:t>
            </a:r>
            <a:r>
              <a:rPr lang="en-GB" sz="1200" b="1" dirty="0" smtClean="0">
                <a:latin typeface="Century Gothic" panose="020B0502020202020204" pitchFamily="34" charset="0"/>
              </a:rPr>
              <a:t>one </a:t>
            </a:r>
            <a:r>
              <a:rPr lang="en-GB" sz="1200" dirty="0" smtClean="0">
                <a:latin typeface="Century Gothic" panose="020B0502020202020204" pitchFamily="34" charset="0"/>
              </a:rPr>
              <a:t>object from slides </a:t>
            </a:r>
            <a:r>
              <a:rPr lang="en-GB" sz="1200" dirty="0">
                <a:latin typeface="Century Gothic" panose="020B0502020202020204" pitchFamily="34" charset="0"/>
              </a:rPr>
              <a:t>5</a:t>
            </a:r>
            <a:r>
              <a:rPr lang="en-GB" sz="1200" dirty="0" smtClean="0">
                <a:latin typeface="Century Gothic" panose="020B0502020202020204" pitchFamily="34" charset="0"/>
              </a:rPr>
              <a:t> </a:t>
            </a:r>
            <a:r>
              <a:rPr lang="en-GB" sz="1200" dirty="0">
                <a:latin typeface="Century Gothic" panose="020B0502020202020204" pitchFamily="34" charset="0"/>
              </a:rPr>
              <a:t>and </a:t>
            </a:r>
            <a:r>
              <a:rPr lang="en-GB" sz="1200" dirty="0" smtClean="0">
                <a:latin typeface="Century Gothic" panose="020B0502020202020204" pitchFamily="34" charset="0"/>
              </a:rPr>
              <a:t>6 which they must reconstruct like a jigsaw (introducing the idea of archaeologists piecing bits of artefacts together).  </a:t>
            </a:r>
          </a:p>
          <a:p>
            <a:endParaRPr lang="en-GB" sz="1000" dirty="0" smtClean="0">
              <a:latin typeface="Century Gothic" panose="020B0502020202020204" pitchFamily="34" charset="0"/>
            </a:endParaRPr>
          </a:p>
          <a:p>
            <a:r>
              <a:rPr lang="en-GB" sz="1200" dirty="0" smtClean="0">
                <a:latin typeface="Century Gothic" panose="020B0502020202020204" pitchFamily="34" charset="0"/>
              </a:rPr>
              <a:t>Once complete, this is stuck in the middle of the worksheet (slide 4) and pupils answer the questions.  There may be no right or wrong answer to some of the questions, providing an opportunity to discuss the limitations of our knowledge of prehistory, and how archaeologists use observation and lots of research to make educated guesses about what objects in the past were used for and how.</a:t>
            </a:r>
          </a:p>
          <a:p>
            <a:endParaRPr lang="en-GB" sz="1000" dirty="0" smtClean="0">
              <a:latin typeface="Century Gothic" panose="020B0502020202020204" pitchFamily="34" charset="0"/>
            </a:endParaRPr>
          </a:p>
          <a:p>
            <a:r>
              <a:rPr lang="en-GB" sz="1200" dirty="0" smtClean="0">
                <a:latin typeface="Century Gothic" panose="020B0502020202020204" pitchFamily="34" charset="0"/>
              </a:rPr>
              <a:t>The remaining slides provide information on each object and can be used as a class presentation, or printed out for students to check their understanding and learn more about their object.</a:t>
            </a:r>
          </a:p>
          <a:p>
            <a:pPr marL="0" indent="0">
              <a:buNone/>
            </a:pPr>
            <a:endParaRPr lang="en-GB" sz="1000" dirty="0" smtClean="0">
              <a:latin typeface="Century Gothic" panose="020B0502020202020204" pitchFamily="34" charset="0"/>
            </a:endParaRPr>
          </a:p>
          <a:p>
            <a:pPr marL="0" indent="0">
              <a:buNone/>
            </a:pPr>
            <a:r>
              <a:rPr lang="en-GB" sz="1200" b="1" dirty="0" smtClean="0">
                <a:latin typeface="Century Gothic" panose="020B0502020202020204" pitchFamily="34" charset="0"/>
              </a:rPr>
              <a:t>Curriculum Links:</a:t>
            </a:r>
          </a:p>
          <a:p>
            <a:r>
              <a:rPr lang="en-GB" sz="1200" dirty="0" smtClean="0">
                <a:latin typeface="Century Gothic" panose="020B0502020202020204" pitchFamily="34" charset="0"/>
              </a:rPr>
              <a:t>Changes in Britain from the stone Age to the Iron Age</a:t>
            </a:r>
            <a:endParaRPr lang="en-GB" sz="1200" b="1" dirty="0" smtClean="0">
              <a:latin typeface="Century Gothic" panose="020B0502020202020204" pitchFamily="34" charset="0"/>
            </a:endParaRPr>
          </a:p>
          <a:p>
            <a:pPr lvl="1"/>
            <a:r>
              <a:rPr lang="en-GB" sz="1200" dirty="0" smtClean="0">
                <a:latin typeface="Century Gothic" panose="020B0502020202020204" pitchFamily="34" charset="0"/>
              </a:rPr>
              <a:t>To be able to identify trends over time</a:t>
            </a:r>
          </a:p>
          <a:p>
            <a:pPr lvl="1"/>
            <a:r>
              <a:rPr lang="en-GB" sz="1200" dirty="0" smtClean="0">
                <a:latin typeface="Century Gothic" panose="020B0502020202020204" pitchFamily="34" charset="0"/>
              </a:rPr>
              <a:t>Late Neolithic hunter gatherers and early farmers.</a:t>
            </a:r>
          </a:p>
          <a:p>
            <a:pPr lvl="1"/>
            <a:r>
              <a:rPr lang="en-GB" sz="1200" dirty="0" smtClean="0">
                <a:latin typeface="Century Gothic" panose="020B0502020202020204" pitchFamily="34" charset="0"/>
              </a:rPr>
              <a:t>Bronze age technology</a:t>
            </a:r>
          </a:p>
          <a:p>
            <a:pPr lvl="1"/>
            <a:r>
              <a:rPr lang="en-GB" sz="1200" dirty="0">
                <a:latin typeface="Century Gothic" panose="020B0502020202020204" pitchFamily="34" charset="0"/>
              </a:rPr>
              <a:t>To understand that technologies can cross time periods (for example, a stone </a:t>
            </a:r>
            <a:r>
              <a:rPr lang="en-GB" sz="1200" dirty="0" smtClean="0">
                <a:latin typeface="Century Gothic" panose="020B0502020202020204" pitchFamily="34" charset="0"/>
              </a:rPr>
              <a:t>axe is not necessarily Neolithic, it </a:t>
            </a:r>
            <a:r>
              <a:rPr lang="en-GB" sz="1200" dirty="0">
                <a:latin typeface="Century Gothic" panose="020B0502020202020204" pitchFamily="34" charset="0"/>
              </a:rPr>
              <a:t>may </a:t>
            </a:r>
            <a:r>
              <a:rPr lang="en-GB" sz="1200" dirty="0" smtClean="0">
                <a:latin typeface="Century Gothic" panose="020B0502020202020204" pitchFamily="34" charset="0"/>
              </a:rPr>
              <a:t>have been </a:t>
            </a:r>
            <a:r>
              <a:rPr lang="en-GB" sz="1200" dirty="0">
                <a:latin typeface="Century Gothic" panose="020B0502020202020204" pitchFamily="34" charset="0"/>
              </a:rPr>
              <a:t>made and used in the Bronze age</a:t>
            </a:r>
            <a:r>
              <a:rPr lang="en-GB" sz="1200" dirty="0" smtClean="0">
                <a:latin typeface="Century Gothic" panose="020B0502020202020204" pitchFamily="34" charset="0"/>
              </a:rPr>
              <a:t>)</a:t>
            </a:r>
            <a:endParaRPr lang="en-GB" sz="1200" dirty="0">
              <a:latin typeface="Century Gothic" panose="020B0502020202020204" pitchFamily="34" charset="0"/>
            </a:endParaRPr>
          </a:p>
        </p:txBody>
      </p:sp>
      <p:grpSp>
        <p:nvGrpSpPr>
          <p:cNvPr id="10" name="Group 9"/>
          <p:cNvGrpSpPr/>
          <p:nvPr/>
        </p:nvGrpSpPr>
        <p:grpSpPr>
          <a:xfrm>
            <a:off x="4960390" y="3999733"/>
            <a:ext cx="4492060" cy="3168409"/>
            <a:chOff x="181643" y="575007"/>
            <a:chExt cx="9872856" cy="6963675"/>
          </a:xfrm>
        </p:grpSpPr>
        <p:sp>
          <p:nvSpPr>
            <p:cNvPr id="11" name="Hexagon 10"/>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Hexagon 11"/>
            <p:cNvSpPr/>
            <p:nvPr/>
          </p:nvSpPr>
          <p:spPr>
            <a:xfrm>
              <a:off x="6863348" y="4317284"/>
              <a:ext cx="1711157" cy="147513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Hexagon 12"/>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Hexagon 17"/>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6" name="TextBox 25"/>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spTree>
    <p:extLst>
      <p:ext uri="{BB962C8B-B14F-4D97-AF65-F5344CB8AC3E}">
        <p14:creationId xmlns:p14="http://schemas.microsoft.com/office/powerpoint/2010/main" val="1084779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5" y="82742"/>
            <a:ext cx="8915400" cy="533593"/>
          </a:xfrm>
        </p:spPr>
        <p:txBody>
          <a:bodyPr>
            <a:normAutofit fontScale="90000"/>
          </a:bodyPr>
          <a:lstStyle/>
          <a:p>
            <a:r>
              <a:rPr lang="en-GB" sz="3600" dirty="0" smtClean="0">
                <a:solidFill>
                  <a:srgbClr val="2292A4"/>
                </a:solidFill>
                <a:latin typeface="Century Gothic" panose="020B0502020202020204" pitchFamily="34" charset="0"/>
              </a:rPr>
              <a:t>Activity instructions</a:t>
            </a:r>
            <a:endParaRPr lang="en-GB" sz="3600"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554177" y="693175"/>
            <a:ext cx="8797645" cy="5314997"/>
          </a:xfrm>
        </p:spPr>
        <p:txBody>
          <a:bodyPr>
            <a:normAutofit/>
          </a:bodyPr>
          <a:lstStyle/>
          <a:p>
            <a:pPr marL="0" indent="0">
              <a:buNone/>
            </a:pPr>
            <a:endParaRPr lang="en-GB" sz="2000" dirty="0">
              <a:latin typeface="Century Gothic" panose="020B0502020202020204" pitchFamily="34" charset="0"/>
            </a:endParaRPr>
          </a:p>
          <a:p>
            <a:pPr marL="0" indent="0">
              <a:buNone/>
            </a:pPr>
            <a:r>
              <a:rPr lang="en-GB" sz="2400" b="1" dirty="0" smtClean="0">
                <a:latin typeface="Century Gothic" panose="020B0502020202020204" pitchFamily="34" charset="0"/>
              </a:rPr>
              <a:t>Variation.</a:t>
            </a:r>
            <a:endParaRPr lang="en-GB" sz="2400" b="1" dirty="0">
              <a:latin typeface="Century Gothic" panose="020B0502020202020204" pitchFamily="34" charset="0"/>
            </a:endParaRPr>
          </a:p>
          <a:p>
            <a:r>
              <a:rPr lang="en-GB" sz="2000" dirty="0" smtClean="0">
                <a:latin typeface="Century Gothic" panose="020B0502020202020204" pitchFamily="34" charset="0"/>
              </a:rPr>
              <a:t>Having cut up the photos of the objects like a jigsaw, give each pupil  in a small group one jigsaw piece.  Each pupil in a group needs a piece from a different object.</a:t>
            </a:r>
          </a:p>
          <a:p>
            <a:endParaRPr lang="en-GB" sz="2000" dirty="0">
              <a:latin typeface="Century Gothic" panose="020B0502020202020204" pitchFamily="34" charset="0"/>
            </a:endParaRPr>
          </a:p>
          <a:p>
            <a:r>
              <a:rPr lang="en-GB" sz="2000" dirty="0" smtClean="0">
                <a:latin typeface="Century Gothic" panose="020B0502020202020204" pitchFamily="34" charset="0"/>
              </a:rPr>
              <a:t> All the remaining jigsaw pieces can be scattered in the centre of the table.  </a:t>
            </a:r>
          </a:p>
          <a:p>
            <a:endParaRPr lang="en-GB" sz="2000" dirty="0">
              <a:latin typeface="Century Gothic" panose="020B0502020202020204" pitchFamily="34" charset="0"/>
            </a:endParaRPr>
          </a:p>
          <a:p>
            <a:r>
              <a:rPr lang="en-GB" sz="2000" dirty="0" smtClean="0">
                <a:latin typeface="Century Gothic" panose="020B0502020202020204" pitchFamily="34" charset="0"/>
              </a:rPr>
              <a:t>Pupils must use observational skills, communication and cooperation with other group members to find the remaining pieces of their object before reconstructing it.  This can be likened to archaeologists uncovering a collection of broken items that have got mixed together through time and need to be sorted before reconstructing.</a:t>
            </a:r>
          </a:p>
          <a:p>
            <a:endParaRPr lang="en-GB" sz="2000" dirty="0" smtClean="0">
              <a:latin typeface="Century Gothic" panose="020B0502020202020204" pitchFamily="34" charset="0"/>
            </a:endParaRPr>
          </a:p>
          <a:p>
            <a:endParaRPr lang="en-GB" sz="2000" dirty="0" smtClean="0">
              <a:latin typeface="Century Gothic" panose="020B0502020202020204" pitchFamily="34" charset="0"/>
            </a:endParaRPr>
          </a:p>
        </p:txBody>
      </p:sp>
      <p:grpSp>
        <p:nvGrpSpPr>
          <p:cNvPr id="10" name="Group 9"/>
          <p:cNvGrpSpPr/>
          <p:nvPr/>
        </p:nvGrpSpPr>
        <p:grpSpPr>
          <a:xfrm>
            <a:off x="4960390" y="3999733"/>
            <a:ext cx="4492060" cy="3168409"/>
            <a:chOff x="181643" y="575007"/>
            <a:chExt cx="9872856" cy="6963675"/>
          </a:xfrm>
        </p:grpSpPr>
        <p:sp>
          <p:nvSpPr>
            <p:cNvPr id="11" name="Hexagon 10"/>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Hexagon 11"/>
            <p:cNvSpPr/>
            <p:nvPr/>
          </p:nvSpPr>
          <p:spPr>
            <a:xfrm>
              <a:off x="6863348" y="4317284"/>
              <a:ext cx="1711157" cy="147513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Hexagon 12"/>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Hexagon 14"/>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Hexagon 17"/>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26" name="TextBox 25"/>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spTree>
    <p:extLst>
      <p:ext uri="{BB962C8B-B14F-4D97-AF65-F5344CB8AC3E}">
        <p14:creationId xmlns:p14="http://schemas.microsoft.com/office/powerpoint/2010/main" val="2469395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8744" y="256490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 name="Rounded Rectangular Callout 4"/>
          <p:cNvSpPr/>
          <p:nvPr/>
        </p:nvSpPr>
        <p:spPr>
          <a:xfrm>
            <a:off x="128464" y="116631"/>
            <a:ext cx="2088232" cy="1783705"/>
          </a:xfrm>
          <a:prstGeom prst="wedgeRoundRectCallout">
            <a:avLst>
              <a:gd name="adj1" fmla="val 81992"/>
              <a:gd name="adj2" fmla="val 83973"/>
              <a:gd name="adj3" fmla="val 16667"/>
            </a:avLst>
          </a:prstGeom>
          <a:noFill/>
          <a:ln>
            <a:solidFill>
              <a:srgbClr val="67C7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TextBox 5"/>
          <p:cNvSpPr txBox="1"/>
          <p:nvPr/>
        </p:nvSpPr>
        <p:spPr>
          <a:xfrm>
            <a:off x="164468" y="266164"/>
            <a:ext cx="2052227" cy="1323439"/>
          </a:xfrm>
          <a:prstGeom prst="rect">
            <a:avLst/>
          </a:prstGeom>
          <a:noFill/>
        </p:spPr>
        <p:txBody>
          <a:bodyPr wrap="square" rtlCol="0">
            <a:spAutoFit/>
          </a:bodyPr>
          <a:lstStyle/>
          <a:p>
            <a:r>
              <a:rPr lang="en-GB" sz="1200" dirty="0" smtClean="0">
                <a:latin typeface="Century Gothic" panose="020B0502020202020204" pitchFamily="34" charset="0"/>
                <a:cs typeface="Arial" panose="020B0604020202020204" pitchFamily="34" charset="0"/>
              </a:rPr>
              <a:t>       What is your object?</a:t>
            </a:r>
          </a:p>
          <a:p>
            <a:endParaRPr lang="en-GB" sz="1200" dirty="0">
              <a:latin typeface="Century Gothic" panose="020B0502020202020204" pitchFamily="34" charset="0"/>
              <a:cs typeface="Arial" panose="020B0604020202020204" pitchFamily="34" charset="0"/>
            </a:endParaRPr>
          </a:p>
          <a:p>
            <a:r>
              <a:rPr lang="en-GB" sz="1400" dirty="0" smtClean="0">
                <a:latin typeface="Century Gothic" panose="020B0502020202020204" pitchFamily="34" charset="0"/>
                <a:cs typeface="Arial" panose="020B0604020202020204" pitchFamily="34" charset="0"/>
              </a:rPr>
              <a:t>____________________________________________________________________________________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nvGrpSpPr>
          <p:cNvPr id="23" name="Group 22"/>
          <p:cNvGrpSpPr/>
          <p:nvPr/>
        </p:nvGrpSpPr>
        <p:grpSpPr>
          <a:xfrm>
            <a:off x="2432719" y="129577"/>
            <a:ext cx="7272809" cy="2079924"/>
            <a:chOff x="2432719" y="129577"/>
            <a:chExt cx="7272809" cy="2079924"/>
          </a:xfrm>
        </p:grpSpPr>
        <p:grpSp>
          <p:nvGrpSpPr>
            <p:cNvPr id="22" name="Group 21"/>
            <p:cNvGrpSpPr/>
            <p:nvPr/>
          </p:nvGrpSpPr>
          <p:grpSpPr>
            <a:xfrm>
              <a:off x="2698638" y="277846"/>
              <a:ext cx="2470386" cy="1931655"/>
              <a:chOff x="2865802" y="299899"/>
              <a:chExt cx="2470386" cy="1931655"/>
            </a:xfrm>
          </p:grpSpPr>
          <p:sp>
            <p:nvSpPr>
              <p:cNvPr id="8" name="TextBox 7"/>
              <p:cNvSpPr txBox="1"/>
              <p:nvPr/>
            </p:nvSpPr>
            <p:spPr>
              <a:xfrm>
                <a:off x="2892549" y="299899"/>
                <a:ext cx="2387999" cy="461665"/>
              </a:xfrm>
              <a:prstGeom prst="rect">
                <a:avLst/>
              </a:prstGeom>
              <a:noFill/>
              <a:ln>
                <a:noFill/>
              </a:ln>
            </p:spPr>
            <p:txBody>
              <a:bodyPr wrap="square" rtlCol="0">
                <a:spAutoFit/>
              </a:bodyPr>
              <a:lstStyle/>
              <a:p>
                <a:r>
                  <a:rPr lang="en-GB" sz="1200" dirty="0" smtClean="0">
                    <a:latin typeface="Century Gothic" panose="020B0502020202020204" pitchFamily="34" charset="0"/>
                    <a:cs typeface="Arial" panose="020B0604020202020204" pitchFamily="34" charset="0"/>
                  </a:rPr>
                  <a:t>Look carefully at your object and describe it in detail.</a:t>
                </a:r>
                <a:endParaRPr lang="en-GB" sz="1200" dirty="0">
                  <a:latin typeface="Century Gothic" panose="020B0502020202020204" pitchFamily="34" charset="0"/>
                  <a:cs typeface="Arial" panose="020B0604020202020204" pitchFamily="34" charset="0"/>
                </a:endParaRPr>
              </a:p>
            </p:txBody>
          </p:sp>
          <p:sp>
            <p:nvSpPr>
              <p:cNvPr id="9" name="Text Box 6"/>
              <p:cNvSpPr txBox="1"/>
              <p:nvPr/>
            </p:nvSpPr>
            <p:spPr>
              <a:xfrm>
                <a:off x="2865802" y="764704"/>
                <a:ext cx="2470386" cy="14668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spcAft>
                    <a:spcPts val="0"/>
                  </a:spcAft>
                  <a:buFont typeface="Symbol"/>
                  <a:buChar char=""/>
                </a:pPr>
                <a:r>
                  <a:rPr lang="en-GB" sz="1200" dirty="0">
                    <a:effectLst/>
                    <a:latin typeface="Century Gothic" panose="020B0502020202020204" pitchFamily="34" charset="0"/>
                    <a:ea typeface="Calibri"/>
                    <a:cs typeface="Arial" panose="020B0604020202020204" pitchFamily="34" charset="0"/>
                  </a:rPr>
                  <a:t>What it is made of?</a:t>
                </a:r>
              </a:p>
              <a:p>
                <a:pPr marL="342900" lvl="0" indent="-342900">
                  <a:spcAft>
                    <a:spcPts val="0"/>
                  </a:spcAft>
                  <a:buFont typeface="Symbol"/>
                  <a:buChar char=""/>
                </a:pPr>
                <a:r>
                  <a:rPr lang="en-GB" sz="1200" dirty="0">
                    <a:effectLst/>
                    <a:latin typeface="Century Gothic" panose="020B0502020202020204" pitchFamily="34" charset="0"/>
                    <a:ea typeface="Calibri"/>
                    <a:cs typeface="Arial" panose="020B0604020202020204" pitchFamily="34" charset="0"/>
                  </a:rPr>
                  <a:t>What colours is it?</a:t>
                </a:r>
              </a:p>
              <a:p>
                <a:pPr marL="342900" lvl="0" indent="-342900">
                  <a:spcAft>
                    <a:spcPts val="0"/>
                  </a:spcAft>
                  <a:buFont typeface="Symbol"/>
                  <a:buChar char=""/>
                </a:pPr>
                <a:r>
                  <a:rPr lang="en-GB" sz="1200" dirty="0">
                    <a:effectLst/>
                    <a:latin typeface="Century Gothic" panose="020B0502020202020204" pitchFamily="34" charset="0"/>
                    <a:ea typeface="Calibri"/>
                    <a:cs typeface="Arial" panose="020B0604020202020204" pitchFamily="34" charset="0"/>
                  </a:rPr>
                  <a:t>What shape is it?</a:t>
                </a:r>
              </a:p>
              <a:p>
                <a:pPr marL="342900" lvl="0" indent="-342900">
                  <a:spcAft>
                    <a:spcPts val="0"/>
                  </a:spcAft>
                  <a:buFont typeface="Symbol"/>
                  <a:buChar char=""/>
                </a:pPr>
                <a:r>
                  <a:rPr lang="en-GB" sz="1200" dirty="0">
                    <a:effectLst/>
                    <a:latin typeface="Century Gothic" panose="020B0502020202020204" pitchFamily="34" charset="0"/>
                    <a:ea typeface="Calibri"/>
                    <a:cs typeface="Arial" panose="020B0604020202020204" pitchFamily="34" charset="0"/>
                  </a:rPr>
                  <a:t>Are there any </a:t>
                </a:r>
                <a:r>
                  <a:rPr lang="en-GB" sz="1200" dirty="0" smtClean="0">
                    <a:effectLst/>
                    <a:latin typeface="Century Gothic" panose="020B0502020202020204" pitchFamily="34" charset="0"/>
                    <a:ea typeface="Calibri"/>
                    <a:cs typeface="Arial" panose="020B0604020202020204" pitchFamily="34" charset="0"/>
                  </a:rPr>
                  <a:t>patterns</a:t>
                </a:r>
                <a:r>
                  <a:rPr lang="en-GB" sz="1200" dirty="0">
                    <a:latin typeface="Century Gothic" panose="020B0502020202020204" pitchFamily="34" charset="0"/>
                    <a:ea typeface="Calibri"/>
                    <a:cs typeface="Arial" panose="020B0604020202020204" pitchFamily="34" charset="0"/>
                  </a:rPr>
                  <a:t> </a:t>
                </a:r>
                <a:r>
                  <a:rPr lang="en-GB" sz="1200" dirty="0" smtClean="0">
                    <a:effectLst/>
                    <a:latin typeface="Century Gothic" panose="020B0502020202020204" pitchFamily="34" charset="0"/>
                    <a:ea typeface="Calibri"/>
                    <a:cs typeface="Arial" panose="020B0604020202020204" pitchFamily="34" charset="0"/>
                  </a:rPr>
                  <a:t>or </a:t>
                </a:r>
                <a:r>
                  <a:rPr lang="en-GB" sz="1200" dirty="0">
                    <a:effectLst/>
                    <a:latin typeface="Century Gothic" panose="020B0502020202020204" pitchFamily="34" charset="0"/>
                    <a:ea typeface="Calibri"/>
                    <a:cs typeface="Arial" panose="020B0604020202020204" pitchFamily="34" charset="0"/>
                  </a:rPr>
                  <a:t>markings on it?</a:t>
                </a:r>
              </a:p>
              <a:p>
                <a:pPr marL="342900" lvl="0" indent="-342900">
                  <a:spcAft>
                    <a:spcPts val="0"/>
                  </a:spcAft>
                  <a:buFont typeface="Symbol"/>
                  <a:buChar char=""/>
                </a:pPr>
                <a:r>
                  <a:rPr lang="en-GB" sz="1200" dirty="0">
                    <a:effectLst/>
                    <a:latin typeface="Century Gothic" panose="020B0502020202020204" pitchFamily="34" charset="0"/>
                    <a:ea typeface="Calibri"/>
                    <a:cs typeface="Arial" panose="020B0604020202020204" pitchFamily="34" charset="0"/>
                  </a:rPr>
                  <a:t>Any other things that </a:t>
                </a:r>
                <a:r>
                  <a:rPr lang="en-GB" sz="1200" dirty="0" smtClean="0">
                    <a:effectLst/>
                    <a:latin typeface="Century Gothic" panose="020B0502020202020204" pitchFamily="34" charset="0"/>
                    <a:ea typeface="Calibri"/>
                    <a:cs typeface="Arial" panose="020B0604020202020204" pitchFamily="34" charset="0"/>
                  </a:rPr>
                  <a:t>you notice </a:t>
                </a:r>
                <a:r>
                  <a:rPr lang="en-GB" sz="1200" dirty="0">
                    <a:effectLst/>
                    <a:latin typeface="Century Gothic" panose="020B0502020202020204" pitchFamily="34" charset="0"/>
                    <a:ea typeface="Calibri"/>
                    <a:cs typeface="Arial" panose="020B0604020202020204" pitchFamily="34" charset="0"/>
                  </a:rPr>
                  <a:t>about your object.</a:t>
                </a:r>
              </a:p>
              <a:p>
                <a:pPr>
                  <a:spcAft>
                    <a:spcPts val="0"/>
                  </a:spcAft>
                </a:pPr>
                <a:r>
                  <a:rPr lang="en-GB" sz="1200" dirty="0">
                    <a:effectLst/>
                    <a:latin typeface="Century Gothic" panose="020B0502020202020204" pitchFamily="34" charset="0"/>
                    <a:ea typeface="Calibri"/>
                    <a:cs typeface="Arial" panose="020B0604020202020204" pitchFamily="34" charset="0"/>
                  </a:rPr>
                  <a:t> </a:t>
                </a:r>
              </a:p>
            </p:txBody>
          </p:sp>
        </p:grpSp>
        <p:sp>
          <p:nvSpPr>
            <p:cNvPr id="12" name="Rounded Rectangular Callout 11"/>
            <p:cNvSpPr/>
            <p:nvPr/>
          </p:nvSpPr>
          <p:spPr>
            <a:xfrm>
              <a:off x="2432719" y="129577"/>
              <a:ext cx="7272809" cy="2043063"/>
            </a:xfrm>
            <a:prstGeom prst="wedgeRoundRectCallout">
              <a:avLst>
                <a:gd name="adj1" fmla="val -24149"/>
                <a:gd name="adj2" fmla="val 65712"/>
                <a:gd name="adj3" fmla="val 16667"/>
              </a:avLst>
            </a:prstGeom>
            <a:noFill/>
            <a:ln w="19050">
              <a:solidFill>
                <a:srgbClr val="EF3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6" name="TextBox 15"/>
            <p:cNvSpPr txBox="1"/>
            <p:nvPr/>
          </p:nvSpPr>
          <p:spPr>
            <a:xfrm>
              <a:off x="5165272" y="316394"/>
              <a:ext cx="4252224" cy="1600438"/>
            </a:xfrm>
            <a:prstGeom prst="rect">
              <a:avLst/>
            </a:prstGeom>
            <a:noFill/>
            <a:ln>
              <a:noFill/>
            </a:ln>
          </p:spPr>
          <p:txBody>
            <a:bodyPr wrap="square" rtlCol="0">
              <a:spAutoFit/>
            </a:bodyPr>
            <a:lstStyle/>
            <a:p>
              <a:r>
                <a:rPr lang="en-GB" sz="1400" dirty="0" smtClean="0">
                  <a:latin typeface="Century Gothic" panose="020B0502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grpSp>
        <p:nvGrpSpPr>
          <p:cNvPr id="24" name="Group 23"/>
          <p:cNvGrpSpPr/>
          <p:nvPr/>
        </p:nvGrpSpPr>
        <p:grpSpPr>
          <a:xfrm>
            <a:off x="7257256" y="2420887"/>
            <a:ext cx="2448272" cy="4320479"/>
            <a:chOff x="7257256" y="2492896"/>
            <a:chExt cx="2448272" cy="4104456"/>
          </a:xfrm>
        </p:grpSpPr>
        <p:sp>
          <p:nvSpPr>
            <p:cNvPr id="10" name="Rounded Rectangular Callout 9"/>
            <p:cNvSpPr/>
            <p:nvPr/>
          </p:nvSpPr>
          <p:spPr>
            <a:xfrm>
              <a:off x="7257256" y="2492896"/>
              <a:ext cx="2448272" cy="4104456"/>
            </a:xfrm>
            <a:prstGeom prst="wedgeRoundRectCallout">
              <a:avLst>
                <a:gd name="adj1" fmla="val -60122"/>
                <a:gd name="adj2" fmla="val -21986"/>
                <a:gd name="adj3" fmla="val 16667"/>
              </a:avLst>
            </a:prstGeom>
            <a:noFill/>
            <a:ln w="19050">
              <a:solidFill>
                <a:srgbClr val="B2BB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TextBox 10"/>
            <p:cNvSpPr txBox="1"/>
            <p:nvPr/>
          </p:nvSpPr>
          <p:spPr>
            <a:xfrm>
              <a:off x="7473280" y="2708920"/>
              <a:ext cx="1944216" cy="2368341"/>
            </a:xfrm>
            <a:prstGeom prst="rect">
              <a:avLst/>
            </a:prstGeom>
            <a:noFill/>
            <a:ln>
              <a:noFill/>
            </a:ln>
          </p:spPr>
          <p:txBody>
            <a:bodyPr wrap="square" rtlCol="0">
              <a:spAutoFit/>
            </a:bodyPr>
            <a:lstStyle/>
            <a:p>
              <a:r>
                <a:rPr lang="en-GB" sz="1200" dirty="0" smtClean="0">
                  <a:latin typeface="Century Gothic" panose="020B0502020202020204" pitchFamily="34" charset="0"/>
                  <a:cs typeface="Arial" panose="020B0604020202020204" pitchFamily="34" charset="0"/>
                </a:rPr>
                <a:t>When do you think your object was made?  </a:t>
              </a:r>
            </a:p>
            <a:p>
              <a:r>
                <a:rPr lang="en-GB" sz="1200" dirty="0" smtClean="0">
                  <a:latin typeface="Century Gothic" panose="020B0502020202020204" pitchFamily="34" charset="0"/>
                  <a:cs typeface="Arial" panose="020B0604020202020204" pitchFamily="34" charset="0"/>
                </a:rPr>
                <a:t>Circle all </a:t>
              </a:r>
              <a:r>
                <a:rPr lang="en-GB" sz="1200" dirty="0">
                  <a:latin typeface="Century Gothic" panose="020B0502020202020204" pitchFamily="34" charset="0"/>
                  <a:cs typeface="Arial" panose="020B0604020202020204" pitchFamily="34" charset="0"/>
                </a:rPr>
                <a:t>the answers </a:t>
              </a:r>
              <a:r>
                <a:rPr lang="en-GB" sz="1200" dirty="0" smtClean="0">
                  <a:latin typeface="Century Gothic" panose="020B0502020202020204" pitchFamily="34" charset="0"/>
                  <a:cs typeface="Arial" panose="020B0604020202020204" pitchFamily="34" charset="0"/>
                </a:rPr>
                <a:t>that could be correct </a:t>
              </a:r>
              <a:r>
                <a:rPr lang="en-GB" sz="1200" dirty="0">
                  <a:latin typeface="Century Gothic" panose="020B0502020202020204" pitchFamily="34" charset="0"/>
                  <a:cs typeface="Arial" panose="020B0604020202020204" pitchFamily="34" charset="0"/>
                </a:rPr>
                <a:t>:</a:t>
              </a:r>
              <a:endParaRPr lang="en-GB" sz="1200" dirty="0" smtClean="0">
                <a:latin typeface="Century Gothic" panose="020B0502020202020204" pitchFamily="34" charset="0"/>
                <a:cs typeface="Arial" panose="020B0604020202020204" pitchFamily="34" charset="0"/>
              </a:endParaRPr>
            </a:p>
            <a:p>
              <a:endParaRPr lang="en-GB" sz="1200" dirty="0">
                <a:latin typeface="Century Gothic" panose="020B0502020202020204" pitchFamily="34" charset="0"/>
                <a:cs typeface="Arial" panose="020B0604020202020204" pitchFamily="34" charset="0"/>
              </a:endParaRPr>
            </a:p>
            <a:p>
              <a:pPr algn="ctr"/>
              <a:r>
                <a:rPr lang="en-GB" sz="1200" dirty="0" smtClean="0">
                  <a:latin typeface="Century Gothic" panose="020B0502020202020204" pitchFamily="34" charset="0"/>
                  <a:cs typeface="Arial" panose="020B0604020202020204" pitchFamily="34" charset="0"/>
                </a:rPr>
                <a:t>Stone Age</a:t>
              </a:r>
            </a:p>
            <a:p>
              <a:pPr algn="ctr"/>
              <a:endParaRPr lang="en-GB" sz="1200" dirty="0" smtClean="0">
                <a:latin typeface="Century Gothic" panose="020B0502020202020204" pitchFamily="34" charset="0"/>
                <a:cs typeface="Arial" panose="020B0604020202020204" pitchFamily="34" charset="0"/>
              </a:endParaRPr>
            </a:p>
            <a:p>
              <a:pPr algn="ctr"/>
              <a:r>
                <a:rPr lang="en-GB" sz="1200" dirty="0" smtClean="0">
                  <a:latin typeface="Century Gothic" panose="020B0502020202020204" pitchFamily="34" charset="0"/>
                  <a:cs typeface="Arial" panose="020B0604020202020204" pitchFamily="34" charset="0"/>
                </a:rPr>
                <a:t>Bronze Age</a:t>
              </a:r>
            </a:p>
            <a:p>
              <a:pPr algn="ctr"/>
              <a:endParaRPr lang="en-GB" sz="1200" dirty="0" smtClean="0">
                <a:latin typeface="Century Gothic" panose="020B0502020202020204" pitchFamily="34" charset="0"/>
                <a:cs typeface="Arial" panose="020B0604020202020204" pitchFamily="34" charset="0"/>
              </a:endParaRPr>
            </a:p>
            <a:p>
              <a:pPr algn="ctr"/>
              <a:r>
                <a:rPr lang="en-GB" sz="1200" dirty="0" smtClean="0">
                  <a:latin typeface="Century Gothic" panose="020B0502020202020204" pitchFamily="34" charset="0"/>
                  <a:cs typeface="Arial" panose="020B0604020202020204" pitchFamily="34" charset="0"/>
                </a:rPr>
                <a:t>Iron Age</a:t>
              </a:r>
            </a:p>
            <a:p>
              <a:endParaRPr lang="en-GB" sz="1200" dirty="0" smtClean="0">
                <a:latin typeface="Century Gothic" panose="020B0502020202020204" pitchFamily="34" charset="0"/>
                <a:cs typeface="Arial" panose="020B0604020202020204" pitchFamily="34" charset="0"/>
              </a:endParaRPr>
            </a:p>
            <a:p>
              <a:endParaRPr lang="en-GB" sz="1200" dirty="0">
                <a:latin typeface="Century Gothic" panose="020B0502020202020204" pitchFamily="34" charset="0"/>
                <a:cs typeface="Arial" panose="020B0604020202020204" pitchFamily="34" charset="0"/>
              </a:endParaRPr>
            </a:p>
            <a:p>
              <a:r>
                <a:rPr lang="en-GB" sz="1200" dirty="0" smtClean="0">
                  <a:latin typeface="Century Gothic" panose="020B0502020202020204" pitchFamily="34" charset="0"/>
                  <a:cs typeface="Arial" panose="020B0604020202020204" pitchFamily="34" charset="0"/>
                </a:rPr>
                <a:t>Explain your answer:</a:t>
              </a:r>
              <a:endParaRPr lang="en-GB" sz="1200" dirty="0">
                <a:latin typeface="Century Gothic" panose="020B0502020202020204" pitchFamily="34" charset="0"/>
                <a:cs typeface="Arial" panose="020B0604020202020204" pitchFamily="34" charset="0"/>
              </a:endParaRPr>
            </a:p>
          </p:txBody>
        </p:sp>
        <p:sp>
          <p:nvSpPr>
            <p:cNvPr id="17" name="TextBox 16"/>
            <p:cNvSpPr txBox="1"/>
            <p:nvPr/>
          </p:nvSpPr>
          <p:spPr>
            <a:xfrm>
              <a:off x="7443784" y="5017244"/>
              <a:ext cx="2126112" cy="1520416"/>
            </a:xfrm>
            <a:prstGeom prst="rect">
              <a:avLst/>
            </a:prstGeom>
            <a:noFill/>
            <a:ln>
              <a:noFill/>
            </a:ln>
          </p:spPr>
          <p:txBody>
            <a:bodyPr wrap="square" rtlCol="0">
              <a:spAutoFit/>
            </a:bodyPr>
            <a:lstStyle/>
            <a:p>
              <a:r>
                <a:rPr lang="en-GB" sz="1400" dirty="0" smtClean="0">
                  <a:latin typeface="Century Gothic" panose="020B0502020202020204" pitchFamily="34" charset="0"/>
                  <a:cs typeface="Arial" panose="020B0604020202020204" pitchFamily="34" charset="0"/>
                </a:rPr>
                <a:t>___________________________________________________________________________________________________________________________________________________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grpSp>
        <p:nvGrpSpPr>
          <p:cNvPr id="25" name="Group 24"/>
          <p:cNvGrpSpPr/>
          <p:nvPr/>
        </p:nvGrpSpPr>
        <p:grpSpPr>
          <a:xfrm>
            <a:off x="2585120" y="5727738"/>
            <a:ext cx="4406101" cy="1013629"/>
            <a:chOff x="2585120" y="5727738"/>
            <a:chExt cx="4406101" cy="1013629"/>
          </a:xfrm>
        </p:grpSpPr>
        <p:sp>
          <p:nvSpPr>
            <p:cNvPr id="7" name="Rounded Rectangular Callout 6"/>
            <p:cNvSpPr/>
            <p:nvPr/>
          </p:nvSpPr>
          <p:spPr>
            <a:xfrm>
              <a:off x="2585120" y="5727738"/>
              <a:ext cx="4406101" cy="1013629"/>
            </a:xfrm>
            <a:prstGeom prst="wedgeRoundRectCallout">
              <a:avLst>
                <a:gd name="adj1" fmla="val -24729"/>
                <a:gd name="adj2" fmla="val -76872"/>
                <a:gd name="adj3" fmla="val 16667"/>
              </a:avLst>
            </a:prstGeom>
            <a:noFill/>
            <a:ln w="19050">
              <a:solidFill>
                <a:srgbClr val="F0B3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965277" y="5866239"/>
              <a:ext cx="3499891" cy="276999"/>
            </a:xfrm>
            <a:prstGeom prst="rect">
              <a:avLst/>
            </a:prstGeom>
            <a:noFill/>
          </p:spPr>
          <p:txBody>
            <a:bodyPr wrap="square" rtlCol="0">
              <a:spAutoFit/>
            </a:bodyPr>
            <a:lstStyle/>
            <a:p>
              <a:r>
                <a:rPr lang="en-GB" sz="1200" dirty="0" smtClean="0">
                  <a:latin typeface="Century Gothic" panose="020B0502020202020204" pitchFamily="34" charset="0"/>
                  <a:cs typeface="Arial" panose="020B0604020202020204" pitchFamily="34" charset="0"/>
                </a:rPr>
                <a:t>What do you think your object was used for?</a:t>
              </a:r>
              <a:endParaRPr lang="en-GB" sz="1200" dirty="0">
                <a:latin typeface="Century Gothic" panose="020B0502020202020204" pitchFamily="34" charset="0"/>
                <a:cs typeface="Arial" panose="020B0604020202020204" pitchFamily="34" charset="0"/>
              </a:endParaRPr>
            </a:p>
          </p:txBody>
        </p:sp>
        <p:sp>
          <p:nvSpPr>
            <p:cNvPr id="18" name="TextBox 17"/>
            <p:cNvSpPr txBox="1"/>
            <p:nvPr/>
          </p:nvSpPr>
          <p:spPr>
            <a:xfrm>
              <a:off x="2738997" y="6146140"/>
              <a:ext cx="4252224" cy="523220"/>
            </a:xfrm>
            <a:prstGeom prst="rect">
              <a:avLst/>
            </a:prstGeom>
            <a:noFill/>
          </p:spPr>
          <p:txBody>
            <a:bodyPr wrap="square" rtlCol="0">
              <a:spAutoFit/>
            </a:bodyPr>
            <a:lstStyle/>
            <a:p>
              <a:r>
                <a:rPr lang="en-GB" sz="1400" dirty="0" smtClean="0">
                  <a:latin typeface="Century Gothic" panose="020B0502020202020204" pitchFamily="34" charset="0"/>
                  <a:cs typeface="Arial" panose="020B0604020202020204" pitchFamily="34" charset="0"/>
                </a:rPr>
                <a:t>__________________________________________________________________________________________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grpSp>
        <p:nvGrpSpPr>
          <p:cNvPr id="21" name="Group 20"/>
          <p:cNvGrpSpPr/>
          <p:nvPr/>
        </p:nvGrpSpPr>
        <p:grpSpPr>
          <a:xfrm>
            <a:off x="164468" y="2276872"/>
            <a:ext cx="2196244" cy="4032449"/>
            <a:chOff x="164468" y="2511829"/>
            <a:chExt cx="2196244" cy="4032449"/>
          </a:xfrm>
        </p:grpSpPr>
        <p:sp>
          <p:nvSpPr>
            <p:cNvPr id="14" name="Rounded Rectangular Callout 13"/>
            <p:cNvSpPr/>
            <p:nvPr/>
          </p:nvSpPr>
          <p:spPr>
            <a:xfrm>
              <a:off x="164468" y="2511829"/>
              <a:ext cx="2196244" cy="4032449"/>
            </a:xfrm>
            <a:prstGeom prst="wedgeRoundRectCallout">
              <a:avLst>
                <a:gd name="adj1" fmla="val 59969"/>
                <a:gd name="adj2" fmla="val -27127"/>
                <a:gd name="adj3" fmla="val 16667"/>
              </a:avLst>
            </a:prstGeom>
            <a:noFill/>
            <a:ln w="19050">
              <a:solidFill>
                <a:srgbClr val="F57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TextBox 14"/>
            <p:cNvSpPr txBox="1"/>
            <p:nvPr/>
          </p:nvSpPr>
          <p:spPr>
            <a:xfrm>
              <a:off x="337036" y="2708920"/>
              <a:ext cx="1879659" cy="2308324"/>
            </a:xfrm>
            <a:prstGeom prst="rect">
              <a:avLst/>
            </a:prstGeom>
            <a:noFill/>
          </p:spPr>
          <p:txBody>
            <a:bodyPr wrap="square" rtlCol="0">
              <a:spAutoFit/>
            </a:bodyPr>
            <a:lstStyle/>
            <a:p>
              <a:r>
                <a:rPr lang="en-GB" sz="1200" dirty="0" smtClean="0">
                  <a:latin typeface="Century Gothic" panose="020B0502020202020204" pitchFamily="34" charset="0"/>
                  <a:cs typeface="Arial" panose="020B0604020202020204" pitchFamily="34" charset="0"/>
                </a:rPr>
                <a:t>What kind of person do you think would have used your object?</a:t>
              </a:r>
            </a:p>
            <a:p>
              <a:endParaRPr lang="en-GB" sz="1200" dirty="0">
                <a:latin typeface="Century Gothic" panose="020B0502020202020204" pitchFamily="34" charset="0"/>
                <a:cs typeface="Arial" panose="020B0604020202020204" pitchFamily="34" charset="0"/>
              </a:endParaRPr>
            </a:p>
            <a:p>
              <a:endParaRPr lang="en-GB" sz="1200" dirty="0" smtClean="0">
                <a:latin typeface="Century Gothic" panose="020B0502020202020204" pitchFamily="34" charset="0"/>
                <a:cs typeface="Arial" panose="020B0604020202020204" pitchFamily="34" charset="0"/>
              </a:endParaRPr>
            </a:p>
            <a:p>
              <a:endParaRPr lang="en-GB" sz="1200" dirty="0">
                <a:latin typeface="Century Gothic" panose="020B0502020202020204" pitchFamily="34" charset="0"/>
                <a:cs typeface="Arial" panose="020B0604020202020204" pitchFamily="34" charset="0"/>
              </a:endParaRPr>
            </a:p>
            <a:p>
              <a:endParaRPr lang="en-GB" sz="1200" dirty="0">
                <a:latin typeface="Century Gothic" panose="020B0502020202020204" pitchFamily="34" charset="0"/>
                <a:cs typeface="Arial" panose="020B0604020202020204" pitchFamily="34" charset="0"/>
              </a:endParaRPr>
            </a:p>
            <a:p>
              <a:endParaRPr lang="en-GB" sz="1200" dirty="0" smtClean="0">
                <a:latin typeface="Century Gothic" panose="020B0502020202020204" pitchFamily="34" charset="0"/>
                <a:cs typeface="Arial" panose="020B0604020202020204" pitchFamily="34" charset="0"/>
              </a:endParaRPr>
            </a:p>
            <a:p>
              <a:endParaRPr lang="en-GB" sz="1200" dirty="0" smtClean="0">
                <a:latin typeface="Century Gothic" panose="020B0502020202020204" pitchFamily="34" charset="0"/>
                <a:cs typeface="Arial" panose="020B0604020202020204" pitchFamily="34" charset="0"/>
              </a:endParaRPr>
            </a:p>
            <a:p>
              <a:endParaRPr lang="en-GB" sz="1200" dirty="0" smtClean="0">
                <a:latin typeface="Century Gothic" panose="020B0502020202020204" pitchFamily="34" charset="0"/>
                <a:cs typeface="Arial" panose="020B0604020202020204" pitchFamily="34" charset="0"/>
              </a:endParaRPr>
            </a:p>
            <a:p>
              <a:r>
                <a:rPr lang="en-GB" sz="1200" dirty="0" smtClean="0">
                  <a:latin typeface="Century Gothic" panose="020B0502020202020204" pitchFamily="34" charset="0"/>
                  <a:cs typeface="Arial" panose="020B0604020202020204" pitchFamily="34" charset="0"/>
                </a:rPr>
                <a:t>Why do you think this?</a:t>
              </a:r>
              <a:endParaRPr lang="en-GB" sz="1200" dirty="0">
                <a:latin typeface="Century Gothic" panose="020B0502020202020204" pitchFamily="34" charset="0"/>
                <a:cs typeface="Arial" panose="020B0604020202020204" pitchFamily="34" charset="0"/>
              </a:endParaRPr>
            </a:p>
          </p:txBody>
        </p:sp>
        <p:sp>
          <p:nvSpPr>
            <p:cNvPr id="19" name="TextBox 18"/>
            <p:cNvSpPr txBox="1"/>
            <p:nvPr/>
          </p:nvSpPr>
          <p:spPr>
            <a:xfrm>
              <a:off x="188050" y="5035545"/>
              <a:ext cx="2131035" cy="1384995"/>
            </a:xfrm>
            <a:prstGeom prst="rect">
              <a:avLst/>
            </a:prstGeom>
            <a:noFill/>
          </p:spPr>
          <p:txBody>
            <a:bodyPr wrap="square" rtlCol="0">
              <a:spAutoFit/>
            </a:bodyPr>
            <a:lstStyle/>
            <a:p>
              <a:r>
                <a:rPr lang="en-GB" sz="1400" dirty="0" smtClean="0">
                  <a:latin typeface="Century Gothic" panose="020B0502020202020204" pitchFamily="34" charset="0"/>
                  <a:cs typeface="Arial" panose="020B0604020202020204" pitchFamily="34" charset="0"/>
                </a:rPr>
                <a:t>______________________________________________________________________________________________________________________________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sp>
        <p:nvSpPr>
          <p:cNvPr id="20" name="TextBox 19"/>
          <p:cNvSpPr txBox="1"/>
          <p:nvPr/>
        </p:nvSpPr>
        <p:spPr>
          <a:xfrm>
            <a:off x="234600" y="3315364"/>
            <a:ext cx="2126112" cy="954107"/>
          </a:xfrm>
          <a:prstGeom prst="rect">
            <a:avLst/>
          </a:prstGeom>
          <a:noFill/>
        </p:spPr>
        <p:txBody>
          <a:bodyPr wrap="square" rtlCol="0">
            <a:spAutoFit/>
          </a:bodyPr>
          <a:lstStyle/>
          <a:p>
            <a:r>
              <a:rPr lang="en-GB" sz="1400" dirty="0" smtClean="0">
                <a:latin typeface="Century Gothic" panose="020B0502020202020204" pitchFamily="34" charset="0"/>
                <a:cs typeface="Arial" panose="020B0604020202020204" pitchFamily="34" charset="0"/>
              </a:rPr>
              <a:t>____________________________________________________________________________</a:t>
            </a:r>
            <a:endParaRPr lang="en-GB" sz="1400" dirty="0">
              <a:latin typeface="Century Gothic" panose="020B0502020202020204" pitchFamily="34" charset="0"/>
              <a:cs typeface="Arial" panose="020B0604020202020204" pitchFamily="34" charset="0"/>
            </a:endParaRPr>
          </a:p>
        </p:txBody>
      </p:sp>
      <p:grpSp>
        <p:nvGrpSpPr>
          <p:cNvPr id="30" name="Group 29"/>
          <p:cNvGrpSpPr/>
          <p:nvPr/>
        </p:nvGrpSpPr>
        <p:grpSpPr>
          <a:xfrm>
            <a:off x="56456" y="44624"/>
            <a:ext cx="526255" cy="432048"/>
            <a:chOff x="128464" y="1628800"/>
            <a:chExt cx="526255" cy="432048"/>
          </a:xfrm>
          <a:solidFill>
            <a:srgbClr val="86BBD8"/>
          </a:solidFill>
        </p:grpSpPr>
        <p:sp>
          <p:nvSpPr>
            <p:cNvPr id="28" name="Hexagon 27"/>
            <p:cNvSpPr/>
            <p:nvPr/>
          </p:nvSpPr>
          <p:spPr>
            <a:xfrm>
              <a:off x="128464" y="1628800"/>
              <a:ext cx="499508" cy="432048"/>
            </a:xfrm>
            <a:prstGeom prst="hexagon">
              <a:avLst/>
            </a:prstGeom>
            <a:solidFill>
              <a:srgbClr val="67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cs typeface="Arial" panose="020B0604020202020204" pitchFamily="34" charset="0"/>
              </a:endParaRPr>
            </a:p>
          </p:txBody>
        </p:sp>
        <p:sp>
          <p:nvSpPr>
            <p:cNvPr id="29" name="TextBox 28"/>
            <p:cNvSpPr txBox="1"/>
            <p:nvPr/>
          </p:nvSpPr>
          <p:spPr>
            <a:xfrm>
              <a:off x="222671" y="1658040"/>
              <a:ext cx="432048" cy="369332"/>
            </a:xfrm>
            <a:prstGeom prst="rect">
              <a:avLst/>
            </a:prstGeom>
            <a:noFill/>
            <a:ln>
              <a:noFill/>
            </a:ln>
          </p:spPr>
          <p:txBody>
            <a:bodyPr wrap="square" rtlCol="0">
              <a:spAutoFit/>
            </a:bodyPr>
            <a:lstStyle/>
            <a:p>
              <a:r>
                <a:rPr lang="en-GB" b="1" dirty="0" smtClean="0">
                  <a:solidFill>
                    <a:schemeClr val="bg1"/>
                  </a:solidFill>
                  <a:latin typeface="Century Gothic" panose="020B0502020202020204" pitchFamily="34" charset="0"/>
                </a:rPr>
                <a:t>1</a:t>
              </a:r>
              <a:endParaRPr lang="en-GB" b="1" dirty="0">
                <a:solidFill>
                  <a:schemeClr val="bg1"/>
                </a:solidFill>
                <a:latin typeface="Century Gothic" panose="020B0502020202020204" pitchFamily="34" charset="0"/>
              </a:endParaRPr>
            </a:p>
          </p:txBody>
        </p:sp>
      </p:grpSp>
      <p:grpSp>
        <p:nvGrpSpPr>
          <p:cNvPr id="31" name="Group 30"/>
          <p:cNvGrpSpPr/>
          <p:nvPr/>
        </p:nvGrpSpPr>
        <p:grpSpPr>
          <a:xfrm>
            <a:off x="2288703" y="44624"/>
            <a:ext cx="478593" cy="432048"/>
            <a:chOff x="128463" y="1628800"/>
            <a:chExt cx="478593" cy="432048"/>
          </a:xfrm>
        </p:grpSpPr>
        <p:sp>
          <p:nvSpPr>
            <p:cNvPr id="32" name="Hexagon 31"/>
            <p:cNvSpPr/>
            <p:nvPr/>
          </p:nvSpPr>
          <p:spPr>
            <a:xfrm>
              <a:off x="128463" y="1628800"/>
              <a:ext cx="478593" cy="432048"/>
            </a:xfrm>
            <a:prstGeom prst="hexagon">
              <a:avLst/>
            </a:prstGeom>
            <a:solidFill>
              <a:srgbClr val="EF3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cs typeface="Arial" panose="020B0604020202020204" pitchFamily="34" charset="0"/>
              </a:endParaRPr>
            </a:p>
          </p:txBody>
        </p:sp>
        <p:sp>
          <p:nvSpPr>
            <p:cNvPr id="33" name="TextBox 32"/>
            <p:cNvSpPr txBox="1"/>
            <p:nvPr/>
          </p:nvSpPr>
          <p:spPr>
            <a:xfrm>
              <a:off x="151735" y="1658040"/>
              <a:ext cx="432048" cy="369332"/>
            </a:xfrm>
            <a:prstGeom prst="rect">
              <a:avLst/>
            </a:prstGeom>
            <a:noFill/>
          </p:spPr>
          <p:txBody>
            <a:bodyPr wrap="square" rtlCol="0">
              <a:spAutoFit/>
            </a:bodyPr>
            <a:lstStyle/>
            <a:p>
              <a:pPr algn="ctr"/>
              <a:r>
                <a:rPr lang="en-GB" b="1" dirty="0" smtClean="0">
                  <a:solidFill>
                    <a:schemeClr val="bg1"/>
                  </a:solidFill>
                  <a:latin typeface="Century Gothic" panose="020B0502020202020204" pitchFamily="34" charset="0"/>
                </a:rPr>
                <a:t>2</a:t>
              </a:r>
              <a:endParaRPr lang="en-GB" b="1" dirty="0">
                <a:solidFill>
                  <a:schemeClr val="bg1"/>
                </a:solidFill>
                <a:latin typeface="Century Gothic" panose="020B0502020202020204" pitchFamily="34" charset="0"/>
              </a:endParaRPr>
            </a:p>
          </p:txBody>
        </p:sp>
      </p:grpSp>
      <p:grpSp>
        <p:nvGrpSpPr>
          <p:cNvPr id="34" name="Group 33"/>
          <p:cNvGrpSpPr/>
          <p:nvPr/>
        </p:nvGrpSpPr>
        <p:grpSpPr>
          <a:xfrm>
            <a:off x="7113240" y="2348880"/>
            <a:ext cx="504056" cy="432048"/>
            <a:chOff x="128464" y="1628800"/>
            <a:chExt cx="504056" cy="432048"/>
          </a:xfrm>
          <a:solidFill>
            <a:srgbClr val="2292A4"/>
          </a:solidFill>
        </p:grpSpPr>
        <p:sp>
          <p:nvSpPr>
            <p:cNvPr id="35" name="Hexagon 34"/>
            <p:cNvSpPr/>
            <p:nvPr/>
          </p:nvSpPr>
          <p:spPr>
            <a:xfrm>
              <a:off x="128464" y="1628800"/>
              <a:ext cx="504056" cy="432048"/>
            </a:xfrm>
            <a:prstGeom prst="hexagon">
              <a:avLst/>
            </a:prstGeom>
            <a:solidFill>
              <a:srgbClr val="B2B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cs typeface="Arial" panose="020B0604020202020204" pitchFamily="34" charset="0"/>
              </a:endParaRPr>
            </a:p>
          </p:txBody>
        </p:sp>
        <p:sp>
          <p:nvSpPr>
            <p:cNvPr id="36" name="TextBox 35"/>
            <p:cNvSpPr txBox="1"/>
            <p:nvPr/>
          </p:nvSpPr>
          <p:spPr>
            <a:xfrm>
              <a:off x="231449" y="1648099"/>
              <a:ext cx="288032" cy="369332"/>
            </a:xfrm>
            <a:prstGeom prst="rect">
              <a:avLst/>
            </a:prstGeom>
            <a:noFill/>
            <a:ln>
              <a:noFill/>
            </a:ln>
          </p:spPr>
          <p:txBody>
            <a:bodyPr wrap="square" rtlCol="0">
              <a:spAutoFit/>
            </a:bodyPr>
            <a:lstStyle/>
            <a:p>
              <a:pPr algn="ctr"/>
              <a:r>
                <a:rPr lang="en-GB" b="1" dirty="0" smtClean="0">
                  <a:solidFill>
                    <a:schemeClr val="bg1"/>
                  </a:solidFill>
                  <a:latin typeface="Century Gothic" panose="020B0502020202020204" pitchFamily="34" charset="0"/>
                </a:rPr>
                <a:t>3</a:t>
              </a:r>
              <a:endParaRPr lang="en-GB" b="1" dirty="0">
                <a:solidFill>
                  <a:schemeClr val="bg1"/>
                </a:solidFill>
                <a:latin typeface="Century Gothic" panose="020B0502020202020204" pitchFamily="34" charset="0"/>
              </a:endParaRPr>
            </a:p>
          </p:txBody>
        </p:sp>
      </p:grpSp>
      <p:grpSp>
        <p:nvGrpSpPr>
          <p:cNvPr id="37" name="Group 36"/>
          <p:cNvGrpSpPr/>
          <p:nvPr/>
        </p:nvGrpSpPr>
        <p:grpSpPr>
          <a:xfrm>
            <a:off x="2504727" y="5589240"/>
            <a:ext cx="504057" cy="432048"/>
            <a:chOff x="128463" y="1628800"/>
            <a:chExt cx="504057" cy="432048"/>
          </a:xfrm>
        </p:grpSpPr>
        <p:sp>
          <p:nvSpPr>
            <p:cNvPr id="38" name="Hexagon 37"/>
            <p:cNvSpPr/>
            <p:nvPr/>
          </p:nvSpPr>
          <p:spPr>
            <a:xfrm>
              <a:off x="128463" y="1628800"/>
              <a:ext cx="460549" cy="432048"/>
            </a:xfrm>
            <a:prstGeom prst="hexagon">
              <a:avLst/>
            </a:prstGeom>
            <a:solidFill>
              <a:srgbClr val="F0B30D"/>
            </a:solidFill>
            <a:ln>
              <a:solidFill>
                <a:srgbClr val="F0B3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cs typeface="Arial" panose="020B0604020202020204" pitchFamily="34" charset="0"/>
              </a:endParaRPr>
            </a:p>
          </p:txBody>
        </p:sp>
        <p:sp>
          <p:nvSpPr>
            <p:cNvPr id="39" name="TextBox 38"/>
            <p:cNvSpPr txBox="1"/>
            <p:nvPr/>
          </p:nvSpPr>
          <p:spPr>
            <a:xfrm>
              <a:off x="200472" y="1653883"/>
              <a:ext cx="432048" cy="369332"/>
            </a:xfrm>
            <a:prstGeom prst="rect">
              <a:avLst/>
            </a:prstGeom>
            <a:noFill/>
          </p:spPr>
          <p:txBody>
            <a:bodyPr wrap="square" rtlCol="0">
              <a:spAutoFit/>
            </a:bodyPr>
            <a:lstStyle/>
            <a:p>
              <a:r>
                <a:rPr lang="en-GB" b="1" dirty="0" smtClean="0">
                  <a:solidFill>
                    <a:schemeClr val="bg1"/>
                  </a:solidFill>
                  <a:latin typeface="Century Gothic" panose="020B0502020202020204" pitchFamily="34" charset="0"/>
                </a:rPr>
                <a:t>4</a:t>
              </a:r>
              <a:endParaRPr lang="en-GB" b="1" dirty="0">
                <a:solidFill>
                  <a:schemeClr val="bg1"/>
                </a:solidFill>
                <a:latin typeface="Century Gothic" panose="020B0502020202020204" pitchFamily="34" charset="0"/>
              </a:endParaRPr>
            </a:p>
          </p:txBody>
        </p:sp>
      </p:grpSp>
      <p:grpSp>
        <p:nvGrpSpPr>
          <p:cNvPr id="40" name="Group 39"/>
          <p:cNvGrpSpPr/>
          <p:nvPr/>
        </p:nvGrpSpPr>
        <p:grpSpPr>
          <a:xfrm>
            <a:off x="56456" y="2132856"/>
            <a:ext cx="499508" cy="432048"/>
            <a:chOff x="128464" y="1628800"/>
            <a:chExt cx="499508" cy="432048"/>
          </a:xfrm>
        </p:grpSpPr>
        <p:sp>
          <p:nvSpPr>
            <p:cNvPr id="41" name="Hexagon 40"/>
            <p:cNvSpPr/>
            <p:nvPr/>
          </p:nvSpPr>
          <p:spPr>
            <a:xfrm>
              <a:off x="128464" y="1628800"/>
              <a:ext cx="499508" cy="432048"/>
            </a:xfrm>
            <a:prstGeom prst="hexagon">
              <a:avLst/>
            </a:prstGeom>
            <a:solidFill>
              <a:srgbClr val="F57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cs typeface="Arial" panose="020B0604020202020204" pitchFamily="34" charset="0"/>
              </a:endParaRPr>
            </a:p>
          </p:txBody>
        </p:sp>
        <p:sp>
          <p:nvSpPr>
            <p:cNvPr id="42" name="TextBox 41"/>
            <p:cNvSpPr txBox="1"/>
            <p:nvPr/>
          </p:nvSpPr>
          <p:spPr>
            <a:xfrm>
              <a:off x="233003" y="1653883"/>
              <a:ext cx="255501" cy="369332"/>
            </a:xfrm>
            <a:prstGeom prst="rect">
              <a:avLst/>
            </a:prstGeom>
            <a:noFill/>
          </p:spPr>
          <p:txBody>
            <a:bodyPr wrap="square" rtlCol="0">
              <a:spAutoFit/>
            </a:bodyPr>
            <a:lstStyle/>
            <a:p>
              <a:pPr algn="ctr"/>
              <a:r>
                <a:rPr lang="en-GB" b="1" dirty="0" smtClean="0">
                  <a:solidFill>
                    <a:schemeClr val="bg1"/>
                  </a:solidFill>
                  <a:latin typeface="Century Gothic" panose="020B0502020202020204" pitchFamily="34" charset="0"/>
                </a:rPr>
                <a:t>5</a:t>
              </a:r>
              <a:endParaRPr lang="en-GB" b="1" dirty="0">
                <a:solidFill>
                  <a:schemeClr val="bg1"/>
                </a:solidFill>
                <a:latin typeface="Century Gothic" panose="020B0502020202020204" pitchFamily="34" charset="0"/>
              </a:endParaRPr>
            </a:p>
          </p:txBody>
        </p:sp>
      </p:grpSp>
      <p:pic>
        <p:nvPicPr>
          <p:cNvPr id="44" name="Picture 43"/>
          <p:cNvPicPr>
            <a:picLocks noChangeAspect="1"/>
          </p:cNvPicPr>
          <p:nvPr/>
        </p:nvPicPr>
        <p:blipFill>
          <a:blip r:embed="rId3"/>
          <a:stretch>
            <a:fillRect/>
          </a:stretch>
        </p:blipFill>
        <p:spPr>
          <a:xfrm>
            <a:off x="203179" y="6443929"/>
            <a:ext cx="1612741" cy="362776"/>
          </a:xfrm>
          <a:prstGeom prst="rect">
            <a:avLst/>
          </a:prstGeom>
        </p:spPr>
      </p:pic>
    </p:spTree>
    <p:extLst>
      <p:ext uri="{BB962C8B-B14F-4D97-AF65-F5344CB8AC3E}">
        <p14:creationId xmlns:p14="http://schemas.microsoft.com/office/powerpoint/2010/main" val="2882989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72480" y="4509120"/>
            <a:ext cx="4338321" cy="847368"/>
          </a:xfrm>
          <a:prstGeom prst="rect">
            <a:avLst/>
          </a:prstGeom>
        </p:spPr>
      </p:pic>
      <p:sp>
        <p:nvSpPr>
          <p:cNvPr id="2" name="Rectangle 1"/>
          <p:cNvSpPr/>
          <p:nvPr/>
        </p:nvSpPr>
        <p:spPr>
          <a:xfrm>
            <a:off x="272480" y="40466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72480" y="364502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313040" y="3641157"/>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381027" y="646499"/>
            <a:ext cx="4103385" cy="2013085"/>
          </a:xfrm>
          <a:prstGeom prst="rect">
            <a:avLst/>
          </a:prstGeom>
        </p:spPr>
      </p:pic>
      <p:grpSp>
        <p:nvGrpSpPr>
          <p:cNvPr id="10" name="Group 9"/>
          <p:cNvGrpSpPr/>
          <p:nvPr/>
        </p:nvGrpSpPr>
        <p:grpSpPr>
          <a:xfrm>
            <a:off x="524507" y="2719953"/>
            <a:ext cx="3816424" cy="276999"/>
            <a:chOff x="560512" y="2901419"/>
            <a:chExt cx="3816424" cy="276999"/>
          </a:xfrm>
        </p:grpSpPr>
        <p:cxnSp>
          <p:nvCxnSpPr>
            <p:cNvPr id="8" name="Straight Connector 7"/>
            <p:cNvCxnSpPr/>
            <p:nvPr/>
          </p:nvCxnSpPr>
          <p:spPr>
            <a:xfrm>
              <a:off x="560512" y="2924944"/>
              <a:ext cx="381642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82670" y="2901419"/>
              <a:ext cx="972109" cy="276999"/>
            </a:xfrm>
            <a:prstGeom prst="rect">
              <a:avLst/>
            </a:prstGeom>
            <a:noFill/>
          </p:spPr>
          <p:txBody>
            <a:bodyPr wrap="square" rtlCol="0" anchor="ctr">
              <a:spAutoFit/>
            </a:bodyPr>
            <a:lstStyle/>
            <a:p>
              <a:pPr algn="ctr"/>
              <a:r>
                <a:rPr lang="en-GB" sz="1200" dirty="0" smtClean="0">
                  <a:latin typeface="Century Gothic" panose="020B0502020202020204" pitchFamily="34" charset="0"/>
                </a:rPr>
                <a:t>165 mm</a:t>
              </a:r>
              <a:endParaRPr lang="en-GB" sz="1200" dirty="0">
                <a:latin typeface="Century Gothic" panose="020B0502020202020204" pitchFamily="34" charset="0"/>
              </a:endParaRPr>
            </a:p>
          </p:txBody>
        </p:sp>
      </p:grpSp>
      <p:sp>
        <p:nvSpPr>
          <p:cNvPr id="3" name="Rectangle 2"/>
          <p:cNvSpPr/>
          <p:nvPr/>
        </p:nvSpPr>
        <p:spPr>
          <a:xfrm>
            <a:off x="5313040" y="40466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381027" y="5682079"/>
            <a:ext cx="4103385" cy="292365"/>
            <a:chOff x="560512" y="2924944"/>
            <a:chExt cx="3816424" cy="218466"/>
          </a:xfrm>
        </p:grpSpPr>
        <p:cxnSp>
          <p:nvCxnSpPr>
            <p:cNvPr id="19" name="Straight Connector 18"/>
            <p:cNvCxnSpPr/>
            <p:nvPr/>
          </p:nvCxnSpPr>
          <p:spPr>
            <a:xfrm>
              <a:off x="560512" y="2924944"/>
              <a:ext cx="381642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82670" y="2936426"/>
              <a:ext cx="972109" cy="206984"/>
            </a:xfrm>
            <a:prstGeom prst="rect">
              <a:avLst/>
            </a:prstGeom>
            <a:noFill/>
          </p:spPr>
          <p:txBody>
            <a:bodyPr wrap="square" rtlCol="0" anchor="ctr">
              <a:spAutoFit/>
            </a:bodyPr>
            <a:lstStyle/>
            <a:p>
              <a:pPr algn="ctr"/>
              <a:r>
                <a:rPr lang="en-GB" sz="1200" dirty="0" smtClean="0">
                  <a:latin typeface="Century Gothic" panose="020B0502020202020204" pitchFamily="34" charset="0"/>
                </a:rPr>
                <a:t>764 mm</a:t>
              </a:r>
              <a:endParaRPr lang="en-GB" sz="1200" dirty="0">
                <a:latin typeface="Century Gothic" panose="020B0502020202020204" pitchFamily="34" charset="0"/>
              </a:endParaRPr>
            </a:p>
          </p:txBody>
        </p:sp>
      </p:grpSp>
      <p:pic>
        <p:nvPicPr>
          <p:cNvPr id="21" name="Picture 20"/>
          <p:cNvPicPr>
            <a:picLocks noChangeAspect="1"/>
          </p:cNvPicPr>
          <p:nvPr/>
        </p:nvPicPr>
        <p:blipFill>
          <a:blip r:embed="rId4"/>
          <a:stretch>
            <a:fillRect/>
          </a:stretch>
        </p:blipFill>
        <p:spPr>
          <a:xfrm>
            <a:off x="5817096" y="3717032"/>
            <a:ext cx="3310621" cy="2694846"/>
          </a:xfrm>
          <a:prstGeom prst="rect">
            <a:avLst/>
          </a:prstGeom>
        </p:spPr>
      </p:pic>
      <p:grpSp>
        <p:nvGrpSpPr>
          <p:cNvPr id="24" name="Group 23"/>
          <p:cNvGrpSpPr/>
          <p:nvPr/>
        </p:nvGrpSpPr>
        <p:grpSpPr>
          <a:xfrm>
            <a:off x="6301938" y="2861657"/>
            <a:ext cx="2268253" cy="276999"/>
            <a:chOff x="560512" y="2811205"/>
            <a:chExt cx="3816424" cy="466060"/>
          </a:xfrm>
        </p:grpSpPr>
        <p:cxnSp>
          <p:nvCxnSpPr>
            <p:cNvPr id="25" name="Straight Connector 24"/>
            <p:cNvCxnSpPr/>
            <p:nvPr/>
          </p:nvCxnSpPr>
          <p:spPr>
            <a:xfrm>
              <a:off x="560512" y="2857557"/>
              <a:ext cx="381642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82670" y="2811205"/>
              <a:ext cx="1517416" cy="466060"/>
            </a:xfrm>
            <a:prstGeom prst="rect">
              <a:avLst/>
            </a:prstGeom>
            <a:noFill/>
          </p:spPr>
          <p:txBody>
            <a:bodyPr wrap="square" rtlCol="0" anchor="ctr">
              <a:spAutoFit/>
            </a:bodyPr>
            <a:lstStyle/>
            <a:p>
              <a:pPr algn="ctr"/>
              <a:r>
                <a:rPr lang="en-GB" sz="1200" dirty="0" smtClean="0">
                  <a:latin typeface="Century Gothic" panose="020B0502020202020204" pitchFamily="34" charset="0"/>
                </a:rPr>
                <a:t>275 mm</a:t>
              </a:r>
              <a:endParaRPr lang="en-GB" sz="1200" dirty="0">
                <a:latin typeface="Century Gothic" panose="020B0502020202020204" pitchFamily="34" charset="0"/>
              </a:endParaRPr>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120" y="452464"/>
            <a:ext cx="2718682" cy="2462609"/>
          </a:xfrm>
          <a:prstGeom prst="rect">
            <a:avLst/>
          </a:prstGeom>
        </p:spPr>
      </p:pic>
    </p:spTree>
    <p:extLst>
      <p:ext uri="{BB962C8B-B14F-4D97-AF65-F5344CB8AC3E}">
        <p14:creationId xmlns:p14="http://schemas.microsoft.com/office/powerpoint/2010/main" val="1672438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40466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72480" y="364502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313040" y="3641157"/>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313040" y="404664"/>
            <a:ext cx="4320480" cy="2853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103140" y="3495450"/>
            <a:ext cx="4413710" cy="2911774"/>
            <a:chOff x="103140" y="3495450"/>
            <a:chExt cx="4413710" cy="2911774"/>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40" y="3495450"/>
              <a:ext cx="4413710" cy="2911774"/>
            </a:xfrm>
            <a:prstGeom prst="rect">
              <a:avLst/>
            </a:prstGeom>
          </p:spPr>
        </p:pic>
        <p:grpSp>
          <p:nvGrpSpPr>
            <p:cNvPr id="18" name="Group 17"/>
            <p:cNvGrpSpPr/>
            <p:nvPr/>
          </p:nvGrpSpPr>
          <p:grpSpPr>
            <a:xfrm>
              <a:off x="488504" y="6088964"/>
              <a:ext cx="3816424" cy="292364"/>
              <a:chOff x="660473" y="3228980"/>
              <a:chExt cx="3549531" cy="218465"/>
            </a:xfrm>
          </p:grpSpPr>
          <p:cxnSp>
            <p:nvCxnSpPr>
              <p:cNvPr id="19" name="Straight Connector 18"/>
              <p:cNvCxnSpPr/>
              <p:nvPr/>
            </p:nvCxnSpPr>
            <p:spPr>
              <a:xfrm>
                <a:off x="660473" y="3228980"/>
                <a:ext cx="3549531"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5698" y="3240461"/>
                <a:ext cx="972109" cy="206984"/>
              </a:xfrm>
              <a:prstGeom prst="rect">
                <a:avLst/>
              </a:prstGeom>
              <a:noFill/>
            </p:spPr>
            <p:txBody>
              <a:bodyPr wrap="square" rtlCol="0" anchor="ctr">
                <a:spAutoFit/>
              </a:bodyPr>
              <a:lstStyle/>
              <a:p>
                <a:pPr algn="ctr"/>
                <a:r>
                  <a:rPr lang="en-GB" sz="1200" dirty="0" smtClean="0">
                    <a:latin typeface="Century Gothic" panose="020B0502020202020204" pitchFamily="34" charset="0"/>
                  </a:rPr>
                  <a:t>185 mm</a:t>
                </a:r>
                <a:endParaRPr lang="en-GB" sz="1200" dirty="0">
                  <a:latin typeface="Century Gothic" panose="020B0502020202020204" pitchFamily="34" charset="0"/>
                </a:endParaRPr>
              </a:p>
            </p:txBody>
          </p:sp>
        </p:grpSp>
      </p:grpSp>
      <p:grpSp>
        <p:nvGrpSpPr>
          <p:cNvPr id="15" name="Group 14"/>
          <p:cNvGrpSpPr/>
          <p:nvPr/>
        </p:nvGrpSpPr>
        <p:grpSpPr>
          <a:xfrm>
            <a:off x="6033121" y="322227"/>
            <a:ext cx="2701814" cy="2951724"/>
            <a:chOff x="6033121" y="322227"/>
            <a:chExt cx="2701814" cy="2951724"/>
          </a:xfrm>
        </p:grpSpPr>
        <p:grpSp>
          <p:nvGrpSpPr>
            <p:cNvPr id="12" name="Group 11"/>
            <p:cNvGrpSpPr/>
            <p:nvPr/>
          </p:nvGrpSpPr>
          <p:grpSpPr>
            <a:xfrm>
              <a:off x="6249144" y="2996952"/>
              <a:ext cx="2232248" cy="276999"/>
              <a:chOff x="1064568" y="2901419"/>
              <a:chExt cx="2232248" cy="276999"/>
            </a:xfrm>
          </p:grpSpPr>
          <p:cxnSp>
            <p:nvCxnSpPr>
              <p:cNvPr id="13" name="Straight Connector 12"/>
              <p:cNvCxnSpPr/>
              <p:nvPr/>
            </p:nvCxnSpPr>
            <p:spPr>
              <a:xfrm>
                <a:off x="1064568" y="2924944"/>
                <a:ext cx="2232248"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82670" y="2901419"/>
                <a:ext cx="972109" cy="276999"/>
              </a:xfrm>
              <a:prstGeom prst="rect">
                <a:avLst/>
              </a:prstGeom>
              <a:noFill/>
            </p:spPr>
            <p:txBody>
              <a:bodyPr wrap="square" rtlCol="0" anchor="ctr">
                <a:spAutoFit/>
              </a:bodyPr>
              <a:lstStyle/>
              <a:p>
                <a:pPr algn="ctr"/>
                <a:r>
                  <a:rPr lang="en-GB" sz="1200" dirty="0" smtClean="0">
                    <a:latin typeface="Century Gothic" panose="020B0502020202020204" pitchFamily="34" charset="0"/>
                  </a:rPr>
                  <a:t>135 mm</a:t>
                </a:r>
                <a:endParaRPr lang="en-GB" sz="1200" dirty="0">
                  <a:latin typeface="Century Gothic" panose="020B0502020202020204" pitchFamily="34"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121" y="322227"/>
              <a:ext cx="2701814" cy="2729433"/>
            </a:xfrm>
            <a:prstGeom prst="rect">
              <a:avLst/>
            </a:prstGeom>
          </p:spPr>
        </p:pic>
      </p:grpSp>
      <p:grpSp>
        <p:nvGrpSpPr>
          <p:cNvPr id="27" name="Group 26"/>
          <p:cNvGrpSpPr/>
          <p:nvPr/>
        </p:nvGrpSpPr>
        <p:grpSpPr>
          <a:xfrm>
            <a:off x="5575712" y="3498657"/>
            <a:ext cx="3795136" cy="3051125"/>
            <a:chOff x="5575712" y="3498657"/>
            <a:chExt cx="3795136" cy="3051125"/>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786243">
              <a:off x="5947717" y="3126652"/>
              <a:ext cx="3051125" cy="3795136"/>
            </a:xfrm>
            <a:prstGeom prst="rect">
              <a:avLst/>
            </a:prstGeom>
          </p:spPr>
        </p:pic>
        <p:grpSp>
          <p:nvGrpSpPr>
            <p:cNvPr id="23" name="Group 22"/>
            <p:cNvGrpSpPr/>
            <p:nvPr/>
          </p:nvGrpSpPr>
          <p:grpSpPr>
            <a:xfrm>
              <a:off x="5817096" y="6165304"/>
              <a:ext cx="3312368" cy="292365"/>
              <a:chOff x="883745" y="2924944"/>
              <a:chExt cx="3080725" cy="218466"/>
            </a:xfrm>
          </p:grpSpPr>
          <p:cxnSp>
            <p:nvCxnSpPr>
              <p:cNvPr id="24" name="Straight Connector 23"/>
              <p:cNvCxnSpPr/>
              <p:nvPr/>
            </p:nvCxnSpPr>
            <p:spPr>
              <a:xfrm>
                <a:off x="883745" y="2924944"/>
                <a:ext cx="3080725"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82670" y="2936426"/>
                <a:ext cx="972109" cy="206984"/>
              </a:xfrm>
              <a:prstGeom prst="rect">
                <a:avLst/>
              </a:prstGeom>
              <a:noFill/>
            </p:spPr>
            <p:txBody>
              <a:bodyPr wrap="square" rtlCol="0" anchor="ctr">
                <a:spAutoFit/>
              </a:bodyPr>
              <a:lstStyle/>
              <a:p>
                <a:pPr algn="ctr"/>
                <a:r>
                  <a:rPr lang="en-GB" sz="1200" dirty="0" smtClean="0">
                    <a:latin typeface="Century Gothic" panose="020B0502020202020204" pitchFamily="34" charset="0"/>
                  </a:rPr>
                  <a:t>130 mm</a:t>
                </a:r>
                <a:endParaRPr lang="en-GB" sz="1200" dirty="0">
                  <a:latin typeface="Century Gothic" panose="020B0502020202020204" pitchFamily="34" charset="0"/>
                </a:endParaRPr>
              </a:p>
            </p:txBody>
          </p:sp>
        </p:grpSp>
      </p:grpSp>
      <p:grpSp>
        <p:nvGrpSpPr>
          <p:cNvPr id="17" name="Group 16"/>
          <p:cNvGrpSpPr/>
          <p:nvPr/>
        </p:nvGrpSpPr>
        <p:grpSpPr>
          <a:xfrm>
            <a:off x="352264" y="497273"/>
            <a:ext cx="4088904" cy="2488646"/>
            <a:chOff x="352264" y="497273"/>
            <a:chExt cx="4088904" cy="2488646"/>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81803">
              <a:off x="352264" y="497273"/>
              <a:ext cx="4088904" cy="2379339"/>
            </a:xfrm>
            <a:prstGeom prst="rect">
              <a:avLst/>
            </a:prstGeom>
          </p:spPr>
        </p:pic>
        <p:cxnSp>
          <p:nvCxnSpPr>
            <p:cNvPr id="29" name="Straight Connector 28"/>
            <p:cNvCxnSpPr/>
            <p:nvPr/>
          </p:nvCxnSpPr>
          <p:spPr>
            <a:xfrm>
              <a:off x="524508" y="2636912"/>
              <a:ext cx="3780420"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65575" y="2708920"/>
              <a:ext cx="1045203" cy="276999"/>
            </a:xfrm>
            <a:prstGeom prst="rect">
              <a:avLst/>
            </a:prstGeom>
            <a:noFill/>
          </p:spPr>
          <p:txBody>
            <a:bodyPr wrap="square" rtlCol="0" anchor="ctr">
              <a:spAutoFit/>
            </a:bodyPr>
            <a:lstStyle/>
            <a:p>
              <a:pPr algn="ctr"/>
              <a:r>
                <a:rPr lang="en-GB" sz="1200" dirty="0" smtClean="0">
                  <a:latin typeface="Century Gothic" panose="020B0502020202020204" pitchFamily="34" charset="0"/>
                </a:rPr>
                <a:t>217 mm</a:t>
              </a:r>
              <a:endParaRPr lang="en-GB" sz="1200" dirty="0">
                <a:latin typeface="Century Gothic" panose="020B0502020202020204" pitchFamily="34" charset="0"/>
              </a:endParaRPr>
            </a:p>
          </p:txBody>
        </p:sp>
      </p:grpSp>
    </p:spTree>
    <p:extLst>
      <p:ext uri="{BB962C8B-B14F-4D97-AF65-F5344CB8AC3E}">
        <p14:creationId xmlns:p14="http://schemas.microsoft.com/office/powerpoint/2010/main" val="3673761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292A4"/>
                </a:solidFill>
                <a:latin typeface="Century Gothic" panose="020B0502020202020204" pitchFamily="34" charset="0"/>
              </a:rPr>
              <a:t>Stone Age axe head</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4980361" y="1628800"/>
            <a:ext cx="4746625" cy="4525963"/>
          </a:xfrm>
        </p:spPr>
        <p:txBody>
          <a:bodyPr>
            <a:normAutofit/>
          </a:bodyPr>
          <a:lstStyle/>
          <a:p>
            <a:r>
              <a:rPr lang="en-GB" sz="1800" dirty="0" smtClean="0">
                <a:latin typeface="Century Gothic" panose="020B0502020202020204" pitchFamily="34" charset="0"/>
              </a:rPr>
              <a:t>This stone axe head was found in a garden in Leeds.</a:t>
            </a:r>
          </a:p>
          <a:p>
            <a:endParaRPr lang="en-GB" sz="1800" dirty="0">
              <a:latin typeface="Century Gothic" panose="020B0502020202020204" pitchFamily="34" charset="0"/>
            </a:endParaRPr>
          </a:p>
          <a:p>
            <a:r>
              <a:rPr lang="en-GB" sz="1800" dirty="0" smtClean="0">
                <a:latin typeface="Century Gothic" panose="020B0502020202020204" pitchFamily="34" charset="0"/>
              </a:rPr>
              <a:t>It was made over 4,000 years ago.</a:t>
            </a:r>
          </a:p>
          <a:p>
            <a:endParaRPr lang="en-GB" sz="1800" dirty="0">
              <a:latin typeface="Century Gothic" panose="020B0502020202020204" pitchFamily="34" charset="0"/>
            </a:endParaRPr>
          </a:p>
          <a:p>
            <a:r>
              <a:rPr lang="en-GB" sz="1800" dirty="0" smtClean="0">
                <a:latin typeface="Century Gothic" panose="020B0502020202020204" pitchFamily="34" charset="0"/>
              </a:rPr>
              <a:t>The axe has been polished smooth, probably using sand and grit.</a:t>
            </a:r>
          </a:p>
          <a:p>
            <a:endParaRPr lang="en-GB" sz="1800" dirty="0" smtClean="0">
              <a:latin typeface="Century Gothic" panose="020B0502020202020204" pitchFamily="34" charset="0"/>
            </a:endParaRPr>
          </a:p>
          <a:p>
            <a:r>
              <a:rPr lang="en-GB" sz="1800" dirty="0" smtClean="0">
                <a:latin typeface="Century Gothic" panose="020B0502020202020204" pitchFamily="34" charset="0"/>
              </a:rPr>
              <a:t>Can you imagine the  person who made this axe head:</a:t>
            </a:r>
          </a:p>
          <a:p>
            <a:pPr lvl="1"/>
            <a:r>
              <a:rPr lang="en-GB" sz="1800" dirty="0" smtClean="0">
                <a:latin typeface="Century Gothic" panose="020B0502020202020204" pitchFamily="34" charset="0"/>
              </a:rPr>
              <a:t>What did they look like?</a:t>
            </a:r>
          </a:p>
          <a:p>
            <a:pPr lvl="1"/>
            <a:r>
              <a:rPr lang="en-GB" sz="1800" dirty="0" smtClean="0">
                <a:latin typeface="Century Gothic" panose="020B0502020202020204" pitchFamily="34" charset="0"/>
              </a:rPr>
              <a:t>What did they wear?</a:t>
            </a:r>
          </a:p>
          <a:p>
            <a:pPr lvl="1"/>
            <a:r>
              <a:rPr lang="en-GB" sz="1800" dirty="0" smtClean="0">
                <a:latin typeface="Century Gothic" panose="020B0502020202020204" pitchFamily="34" charset="0"/>
              </a:rPr>
              <a:t>How did they spend their days?</a:t>
            </a:r>
          </a:p>
          <a:p>
            <a:pPr lvl="1"/>
            <a:r>
              <a:rPr lang="en-GB" sz="1800" dirty="0" smtClean="0">
                <a:latin typeface="Century Gothic" panose="020B0502020202020204" pitchFamily="34" charset="0"/>
              </a:rPr>
              <a:t>What did they use the axe for?</a:t>
            </a:r>
            <a:endParaRPr lang="en-GB" sz="1800" dirty="0">
              <a:latin typeface="Century Gothic" panose="020B0502020202020204" pitchFamily="34" charset="0"/>
            </a:endParaRPr>
          </a:p>
          <a:p>
            <a:endParaRPr lang="en-GB" sz="2000" dirty="0">
              <a:latin typeface="Century Gothic" panose="020B0502020202020204" pitchFamily="34" charset="0"/>
            </a:endParaRPr>
          </a:p>
        </p:txBody>
      </p:sp>
      <p:sp>
        <p:nvSpPr>
          <p:cNvPr id="10" name="TextBox 9"/>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grpSp>
        <p:nvGrpSpPr>
          <p:cNvPr id="11" name="Group 10"/>
          <p:cNvGrpSpPr/>
          <p:nvPr/>
        </p:nvGrpSpPr>
        <p:grpSpPr>
          <a:xfrm>
            <a:off x="4960390" y="3999733"/>
            <a:ext cx="4492060" cy="3168409"/>
            <a:chOff x="181643" y="575007"/>
            <a:chExt cx="9872856" cy="6963675"/>
          </a:xfrm>
        </p:grpSpPr>
        <p:sp>
          <p:nvSpPr>
            <p:cNvPr id="12" name="Hexagon 11"/>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Hexagon 14"/>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Hexagon 18"/>
            <p:cNvSpPr/>
            <p:nvPr/>
          </p:nvSpPr>
          <p:spPr>
            <a:xfrm>
              <a:off x="7076591" y="1360977"/>
              <a:ext cx="1291389" cy="111326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Hexagon 25"/>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32" name="Group 31"/>
          <p:cNvGrpSpPr/>
          <p:nvPr/>
        </p:nvGrpSpPr>
        <p:grpSpPr>
          <a:xfrm>
            <a:off x="272922" y="2197189"/>
            <a:ext cx="4594564" cy="2796408"/>
            <a:chOff x="352264" y="497273"/>
            <a:chExt cx="4088904" cy="2488646"/>
          </a:xfrm>
        </p:grpSpPr>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81803">
              <a:off x="352264" y="497273"/>
              <a:ext cx="4088904" cy="2379339"/>
            </a:xfrm>
            <a:prstGeom prst="rect">
              <a:avLst/>
            </a:prstGeom>
          </p:spPr>
        </p:pic>
        <p:cxnSp>
          <p:nvCxnSpPr>
            <p:cNvPr id="34" name="Straight Connector 33"/>
            <p:cNvCxnSpPr/>
            <p:nvPr/>
          </p:nvCxnSpPr>
          <p:spPr>
            <a:xfrm>
              <a:off x="524508" y="2636912"/>
              <a:ext cx="3780420"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865575" y="2708920"/>
              <a:ext cx="1045203" cy="276999"/>
            </a:xfrm>
            <a:prstGeom prst="rect">
              <a:avLst/>
            </a:prstGeom>
            <a:noFill/>
          </p:spPr>
          <p:txBody>
            <a:bodyPr wrap="square" rtlCol="0" anchor="ctr">
              <a:spAutoFit/>
            </a:bodyPr>
            <a:lstStyle/>
            <a:p>
              <a:pPr algn="ctr"/>
              <a:r>
                <a:rPr lang="en-GB" sz="1200" dirty="0" smtClean="0">
                  <a:latin typeface="Century Gothic" panose="020B0502020202020204" pitchFamily="34" charset="0"/>
                </a:rPr>
                <a:t>217 mm</a:t>
              </a:r>
              <a:endParaRPr lang="en-GB" sz="1200" dirty="0">
                <a:latin typeface="Century Gothic" panose="020B0502020202020204" pitchFamily="34" charset="0"/>
              </a:endParaRPr>
            </a:p>
          </p:txBody>
        </p:sp>
      </p:gr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529764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9392"/>
            <a:ext cx="8915400" cy="1143000"/>
          </a:xfrm>
        </p:spPr>
        <p:txBody>
          <a:bodyPr/>
          <a:lstStyle/>
          <a:p>
            <a:r>
              <a:rPr lang="en-GB" dirty="0" smtClean="0">
                <a:solidFill>
                  <a:srgbClr val="2292A4"/>
                </a:solidFill>
                <a:latin typeface="Century Gothic" panose="020B0502020202020204" pitchFamily="34" charset="0"/>
              </a:rPr>
              <a:t>Stone Age hand axe</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4918039" y="1196752"/>
            <a:ext cx="4808948" cy="5300216"/>
          </a:xfrm>
        </p:spPr>
        <p:txBody>
          <a:bodyPr>
            <a:noAutofit/>
          </a:bodyPr>
          <a:lstStyle/>
          <a:p>
            <a:r>
              <a:rPr lang="en-GB" sz="1800" dirty="0" smtClean="0">
                <a:latin typeface="Century Gothic" panose="020B0502020202020204" pitchFamily="34" charset="0"/>
              </a:rPr>
              <a:t>This hand axe is made from flint.  It is a hard rock that can be </a:t>
            </a:r>
            <a:r>
              <a:rPr lang="en-GB" sz="1800" b="1" dirty="0" smtClean="0">
                <a:latin typeface="Century Gothic" panose="020B0502020202020204" pitchFamily="34" charset="0"/>
              </a:rPr>
              <a:t>knapped</a:t>
            </a:r>
            <a:r>
              <a:rPr lang="en-GB" sz="1800" dirty="0" smtClean="0">
                <a:latin typeface="Century Gothic" panose="020B0502020202020204" pitchFamily="34" charset="0"/>
              </a:rPr>
              <a:t> to create a very sharp edge.</a:t>
            </a:r>
          </a:p>
          <a:p>
            <a:endParaRPr lang="en-GB" sz="1800" dirty="0" smtClean="0">
              <a:latin typeface="Century Gothic" panose="020B0502020202020204" pitchFamily="34" charset="0"/>
            </a:endParaRPr>
          </a:p>
          <a:p>
            <a:r>
              <a:rPr lang="en-GB" sz="1800" dirty="0" smtClean="0">
                <a:latin typeface="Century Gothic" panose="020B0502020202020204" pitchFamily="34" charset="0"/>
              </a:rPr>
              <a:t>The owner of this hand axe would have used it in two ways:</a:t>
            </a:r>
            <a:endParaRPr lang="en-GB" sz="1800" dirty="0">
              <a:latin typeface="Century Gothic" panose="020B0502020202020204" pitchFamily="34" charset="0"/>
            </a:endParaRPr>
          </a:p>
          <a:p>
            <a:pPr lvl="1"/>
            <a:r>
              <a:rPr lang="en-GB" sz="1800" dirty="0" smtClean="0">
                <a:latin typeface="Century Gothic" panose="020B0502020202020204" pitchFamily="34" charset="0"/>
              </a:rPr>
              <a:t>to cut materials such as straw and animal skin	</a:t>
            </a:r>
          </a:p>
          <a:p>
            <a:pPr lvl="1"/>
            <a:r>
              <a:rPr lang="en-GB" sz="1800" dirty="0" smtClean="0">
                <a:latin typeface="Century Gothic" panose="020B0502020202020204" pitchFamily="34" charset="0"/>
              </a:rPr>
              <a:t>to scrape things clean, such as animal skins.</a:t>
            </a:r>
          </a:p>
          <a:p>
            <a:pPr lvl="1"/>
            <a:endParaRPr lang="en-GB" sz="1800" dirty="0" smtClean="0">
              <a:latin typeface="Century Gothic" panose="020B0502020202020204" pitchFamily="34" charset="0"/>
            </a:endParaRPr>
          </a:p>
          <a:p>
            <a:r>
              <a:rPr lang="en-GB" sz="1800" dirty="0" smtClean="0">
                <a:latin typeface="Century Gothic" panose="020B0502020202020204" pitchFamily="34" charset="0"/>
              </a:rPr>
              <a:t>Think about the </a:t>
            </a:r>
            <a:r>
              <a:rPr lang="en-GB" sz="1800" dirty="0">
                <a:latin typeface="Century Gothic" panose="020B0502020202020204" pitchFamily="34" charset="0"/>
              </a:rPr>
              <a:t>tools you use in the classroom, for example scissors, pencils etc.</a:t>
            </a:r>
          </a:p>
          <a:p>
            <a:pPr lvl="1"/>
            <a:r>
              <a:rPr lang="en-GB" sz="1800" dirty="0">
                <a:latin typeface="Century Gothic" panose="020B0502020202020204" pitchFamily="34" charset="0"/>
              </a:rPr>
              <a:t>Imagine if you had to make all these tools yourself.  How would your life be different?</a:t>
            </a:r>
          </a:p>
          <a:p>
            <a:pPr lvl="1"/>
            <a:endParaRPr lang="en-GB" sz="1800" dirty="0" smtClean="0">
              <a:latin typeface="Century Gothic" panose="020B0502020202020204" pitchFamily="34" charset="0"/>
            </a:endParaRPr>
          </a:p>
          <a:p>
            <a:pPr marL="457200" lvl="1" indent="0">
              <a:buNone/>
            </a:pPr>
            <a:endParaRPr lang="en-GB" sz="1800" dirty="0" smtClean="0">
              <a:latin typeface="Century Gothic" panose="020B0502020202020204" pitchFamily="34" charset="0"/>
            </a:endParaRPr>
          </a:p>
          <a:p>
            <a:endParaRPr lang="en-GB" sz="1800" dirty="0" smtClean="0">
              <a:latin typeface="Century Gothic" panose="020B0502020202020204" pitchFamily="34" charset="0"/>
            </a:endParaRPr>
          </a:p>
          <a:p>
            <a:endParaRPr lang="en-GB" sz="1800" dirty="0">
              <a:latin typeface="Century Gothic" panose="020B0502020202020204" pitchFamily="34" charset="0"/>
            </a:endParaRPr>
          </a:p>
        </p:txBody>
      </p:sp>
      <p:sp>
        <p:nvSpPr>
          <p:cNvPr id="10" name="TextBox 9" hidden="1"/>
          <p:cNvSpPr txBox="1"/>
          <p:nvPr/>
        </p:nvSpPr>
        <p:spPr>
          <a:xfrm>
            <a:off x="5563302" y="6351572"/>
            <a:ext cx="3596109" cy="287258"/>
          </a:xfrm>
          <a:prstGeom prst="rect">
            <a:avLst/>
          </a:prstGeom>
          <a:noFill/>
        </p:spPr>
        <p:txBody>
          <a:bodyPr wrap="square" lIns="0" tIns="0" rIns="0" bIns="0" rtlCol="0">
            <a:spAutoFit/>
          </a:bodyPr>
          <a:lstStyle/>
          <a:p>
            <a:pPr algn="r"/>
            <a:r>
              <a:rPr lang="en-GB" sz="2800" b="1" baseline="30000" dirty="0" err="1">
                <a:solidFill>
                  <a:srgbClr val="49C5B1"/>
                </a:solidFill>
                <a:latin typeface="Century Gothic"/>
                <a:cs typeface="Century Gothic"/>
              </a:rPr>
              <a:t>mylearning.org</a:t>
            </a:r>
            <a:endParaRPr lang="en-GB" sz="3200" b="1" baseline="30000" dirty="0">
              <a:solidFill>
                <a:srgbClr val="49C5B1"/>
              </a:solidFill>
              <a:latin typeface="Century Gothic"/>
              <a:cs typeface="Century Gothic"/>
            </a:endParaRPr>
          </a:p>
        </p:txBody>
      </p:sp>
      <p:grpSp>
        <p:nvGrpSpPr>
          <p:cNvPr id="11" name="Group 10" hidden="1"/>
          <p:cNvGrpSpPr/>
          <p:nvPr/>
        </p:nvGrpSpPr>
        <p:grpSpPr>
          <a:xfrm>
            <a:off x="4960390" y="3999733"/>
            <a:ext cx="4492060" cy="3168409"/>
            <a:chOff x="181643" y="575007"/>
            <a:chExt cx="9872856" cy="6963675"/>
          </a:xfrm>
        </p:grpSpPr>
        <p:sp>
          <p:nvSpPr>
            <p:cNvPr id="12" name="Hexagon 11"/>
            <p:cNvSpPr/>
            <p:nvPr/>
          </p:nvSpPr>
          <p:spPr>
            <a:xfrm>
              <a:off x="5379163"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Hexagon 12"/>
            <p:cNvSpPr/>
            <p:nvPr/>
          </p:nvSpPr>
          <p:spPr>
            <a:xfrm>
              <a:off x="6863348" y="4406740"/>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Hexagon 13"/>
            <p:cNvSpPr/>
            <p:nvPr/>
          </p:nvSpPr>
          <p:spPr>
            <a:xfrm>
              <a:off x="6863348" y="6063546"/>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Hexagon 14"/>
            <p:cNvSpPr/>
            <p:nvPr/>
          </p:nvSpPr>
          <p:spPr>
            <a:xfrm>
              <a:off x="8333151" y="5225602"/>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Hexagon 15"/>
            <p:cNvSpPr/>
            <p:nvPr/>
          </p:nvSpPr>
          <p:spPr>
            <a:xfrm>
              <a:off x="3893316" y="2759368"/>
              <a:ext cx="1711158" cy="1475136"/>
            </a:xfrm>
            <a:prstGeom prst="hexagon">
              <a:avLst/>
            </a:prstGeom>
            <a:noFill/>
            <a:ln w="38100">
              <a:solidFill>
                <a:srgbClr val="49C5B1">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Hexagon 16"/>
            <p:cNvSpPr/>
            <p:nvPr/>
          </p:nvSpPr>
          <p:spPr>
            <a:xfrm>
              <a:off x="6863348" y="2765687"/>
              <a:ext cx="1711158" cy="1475136"/>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Hexagon 17"/>
            <p:cNvSpPr/>
            <p:nvPr/>
          </p:nvSpPr>
          <p:spPr>
            <a:xfrm>
              <a:off x="8343341" y="3581584"/>
              <a:ext cx="1711158" cy="1475136"/>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Hexagon 19"/>
            <p:cNvSpPr/>
            <p:nvPr/>
          </p:nvSpPr>
          <p:spPr>
            <a:xfrm>
              <a:off x="8147782" y="575007"/>
              <a:ext cx="911725" cy="785970"/>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1" name="Hexagon 20"/>
            <p:cNvSpPr/>
            <p:nvPr/>
          </p:nvSpPr>
          <p:spPr>
            <a:xfrm>
              <a:off x="4220151" y="4679154"/>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2" name="Hexagon 21"/>
            <p:cNvSpPr/>
            <p:nvPr/>
          </p:nvSpPr>
          <p:spPr>
            <a:xfrm>
              <a:off x="788737" y="1834248"/>
              <a:ext cx="607094" cy="523357"/>
            </a:xfrm>
            <a:prstGeom prst="hexagon">
              <a:avLst/>
            </a:prstGeom>
            <a:solidFill>
              <a:srgbClr val="49C5B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3" name="Hexagon 22"/>
            <p:cNvSpPr/>
            <p:nvPr/>
          </p:nvSpPr>
          <p:spPr>
            <a:xfrm>
              <a:off x="2981591" y="4439632"/>
              <a:ext cx="911725" cy="785970"/>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4" name="Hexagon 23"/>
            <p:cNvSpPr/>
            <p:nvPr/>
          </p:nvSpPr>
          <p:spPr>
            <a:xfrm>
              <a:off x="5638799" y="2166352"/>
              <a:ext cx="1291389" cy="1113266"/>
            </a:xfrm>
            <a:prstGeom prst="hexagon">
              <a:avLst/>
            </a:prstGeom>
            <a:solidFill>
              <a:srgbClr val="49C5B1">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5" name="Hexagon 24"/>
            <p:cNvSpPr/>
            <p:nvPr/>
          </p:nvSpPr>
          <p:spPr>
            <a:xfrm>
              <a:off x="4837117" y="612926"/>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Hexagon 25"/>
            <p:cNvSpPr/>
            <p:nvPr/>
          </p:nvSpPr>
          <p:spPr>
            <a:xfrm>
              <a:off x="181643" y="5185641"/>
              <a:ext cx="607094" cy="523357"/>
            </a:xfrm>
            <a:prstGeom prst="hexagon">
              <a:avLst/>
            </a:prstGeom>
            <a:noFill/>
            <a:ln w="38100">
              <a:solidFill>
                <a:srgbClr val="49C5B1">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grpSp>
        <p:nvGrpSpPr>
          <p:cNvPr id="28" name="Group 27"/>
          <p:cNvGrpSpPr/>
          <p:nvPr/>
        </p:nvGrpSpPr>
        <p:grpSpPr>
          <a:xfrm>
            <a:off x="88221" y="2129685"/>
            <a:ext cx="4648755" cy="3737398"/>
            <a:chOff x="5575712" y="3498657"/>
            <a:chExt cx="3795136" cy="3051125"/>
          </a:xfrm>
        </p:grpSpPr>
        <p:pic>
          <p:nvPicPr>
            <p:cNvPr id="29" name="Picture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786243">
              <a:off x="5947717" y="3126652"/>
              <a:ext cx="3051125" cy="3795136"/>
            </a:xfrm>
            <a:prstGeom prst="rect">
              <a:avLst/>
            </a:prstGeom>
          </p:spPr>
        </p:pic>
        <p:grpSp>
          <p:nvGrpSpPr>
            <p:cNvPr id="30" name="Group 29"/>
            <p:cNvGrpSpPr/>
            <p:nvPr/>
          </p:nvGrpSpPr>
          <p:grpSpPr>
            <a:xfrm>
              <a:off x="5817096" y="6165304"/>
              <a:ext cx="3312368" cy="292365"/>
              <a:chOff x="883745" y="2924944"/>
              <a:chExt cx="3080725" cy="218466"/>
            </a:xfrm>
          </p:grpSpPr>
          <p:cxnSp>
            <p:nvCxnSpPr>
              <p:cNvPr id="31" name="Straight Connector 30"/>
              <p:cNvCxnSpPr/>
              <p:nvPr/>
            </p:nvCxnSpPr>
            <p:spPr>
              <a:xfrm>
                <a:off x="883745" y="2924944"/>
                <a:ext cx="3080725"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82670" y="2936426"/>
                <a:ext cx="972109" cy="206984"/>
              </a:xfrm>
              <a:prstGeom prst="rect">
                <a:avLst/>
              </a:prstGeom>
              <a:noFill/>
            </p:spPr>
            <p:txBody>
              <a:bodyPr wrap="square" rtlCol="0" anchor="ctr">
                <a:spAutoFit/>
              </a:bodyPr>
              <a:lstStyle/>
              <a:p>
                <a:pPr algn="ctr"/>
                <a:r>
                  <a:rPr lang="en-GB" sz="1200" dirty="0" smtClean="0">
                    <a:latin typeface="Century Gothic" panose="020B0502020202020204" pitchFamily="34" charset="0"/>
                  </a:rPr>
                  <a:t>130 mm</a:t>
                </a:r>
                <a:endParaRPr lang="en-GB" sz="1200" dirty="0">
                  <a:latin typeface="Century Gothic" panose="020B0502020202020204" pitchFamily="34" charset="0"/>
                </a:endParaRPr>
              </a:p>
            </p:txBody>
          </p:sp>
        </p:grpSp>
      </p:grpSp>
      <p:sp>
        <p:nvSpPr>
          <p:cNvPr id="27" name="TextBox 26"/>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spTree>
    <p:extLst>
      <p:ext uri="{BB962C8B-B14F-4D97-AF65-F5344CB8AC3E}">
        <p14:creationId xmlns:p14="http://schemas.microsoft.com/office/powerpoint/2010/main" val="1796244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4624"/>
            <a:ext cx="8915400" cy="1143000"/>
          </a:xfrm>
        </p:spPr>
        <p:txBody>
          <a:bodyPr/>
          <a:lstStyle/>
          <a:p>
            <a:r>
              <a:rPr lang="en-GB" dirty="0" smtClean="0">
                <a:solidFill>
                  <a:srgbClr val="2292A4"/>
                </a:solidFill>
                <a:latin typeface="Century Gothic" panose="020B0502020202020204" pitchFamily="34" charset="0"/>
              </a:rPr>
              <a:t>Bronze Age </a:t>
            </a:r>
            <a:r>
              <a:rPr lang="en-GB" dirty="0" err="1" smtClean="0">
                <a:solidFill>
                  <a:srgbClr val="2292A4"/>
                </a:solidFill>
                <a:latin typeface="Century Gothic" panose="020B0502020202020204" pitchFamily="34" charset="0"/>
              </a:rPr>
              <a:t>palstave</a:t>
            </a:r>
            <a:r>
              <a:rPr lang="en-GB" dirty="0" smtClean="0">
                <a:solidFill>
                  <a:srgbClr val="2292A4"/>
                </a:solidFill>
                <a:latin typeface="Century Gothic" panose="020B0502020202020204" pitchFamily="34" charset="0"/>
              </a:rPr>
              <a:t> axe head</a:t>
            </a:r>
            <a:endParaRPr lang="en-GB" dirty="0">
              <a:solidFill>
                <a:srgbClr val="2292A4"/>
              </a:solidFill>
              <a:latin typeface="Century Gothic" panose="020B0502020202020204" pitchFamily="34" charset="0"/>
            </a:endParaRPr>
          </a:p>
        </p:txBody>
      </p:sp>
      <p:sp>
        <p:nvSpPr>
          <p:cNvPr id="4" name="Content Placeholder 3"/>
          <p:cNvSpPr>
            <a:spLocks noGrp="1"/>
          </p:cNvSpPr>
          <p:nvPr>
            <p:ph sz="half" idx="2"/>
          </p:nvPr>
        </p:nvSpPr>
        <p:spPr>
          <a:xfrm>
            <a:off x="5097016" y="1268761"/>
            <a:ext cx="4629970" cy="5112568"/>
          </a:xfrm>
        </p:spPr>
        <p:txBody>
          <a:bodyPr>
            <a:normAutofit fontScale="85000" lnSpcReduction="10000"/>
          </a:bodyPr>
          <a:lstStyle/>
          <a:p>
            <a:r>
              <a:rPr lang="en-GB" sz="2400" dirty="0">
                <a:latin typeface="Century Gothic" panose="020B0502020202020204" pitchFamily="34" charset="0"/>
              </a:rPr>
              <a:t>This axe head would have been made in a mould by a highly skilled craftsperson</a:t>
            </a:r>
            <a:r>
              <a:rPr lang="en-GB" sz="2400" dirty="0" smtClean="0">
                <a:latin typeface="Century Gothic" panose="020B0502020202020204" pitchFamily="34" charset="0"/>
              </a:rPr>
              <a:t>.</a:t>
            </a:r>
          </a:p>
          <a:p>
            <a:pPr lvl="1"/>
            <a:r>
              <a:rPr lang="en-GB" sz="2000" dirty="0" smtClean="0">
                <a:latin typeface="Century Gothic" panose="020B0502020202020204" pitchFamily="34" charset="0"/>
              </a:rPr>
              <a:t>What kind of place in society would a craftsperson who made axe heads hold?</a:t>
            </a:r>
          </a:p>
          <a:p>
            <a:endParaRPr lang="en-GB" sz="2400" dirty="0">
              <a:latin typeface="Century Gothic" panose="020B0502020202020204" pitchFamily="34" charset="0"/>
            </a:endParaRPr>
          </a:p>
          <a:p>
            <a:r>
              <a:rPr lang="en-GB" sz="2400" dirty="0" smtClean="0">
                <a:latin typeface="Century Gothic" panose="020B0502020202020204" pitchFamily="34" charset="0"/>
              </a:rPr>
              <a:t>The axe head would have been attached to a wooden handle using thin rope or leather. </a:t>
            </a:r>
            <a:r>
              <a:rPr lang="en-GB" sz="2400" dirty="0">
                <a:latin typeface="Century Gothic" panose="020B0502020202020204" pitchFamily="34" charset="0"/>
              </a:rPr>
              <a:t>The loop would have been used to help keep it secure. </a:t>
            </a:r>
            <a:endParaRPr lang="en-GB" sz="2400" dirty="0" smtClean="0">
              <a:latin typeface="Century Gothic" panose="020B0502020202020204" pitchFamily="34" charset="0"/>
            </a:endParaRPr>
          </a:p>
          <a:p>
            <a:endParaRPr lang="en-GB" sz="2400" dirty="0">
              <a:latin typeface="Century Gothic" panose="020B0502020202020204" pitchFamily="34" charset="0"/>
            </a:endParaRPr>
          </a:p>
          <a:p>
            <a:r>
              <a:rPr lang="en-GB" sz="2400" dirty="0" smtClean="0">
                <a:latin typeface="Century Gothic" panose="020B0502020202020204" pitchFamily="34" charset="0"/>
              </a:rPr>
              <a:t>This axe could have been used for chopping small trees and branches, as well as for fighting.</a:t>
            </a:r>
          </a:p>
          <a:p>
            <a:pPr marL="457200" lvl="1" indent="0">
              <a:buNone/>
            </a:pPr>
            <a:endParaRPr lang="en-GB" sz="2000" dirty="0" smtClean="0">
              <a:latin typeface="Century Gothic" panose="020B0502020202020204" pitchFamily="34" charset="0"/>
            </a:endParaRPr>
          </a:p>
          <a:p>
            <a:endParaRPr lang="en-GB" sz="2400" dirty="0" smtClean="0">
              <a:latin typeface="Century Gothic" panose="020B0502020202020204" pitchFamily="34" charset="0"/>
            </a:endParaRPr>
          </a:p>
          <a:p>
            <a:endParaRPr lang="en-GB" sz="2400" dirty="0">
              <a:latin typeface="Century Gothic" panose="020B0502020202020204" pitchFamily="34" charset="0"/>
            </a:endParaRPr>
          </a:p>
          <a:p>
            <a:endParaRPr lang="en-GB" sz="2400" dirty="0" smtClean="0">
              <a:latin typeface="Century Gothic" panose="020B0502020202020204" pitchFamily="34" charset="0"/>
            </a:endParaRPr>
          </a:p>
          <a:p>
            <a:endParaRPr lang="en-GB" sz="2400" dirty="0">
              <a:latin typeface="Century Gothic" panose="020B0502020202020204" pitchFamily="34" charset="0"/>
            </a:endParaRPr>
          </a:p>
          <a:p>
            <a:endParaRPr lang="en-GB" dirty="0" smtClean="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p:txBody>
      </p:sp>
      <p:grpSp>
        <p:nvGrpSpPr>
          <p:cNvPr id="11" name="Group 10"/>
          <p:cNvGrpSpPr/>
          <p:nvPr/>
        </p:nvGrpSpPr>
        <p:grpSpPr>
          <a:xfrm>
            <a:off x="134838" y="1863283"/>
            <a:ext cx="4845523" cy="3131433"/>
            <a:chOff x="459719" y="2529815"/>
            <a:chExt cx="4103385" cy="2651824"/>
          </a:xfrm>
        </p:grpSpPr>
        <p:grpSp>
          <p:nvGrpSpPr>
            <p:cNvPr id="6" name="Group 5"/>
            <p:cNvGrpSpPr/>
            <p:nvPr/>
          </p:nvGrpSpPr>
          <p:grpSpPr>
            <a:xfrm>
              <a:off x="536502" y="4898707"/>
              <a:ext cx="3840434" cy="282932"/>
              <a:chOff x="560512" y="2924944"/>
              <a:chExt cx="3456384" cy="225225"/>
            </a:xfrm>
          </p:grpSpPr>
          <p:cxnSp>
            <p:nvCxnSpPr>
              <p:cNvPr id="7" name="Straight Connector 6"/>
              <p:cNvCxnSpPr/>
              <p:nvPr/>
            </p:nvCxnSpPr>
            <p:spPr>
              <a:xfrm>
                <a:off x="560512" y="2924944"/>
                <a:ext cx="3456384" cy="0"/>
              </a:xfrm>
              <a:prstGeom prst="line">
                <a:avLst/>
              </a:prstGeom>
              <a:ln w="22225" cap="sq">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2670" y="2929667"/>
                <a:ext cx="972109" cy="220502"/>
              </a:xfrm>
              <a:prstGeom prst="rect">
                <a:avLst/>
              </a:prstGeom>
              <a:noFill/>
            </p:spPr>
            <p:txBody>
              <a:bodyPr wrap="square" rtlCol="0" anchor="ctr">
                <a:spAutoFit/>
              </a:bodyPr>
              <a:lstStyle/>
              <a:p>
                <a:pPr algn="ctr"/>
                <a:r>
                  <a:rPr lang="en-GB" sz="1200" dirty="0" smtClean="0">
                    <a:latin typeface="Century Gothic" panose="020B0502020202020204" pitchFamily="34" charset="0"/>
                  </a:rPr>
                  <a:t>165 mm</a:t>
                </a:r>
                <a:endParaRPr lang="en-GB" sz="1200" dirty="0">
                  <a:latin typeface="Century Gothic" panose="020B0502020202020204" pitchFamily="34" charset="0"/>
                </a:endParaRPr>
              </a:p>
            </p:txBody>
          </p:sp>
        </p:gr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719" y="2529815"/>
              <a:ext cx="4103385" cy="2013085"/>
            </a:xfrm>
            <a:prstGeom prst="rect">
              <a:avLst/>
            </a:prstGeom>
          </p:spPr>
        </p:pic>
      </p:grpSp>
      <p:sp>
        <p:nvSpPr>
          <p:cNvPr id="3" name="TextBox 2"/>
          <p:cNvSpPr txBox="1"/>
          <p:nvPr/>
        </p:nvSpPr>
        <p:spPr>
          <a:xfrm>
            <a:off x="225508" y="6381328"/>
            <a:ext cx="3024336" cy="261610"/>
          </a:xfrm>
          <a:prstGeom prst="rect">
            <a:avLst/>
          </a:prstGeom>
          <a:noFill/>
        </p:spPr>
        <p:txBody>
          <a:bodyPr wrap="square" rtlCol="0">
            <a:spAutoFit/>
          </a:bodyPr>
          <a:lstStyle/>
          <a:p>
            <a:r>
              <a:rPr lang="en-GB" sz="1100" dirty="0" smtClean="0">
                <a:latin typeface="Century Gothic" panose="020B0502020202020204" pitchFamily="34" charset="0"/>
              </a:rPr>
              <a:t>Image: ©  Leeds Museums and Galleries.</a:t>
            </a:r>
            <a:endParaRPr lang="en-GB" sz="1100" dirty="0">
              <a:latin typeface="Century Gothic" panose="020B0502020202020204" pitchFamily="34" charset="0"/>
            </a:endParaRPr>
          </a:p>
        </p:txBody>
      </p:sp>
      <p:cxnSp>
        <p:nvCxnSpPr>
          <p:cNvPr id="10" name="Straight Arrow Connector 9"/>
          <p:cNvCxnSpPr/>
          <p:nvPr/>
        </p:nvCxnSpPr>
        <p:spPr>
          <a:xfrm flipH="1" flipV="1">
            <a:off x="3216684" y="3470716"/>
            <a:ext cx="2240372" cy="462340"/>
          </a:xfrm>
          <a:prstGeom prst="straightConnector1">
            <a:avLst/>
          </a:prstGeom>
          <a:ln w="38100">
            <a:solidFill>
              <a:srgbClr val="F57B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22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TotalTime>
  <Words>1360</Words>
  <Application>Microsoft Office PowerPoint</Application>
  <PresentationFormat>A4 Paper (210x297 mm)</PresentationFormat>
  <Paragraphs>295</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Symbol</vt:lpstr>
      <vt:lpstr>Office Theme</vt:lpstr>
      <vt:lpstr>PowerPoint Presentation</vt:lpstr>
      <vt:lpstr>Activity instructions</vt:lpstr>
      <vt:lpstr>Activity instructions</vt:lpstr>
      <vt:lpstr>PowerPoint Presentation</vt:lpstr>
      <vt:lpstr>PowerPoint Presentation</vt:lpstr>
      <vt:lpstr>PowerPoint Presentation</vt:lpstr>
      <vt:lpstr>Stone Age axe head</vt:lpstr>
      <vt:lpstr>Stone Age hand axe</vt:lpstr>
      <vt:lpstr>Bronze Age palstave axe head</vt:lpstr>
      <vt:lpstr>Bronze Age pot</vt:lpstr>
      <vt:lpstr>Bronze Age axe</vt:lpstr>
      <vt:lpstr>Iron Age pendant</vt:lpstr>
      <vt:lpstr>Iron Age Bronze Sword</vt:lpstr>
      <vt:lpstr>Late Iron Age quern stone</vt:lpstr>
    </vt:vector>
  </TitlesOfParts>
  <Company>Leeds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Bartley, Izzy</dc:creator>
  <cp:lastModifiedBy>Bartley, Izzy</cp:lastModifiedBy>
  <cp:revision>73</cp:revision>
  <cp:lastPrinted>2017-08-25T14:14:20Z</cp:lastPrinted>
  <dcterms:created xsi:type="dcterms:W3CDTF">2017-06-29T14:24:49Z</dcterms:created>
  <dcterms:modified xsi:type="dcterms:W3CDTF">2018-01-11T14:00:20Z</dcterms:modified>
</cp:coreProperties>
</file>