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1E03D-56B5-4A23-84EA-72D894A5DC81}" type="datetimeFigureOut">
              <a:rPr lang="en-GB" smtClean="0"/>
              <a:pPr/>
              <a:t>11/03/2016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A05CA-D277-4570-8978-FED25EA885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3072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3900-9CF2-4665-A07D-4DD7FC77E26B}" type="datetimeFigureOut">
              <a:rPr lang="en-GB" smtClean="0"/>
              <a:pPr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9A7D-F498-4D58-86ED-B8A8CAB727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79462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3900-9CF2-4665-A07D-4DD7FC77E26B}" type="datetimeFigureOut">
              <a:rPr lang="en-GB" smtClean="0"/>
              <a:pPr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9A7D-F498-4D58-86ED-B8A8CAB727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22278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3900-9CF2-4665-A07D-4DD7FC77E26B}" type="datetimeFigureOut">
              <a:rPr lang="en-GB" smtClean="0"/>
              <a:pPr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9A7D-F498-4D58-86ED-B8A8CAB727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6034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3900-9CF2-4665-A07D-4DD7FC77E26B}" type="datetimeFigureOut">
              <a:rPr lang="en-GB" smtClean="0"/>
              <a:pPr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9A7D-F498-4D58-86ED-B8A8CAB727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3104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3900-9CF2-4665-A07D-4DD7FC77E26B}" type="datetimeFigureOut">
              <a:rPr lang="en-GB" smtClean="0"/>
              <a:pPr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9A7D-F498-4D58-86ED-B8A8CAB727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0603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3900-9CF2-4665-A07D-4DD7FC77E26B}" type="datetimeFigureOut">
              <a:rPr lang="en-GB" smtClean="0"/>
              <a:pPr/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9A7D-F498-4D58-86ED-B8A8CAB727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9679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3900-9CF2-4665-A07D-4DD7FC77E26B}" type="datetimeFigureOut">
              <a:rPr lang="en-GB" smtClean="0"/>
              <a:pPr/>
              <a:t>11/03/2016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9A7D-F498-4D58-86ED-B8A8CAB727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8108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3900-9CF2-4665-A07D-4DD7FC77E26B}" type="datetimeFigureOut">
              <a:rPr lang="en-GB" smtClean="0"/>
              <a:pPr/>
              <a:t>11/03/2016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9A7D-F498-4D58-86ED-B8A8CAB727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6604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3900-9CF2-4665-A07D-4DD7FC77E26B}" type="datetimeFigureOut">
              <a:rPr lang="en-GB" smtClean="0"/>
              <a:pPr/>
              <a:t>11/03/2016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9A7D-F498-4D58-86ED-B8A8CAB727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62643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3900-9CF2-4665-A07D-4DD7FC77E26B}" type="datetimeFigureOut">
              <a:rPr lang="en-GB" smtClean="0"/>
              <a:pPr/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9A7D-F498-4D58-86ED-B8A8CAB727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0701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3900-9CF2-4665-A07D-4DD7FC77E26B}" type="datetimeFigureOut">
              <a:rPr lang="en-GB" smtClean="0"/>
              <a:pPr/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9A7D-F498-4D58-86ED-B8A8CAB727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4010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93900-9CF2-4665-A07D-4DD7FC77E26B}" type="datetimeFigureOut">
              <a:rPr lang="en-GB" smtClean="0"/>
              <a:pPr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39A7D-F498-4D58-86ED-B8A8CAB727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001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&amp;S Archive master logo, jpeg, 600dp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28384" y="259738"/>
            <a:ext cx="809867" cy="80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512" y="1523550"/>
            <a:ext cx="4464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venir 35" panose="020B0304030403020204" pitchFamily="34" charset="0"/>
              </a:rPr>
              <a:t>1930s</a:t>
            </a:r>
          </a:p>
          <a:p>
            <a:r>
              <a:rPr lang="en-GB" sz="1400" dirty="0" smtClean="0">
                <a:latin typeface="Avenir 35" panose="020B0304030403020204" pitchFamily="34" charset="0"/>
              </a:rPr>
              <a:t>M&amp;S started selling ready-to-wear clothes in the 1930s. Our first ranges included smart outfits </a:t>
            </a:r>
            <a:r>
              <a:rPr lang="en-GB" sz="1400" dirty="0">
                <a:latin typeface="Avenir 35" panose="020B0304030403020204" pitchFamily="34" charset="0"/>
              </a:rPr>
              <a:t>and overalls for busy housewives, along with </a:t>
            </a:r>
            <a:r>
              <a:rPr lang="en-GB" sz="1400" dirty="0" smtClean="0">
                <a:latin typeface="Avenir 35" panose="020B0304030403020204" pitchFamily="34" charset="0"/>
              </a:rPr>
              <a:t>glamorous </a:t>
            </a:r>
            <a:r>
              <a:rPr lang="en-GB" sz="1400" dirty="0">
                <a:latin typeface="Avenir 35" panose="020B0304030403020204" pitchFamily="34" charset="0"/>
              </a:rPr>
              <a:t>dressing gowns, </a:t>
            </a:r>
            <a:r>
              <a:rPr lang="en-GB" sz="1400" dirty="0" smtClean="0">
                <a:latin typeface="Avenir 35" panose="020B0304030403020204" pitchFamily="34" charset="0"/>
              </a:rPr>
              <a:t>party frocks </a:t>
            </a:r>
            <a:r>
              <a:rPr lang="en-GB" sz="1400" dirty="0">
                <a:latin typeface="Avenir 35" panose="020B0304030403020204" pitchFamily="34" charset="0"/>
              </a:rPr>
              <a:t>and knitted swimming suits. </a:t>
            </a:r>
            <a:r>
              <a:rPr lang="en-GB" sz="1400" dirty="0" smtClean="0">
                <a:latin typeface="Avenir 35" panose="020B0304030403020204" pitchFamily="34" charset="0"/>
              </a:rPr>
              <a:t>Before this women had been able to buy stockings, handkerchiefs and hats at M&amp;S, but this was the first time they could buy whole outfits.</a:t>
            </a:r>
            <a:endParaRPr lang="en-GB" sz="1400" dirty="0">
              <a:latin typeface="Avenir 35" panose="020B0304030403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38028" y="5715277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>
                <a:latin typeface="Avenir 35" panose="020B0304030403020204" pitchFamily="34" charset="0"/>
              </a:rPr>
              <a:t>Advert from ‘The Marks and Spencer Magazine’ </a:t>
            </a:r>
          </a:p>
          <a:p>
            <a:pPr algn="r"/>
            <a:r>
              <a:rPr lang="en-GB" sz="1200" b="1" dirty="0" smtClean="0">
                <a:latin typeface="Avenir 35" panose="020B0304030403020204" pitchFamily="34" charset="0"/>
              </a:rPr>
              <a:t>Christmas 1932</a:t>
            </a:r>
            <a:endParaRPr lang="en-GB" sz="1200" b="1" dirty="0">
              <a:latin typeface="Avenir 35" panose="020B0304030403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16676" y="1280158"/>
            <a:ext cx="3921575" cy="508145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17" name="Group 16"/>
          <p:cNvGrpSpPr/>
          <p:nvPr/>
        </p:nvGrpSpPr>
        <p:grpSpPr>
          <a:xfrm>
            <a:off x="107504" y="259738"/>
            <a:ext cx="8928991" cy="6397087"/>
            <a:chOff x="330684" y="532993"/>
            <a:chExt cx="11573283" cy="8344728"/>
          </a:xfrm>
        </p:grpSpPr>
        <p:grpSp>
          <p:nvGrpSpPr>
            <p:cNvPr id="19" name="Group 18"/>
            <p:cNvGrpSpPr/>
            <p:nvPr/>
          </p:nvGrpSpPr>
          <p:grpSpPr>
            <a:xfrm>
              <a:off x="330684" y="532993"/>
              <a:ext cx="9565968" cy="1075254"/>
              <a:chOff x="330684" y="532993"/>
              <a:chExt cx="9565968" cy="1075254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330684" y="765136"/>
                <a:ext cx="9565968" cy="843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latin typeface="Avenir 35" panose="020B0304030403020204" pitchFamily="34" charset="0"/>
                  </a:rPr>
                  <a:t>M&amp;S </a:t>
                </a:r>
                <a:r>
                  <a:rPr lang="en-GB" sz="3600" dirty="0" smtClean="0">
                    <a:latin typeface="Avenir 35" panose="020B0304030403020204" pitchFamily="34" charset="0"/>
                  </a:rPr>
                  <a:t>WOMENSWEAR TIMELINE</a:t>
                </a:r>
                <a:endParaRPr lang="en-GB" sz="3600" dirty="0">
                  <a:latin typeface="Avenir 35" panose="020B0304030403020204" pitchFamily="34" charset="0"/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440029" y="532993"/>
                <a:ext cx="69600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>
              <a:off x="6960096" y="8748464"/>
              <a:ext cx="49438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0028" y="8107524"/>
              <a:ext cx="1244358" cy="770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0838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&amp;S Archive master logo, jpeg, 600dp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28384" y="259738"/>
            <a:ext cx="809867" cy="80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1865" y="1340768"/>
            <a:ext cx="42361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venir 35" panose="020B0304030403020204" pitchFamily="34" charset="0"/>
              </a:rPr>
              <a:t>1967</a:t>
            </a:r>
          </a:p>
          <a:p>
            <a:r>
              <a:rPr lang="en-GB" sz="1400" dirty="0">
                <a:latin typeface="Avenir 35" panose="020B0304030403020204" pitchFamily="34" charset="0"/>
              </a:rPr>
              <a:t>Twiggy makes her first appearance modelling for M&amp;S. </a:t>
            </a:r>
            <a:r>
              <a:rPr lang="en-GB" sz="1400" dirty="0" err="1" smtClean="0">
                <a:latin typeface="Avenir 35" panose="020B0304030403020204" pitchFamily="34" charset="0"/>
              </a:rPr>
              <a:t>Twiggy’s</a:t>
            </a:r>
            <a:r>
              <a:rPr lang="en-GB" sz="1400" dirty="0" smtClean="0">
                <a:latin typeface="Avenir 35" panose="020B0304030403020204" pitchFamily="34" charset="0"/>
              </a:rPr>
              <a:t> real name is Lesley Lawson, she got her nickname because she was so slim. She was 18 when she started modelling for M&amp;S – in this article she’s wearing a </a:t>
            </a:r>
            <a:r>
              <a:rPr lang="en-GB" sz="1400" dirty="0">
                <a:latin typeface="Avenir 35" panose="020B0304030403020204" pitchFamily="34" charset="0"/>
              </a:rPr>
              <a:t>dress with a hemline ‘well above the knee for the young go-ahead’. </a:t>
            </a:r>
          </a:p>
          <a:p>
            <a:endParaRPr lang="en-GB" sz="14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627784" y="6031214"/>
            <a:ext cx="1984975" cy="5265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ts val="750"/>
              </a:spcAft>
            </a:pPr>
            <a:r>
              <a:rPr lang="en-US" sz="1200" b="1" dirty="0">
                <a:latin typeface="Avenir 35" panose="020B0304030403020204" pitchFamily="34" charset="0"/>
                <a:cs typeface="Arial" pitchFamily="34" charset="0"/>
              </a:rPr>
              <a:t>M&amp;S fashion </a:t>
            </a:r>
            <a:r>
              <a:rPr lang="en-US" sz="1200" b="1" dirty="0" smtClean="0">
                <a:latin typeface="Avenir 35" panose="020B0304030403020204" pitchFamily="34" charset="0"/>
                <a:cs typeface="Arial" pitchFamily="34" charset="0"/>
              </a:rPr>
              <a:t>supplement 1967</a:t>
            </a:r>
            <a:endParaRPr lang="en-US" sz="1200" b="1" dirty="0">
              <a:latin typeface="Avenir 35" panose="020B0304030403020204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60032" y="1207305"/>
            <a:ext cx="3732784" cy="518019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9" name="Group 8"/>
          <p:cNvGrpSpPr/>
          <p:nvPr/>
        </p:nvGrpSpPr>
        <p:grpSpPr>
          <a:xfrm>
            <a:off x="107504" y="259738"/>
            <a:ext cx="8928991" cy="6397087"/>
            <a:chOff x="330684" y="532993"/>
            <a:chExt cx="11573283" cy="8344728"/>
          </a:xfrm>
        </p:grpSpPr>
        <p:grpSp>
          <p:nvGrpSpPr>
            <p:cNvPr id="12" name="Group 11"/>
            <p:cNvGrpSpPr/>
            <p:nvPr/>
          </p:nvGrpSpPr>
          <p:grpSpPr>
            <a:xfrm>
              <a:off x="330684" y="532993"/>
              <a:ext cx="9565968" cy="834365"/>
              <a:chOff x="330684" y="532993"/>
              <a:chExt cx="9565968" cy="83436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30684" y="765136"/>
                <a:ext cx="9565968" cy="60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Avenir 35" panose="020B0304030403020204" pitchFamily="34" charset="0"/>
                  </a:rPr>
                  <a:t>M&amp;S </a:t>
                </a:r>
                <a:r>
                  <a:rPr lang="en-GB" sz="2400" dirty="0" smtClean="0">
                    <a:latin typeface="Avenir 35" panose="020B0304030403020204" pitchFamily="34" charset="0"/>
                  </a:rPr>
                  <a:t>WOMENSWEAR TIMELINE</a:t>
                </a:r>
                <a:endParaRPr lang="en-GB" sz="2400" dirty="0">
                  <a:latin typeface="Avenir 35" panose="020B0304030403020204" pitchFamily="34" charset="0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440029" y="532993"/>
                <a:ext cx="69600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>
              <a:off x="6960096" y="8748464"/>
              <a:ext cx="49438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0028" y="8107524"/>
              <a:ext cx="1244358" cy="770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5965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&amp;S Archive master logo, jpeg, 600dp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28384" y="259738"/>
            <a:ext cx="809867" cy="80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1865" y="1458256"/>
            <a:ext cx="4596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venir 35" panose="020B0304030403020204" pitchFamily="34" charset="0"/>
              </a:rPr>
              <a:t>1987</a:t>
            </a:r>
          </a:p>
          <a:p>
            <a:r>
              <a:rPr lang="en-GB" sz="1400" dirty="0" smtClean="0">
                <a:latin typeface="Avenir 35" panose="020B0304030403020204" pitchFamily="34" charset="0"/>
              </a:rPr>
              <a:t>We started selling our first Maternity </a:t>
            </a:r>
            <a:r>
              <a:rPr lang="en-GB" sz="1400" dirty="0">
                <a:latin typeface="Avenir 35" panose="020B0304030403020204" pitchFamily="34" charset="0"/>
              </a:rPr>
              <a:t>Range </a:t>
            </a:r>
            <a:r>
              <a:rPr lang="en-GB" sz="1400" dirty="0" smtClean="0">
                <a:latin typeface="Avenir 35" panose="020B0304030403020204" pitchFamily="34" charset="0"/>
              </a:rPr>
              <a:t>for pregnant women. The range included smart clothes for work, casual clothing and </a:t>
            </a:r>
            <a:r>
              <a:rPr lang="en-GB" sz="1400" dirty="0">
                <a:latin typeface="Avenir 35" panose="020B0304030403020204" pitchFamily="34" charset="0"/>
              </a:rPr>
              <a:t>nightwear.</a:t>
            </a:r>
          </a:p>
          <a:p>
            <a:endParaRPr lang="en-GB" sz="14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140840" y="6038953"/>
            <a:ext cx="2081372" cy="2700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ts val="750"/>
              </a:spcAft>
            </a:pPr>
            <a:r>
              <a:rPr lang="en-US" sz="1200" b="1" dirty="0" smtClean="0">
                <a:latin typeface="Avenir 35" panose="020B0304030403020204" pitchFamily="34" charset="0"/>
                <a:cs typeface="Arial" pitchFamily="34" charset="0"/>
              </a:rPr>
              <a:t>St Michael News Jan 1987</a:t>
            </a:r>
            <a:endParaRPr lang="en-US" sz="1200" b="1" dirty="0">
              <a:latin typeface="Avenir 35" panose="020B0304030403020204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4088" y="1297081"/>
            <a:ext cx="2759315" cy="5033178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10" name="Group 9"/>
          <p:cNvGrpSpPr/>
          <p:nvPr/>
        </p:nvGrpSpPr>
        <p:grpSpPr>
          <a:xfrm>
            <a:off x="107504" y="259738"/>
            <a:ext cx="8928991" cy="6397087"/>
            <a:chOff x="330684" y="532993"/>
            <a:chExt cx="11573283" cy="8344728"/>
          </a:xfrm>
        </p:grpSpPr>
        <p:grpSp>
          <p:nvGrpSpPr>
            <p:cNvPr id="12" name="Group 11"/>
            <p:cNvGrpSpPr/>
            <p:nvPr/>
          </p:nvGrpSpPr>
          <p:grpSpPr>
            <a:xfrm>
              <a:off x="330684" y="532993"/>
              <a:ext cx="9565968" cy="834365"/>
              <a:chOff x="330684" y="532993"/>
              <a:chExt cx="9565968" cy="83436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30684" y="765136"/>
                <a:ext cx="9565968" cy="60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Avenir 35" panose="020B0304030403020204" pitchFamily="34" charset="0"/>
                  </a:rPr>
                  <a:t>M&amp;S </a:t>
                </a:r>
                <a:r>
                  <a:rPr lang="en-GB" sz="2400" dirty="0" smtClean="0">
                    <a:latin typeface="Avenir 35" panose="020B0304030403020204" pitchFamily="34" charset="0"/>
                  </a:rPr>
                  <a:t>WOMENSWEAR TIMELINE</a:t>
                </a:r>
                <a:endParaRPr lang="en-GB" sz="2400" dirty="0">
                  <a:latin typeface="Avenir 35" panose="020B0304030403020204" pitchFamily="34" charset="0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440029" y="532993"/>
                <a:ext cx="69600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>
              <a:off x="6960096" y="8748464"/>
              <a:ext cx="49438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0028" y="8107524"/>
              <a:ext cx="1244358" cy="770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10671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&amp;S Archive master logo, jpeg, 600dp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28384" y="259738"/>
            <a:ext cx="809867" cy="80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1865" y="1556792"/>
            <a:ext cx="45961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venir 35" panose="020B0304030403020204" pitchFamily="34" charset="0"/>
              </a:rPr>
              <a:t>1990</a:t>
            </a:r>
          </a:p>
          <a:p>
            <a:r>
              <a:rPr lang="en-GB" sz="1400" dirty="0" smtClean="0">
                <a:latin typeface="Avenir 35" panose="020B0304030403020204" pitchFamily="34" charset="0"/>
              </a:rPr>
              <a:t>The first model of superstar status – Claudia </a:t>
            </a:r>
            <a:r>
              <a:rPr lang="en-GB" sz="1400" dirty="0" err="1" smtClean="0">
                <a:latin typeface="Avenir 35" panose="020B0304030403020204" pitchFamily="34" charset="0"/>
              </a:rPr>
              <a:t>Schiffer</a:t>
            </a:r>
            <a:r>
              <a:rPr lang="en-GB" sz="1400" dirty="0" smtClean="0">
                <a:latin typeface="Avenir 35" panose="020B0304030403020204" pitchFamily="34" charset="0"/>
              </a:rPr>
              <a:t> – appears in our magazine adverts. Claudia was one of the ‘supermodels’ of the 1990s, and we went on to work with her fellow supermodels Linda Evangelista and Yasmin Le Bon. </a:t>
            </a:r>
          </a:p>
          <a:p>
            <a:endParaRPr lang="en-GB" sz="14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612110" y="5931375"/>
            <a:ext cx="1379065" cy="2700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ts val="750"/>
              </a:spcAft>
            </a:pPr>
            <a:r>
              <a:rPr lang="en-US" sz="1200" b="1" dirty="0" smtClean="0">
                <a:latin typeface="Avenir 35" panose="020B0304030403020204" pitchFamily="34" charset="0"/>
                <a:cs typeface="Arial" pitchFamily="34" charset="0"/>
              </a:rPr>
              <a:t>St Michael News July 1990</a:t>
            </a:r>
            <a:endParaRPr lang="en-US" sz="1200" b="1" dirty="0">
              <a:latin typeface="Avenir 35" panose="020B0304030403020204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66336" y="638205"/>
            <a:ext cx="2198156" cy="5689344"/>
          </a:xfrm>
          <a:prstGeom prst="roundRect">
            <a:avLst/>
          </a:prstGeom>
          <a:blipFill>
            <a:blip r:embed="rId3" cstate="screen"/>
            <a:stretch>
              <a:fillRect/>
            </a:stretch>
          </a:blip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9" name="Group 8"/>
          <p:cNvGrpSpPr/>
          <p:nvPr/>
        </p:nvGrpSpPr>
        <p:grpSpPr>
          <a:xfrm>
            <a:off x="107504" y="259738"/>
            <a:ext cx="8928991" cy="6397087"/>
            <a:chOff x="330684" y="532993"/>
            <a:chExt cx="11573283" cy="8344728"/>
          </a:xfrm>
        </p:grpSpPr>
        <p:grpSp>
          <p:nvGrpSpPr>
            <p:cNvPr id="12" name="Group 11"/>
            <p:cNvGrpSpPr/>
            <p:nvPr/>
          </p:nvGrpSpPr>
          <p:grpSpPr>
            <a:xfrm>
              <a:off x="330684" y="532993"/>
              <a:ext cx="9565968" cy="834365"/>
              <a:chOff x="330684" y="532993"/>
              <a:chExt cx="9565968" cy="83436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30684" y="765136"/>
                <a:ext cx="9565968" cy="60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Avenir 35" panose="020B0304030403020204" pitchFamily="34" charset="0"/>
                  </a:rPr>
                  <a:t>M&amp;S </a:t>
                </a:r>
                <a:r>
                  <a:rPr lang="en-GB" sz="2400" dirty="0" smtClean="0">
                    <a:latin typeface="Avenir 35" panose="020B0304030403020204" pitchFamily="34" charset="0"/>
                  </a:rPr>
                  <a:t>WOMENSWEAR TIMELINE</a:t>
                </a:r>
                <a:endParaRPr lang="en-GB" sz="2400" dirty="0">
                  <a:latin typeface="Avenir 35" panose="020B0304030403020204" pitchFamily="34" charset="0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440029" y="532993"/>
                <a:ext cx="69600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>
              <a:off x="6960096" y="8748464"/>
              <a:ext cx="49438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0028" y="8107524"/>
              <a:ext cx="1244358" cy="770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60006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&amp;S Archive master logo, jpeg, 600dp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28384" y="259738"/>
            <a:ext cx="809867" cy="80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1865" y="961428"/>
            <a:ext cx="86463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venir 35" panose="020B0304030403020204" pitchFamily="34" charset="0"/>
              </a:rPr>
              <a:t>2000s</a:t>
            </a:r>
          </a:p>
          <a:p>
            <a:r>
              <a:rPr lang="en-GB" sz="1400" dirty="0" smtClean="0">
                <a:latin typeface="Avenir 35" panose="020B0304030403020204" pitchFamily="34" charset="0"/>
              </a:rPr>
              <a:t>In 2000 we stopped using the St Michael label, and introduced new labels for our clothing. </a:t>
            </a:r>
            <a:endParaRPr lang="en-GB" sz="1400" dirty="0">
              <a:latin typeface="Avenir 35" panose="020B0304030403020204" pitchFamily="34" charset="0"/>
            </a:endParaRPr>
          </a:p>
          <a:p>
            <a:r>
              <a:rPr lang="en-GB" sz="1400" dirty="0" smtClean="0">
                <a:latin typeface="Avenir 35" panose="020B0304030403020204" pitchFamily="34" charset="0"/>
              </a:rPr>
              <a:t>One of the first new labels was the Autograph range, designed to be fashionable and elegant. In 2001 we launched Per </a:t>
            </a:r>
            <a:r>
              <a:rPr lang="en-GB" sz="1400" dirty="0" err="1">
                <a:latin typeface="Avenir 35" panose="020B0304030403020204" pitchFamily="34" charset="0"/>
              </a:rPr>
              <a:t>U</a:t>
            </a:r>
            <a:r>
              <a:rPr lang="en-GB" sz="1400" dirty="0" err="1" smtClean="0">
                <a:latin typeface="Avenir 35" panose="020B0304030403020204" pitchFamily="34" charset="0"/>
              </a:rPr>
              <a:t>na</a:t>
            </a:r>
            <a:r>
              <a:rPr lang="en-GB" sz="1400" dirty="0" smtClean="0">
                <a:latin typeface="Avenir 35" panose="020B0304030403020204" pitchFamily="34" charset="0"/>
              </a:rPr>
              <a:t>, inspired by Italian design. Three years later in 2004 </a:t>
            </a:r>
            <a:r>
              <a:rPr lang="en-GB" sz="1400" dirty="0">
                <a:latin typeface="Avenir 35" panose="020B0304030403020204" pitchFamily="34" charset="0"/>
              </a:rPr>
              <a:t>Limited Collection </a:t>
            </a:r>
            <a:r>
              <a:rPr lang="en-GB" sz="1400" dirty="0" smtClean="0">
                <a:latin typeface="Avenir 35" panose="020B0304030403020204" pitchFamily="34" charset="0"/>
              </a:rPr>
              <a:t>arrived, aimed at younger customers who wanted the latest trends. </a:t>
            </a:r>
            <a:endParaRPr lang="en-GB" sz="1400" dirty="0">
              <a:latin typeface="Avenir 35" panose="020B0304030403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914389" y="6110166"/>
            <a:ext cx="2664296" cy="4913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ts val="750"/>
              </a:spcAft>
            </a:pPr>
            <a:r>
              <a:rPr lang="en-US" sz="1200" b="1" dirty="0">
                <a:latin typeface="Avenir 35" panose="020B0304030403020204" pitchFamily="34" charset="0"/>
                <a:cs typeface="Arial" pitchFamily="34" charset="0"/>
              </a:rPr>
              <a:t>Red kimono dress </a:t>
            </a:r>
            <a:r>
              <a:rPr lang="en-US" sz="1200" b="1" dirty="0" smtClean="0">
                <a:latin typeface="Avenir 35" panose="020B0304030403020204" pitchFamily="34" charset="0"/>
                <a:cs typeface="Arial" pitchFamily="34" charset="0"/>
              </a:rPr>
              <a:t>Limited Range Spring </a:t>
            </a:r>
            <a:r>
              <a:rPr lang="en-US" sz="1200" b="1" dirty="0">
                <a:latin typeface="Avenir 35" panose="020B0304030403020204" pitchFamily="34" charset="0"/>
                <a:cs typeface="Arial" pitchFamily="34" charset="0"/>
              </a:rPr>
              <a:t>2007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300192" y="2402026"/>
            <a:ext cx="2278493" cy="3639963"/>
          </a:xfrm>
          <a:prstGeom prst="roundRect">
            <a:avLst/>
          </a:prstGeom>
          <a:blipFill>
            <a:blip r:embed="rId3" cstate="screen"/>
            <a:stretch>
              <a:fillRect/>
            </a:stretch>
          </a:blip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599838" y="2447731"/>
            <a:ext cx="1908266" cy="38668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182" y="2485472"/>
            <a:ext cx="2442618" cy="3209721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492780" y="6388047"/>
            <a:ext cx="1023028" cy="24315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ts val="750"/>
              </a:spcAft>
            </a:pPr>
            <a:r>
              <a:rPr lang="en-US" sz="1200" b="1" dirty="0" smtClean="0">
                <a:latin typeface="Avenir 35" panose="020B0304030403020204" pitchFamily="34" charset="0"/>
                <a:cs typeface="Arial" pitchFamily="34" charset="0"/>
              </a:rPr>
              <a:t>Per </a:t>
            </a:r>
            <a:r>
              <a:rPr lang="en-US" sz="1200" b="1" dirty="0" err="1" smtClean="0">
                <a:latin typeface="Avenir 35" panose="020B0304030403020204" pitchFamily="34" charset="0"/>
                <a:cs typeface="Arial" pitchFamily="34" charset="0"/>
              </a:rPr>
              <a:t>Una</a:t>
            </a:r>
            <a:r>
              <a:rPr lang="en-US" sz="1200" b="1" dirty="0" smtClean="0">
                <a:latin typeface="Avenir 35" panose="020B0304030403020204" pitchFamily="34" charset="0"/>
                <a:cs typeface="Arial" pitchFamily="34" charset="0"/>
              </a:rPr>
              <a:t> 2001</a:t>
            </a:r>
            <a:endParaRPr lang="en-US" sz="1200" b="1" dirty="0">
              <a:latin typeface="Avenir 35" panose="020B0304030403020204" pitchFamily="34" charset="0"/>
              <a:cs typeface="Arial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48340" y="5761741"/>
            <a:ext cx="2010570" cy="28024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ts val="750"/>
              </a:spcAft>
            </a:pPr>
            <a:r>
              <a:rPr lang="en-US" sz="1200" b="1" dirty="0" smtClean="0">
                <a:latin typeface="Avenir 35" panose="020B0304030403020204" pitchFamily="34" charset="0"/>
                <a:cs typeface="Arial" pitchFamily="34" charset="0"/>
              </a:rPr>
              <a:t>Autograph advertisement 2001</a:t>
            </a:r>
            <a:endParaRPr lang="en-US" sz="1200" b="1" dirty="0">
              <a:latin typeface="Avenir 35" panose="020B0304030403020204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7504" y="259738"/>
            <a:ext cx="8928991" cy="6397087"/>
            <a:chOff x="330684" y="532993"/>
            <a:chExt cx="11573283" cy="8344728"/>
          </a:xfrm>
        </p:grpSpPr>
        <p:grpSp>
          <p:nvGrpSpPr>
            <p:cNvPr id="14" name="Group 13"/>
            <p:cNvGrpSpPr/>
            <p:nvPr/>
          </p:nvGrpSpPr>
          <p:grpSpPr>
            <a:xfrm>
              <a:off x="330684" y="532993"/>
              <a:ext cx="9565968" cy="834365"/>
              <a:chOff x="330684" y="532993"/>
              <a:chExt cx="9565968" cy="83436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330684" y="765136"/>
                <a:ext cx="9565968" cy="60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Avenir 35" panose="020B0304030403020204" pitchFamily="34" charset="0"/>
                  </a:rPr>
                  <a:t>M&amp;S </a:t>
                </a:r>
                <a:r>
                  <a:rPr lang="en-GB" sz="2400" dirty="0" smtClean="0">
                    <a:latin typeface="Avenir 35" panose="020B0304030403020204" pitchFamily="34" charset="0"/>
                  </a:rPr>
                  <a:t>WOMENSWEAR TIMELINE</a:t>
                </a:r>
                <a:endParaRPr lang="en-GB" sz="2400" dirty="0">
                  <a:latin typeface="Avenir 35" panose="020B0304030403020204" pitchFamily="34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440029" y="532993"/>
                <a:ext cx="69600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/>
            <p:cNvCxnSpPr/>
            <p:nvPr/>
          </p:nvCxnSpPr>
          <p:spPr>
            <a:xfrm>
              <a:off x="6960096" y="8748464"/>
              <a:ext cx="49438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0028" y="8107524"/>
              <a:ext cx="1244358" cy="770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2762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&amp;S Archive master logo, jpeg, 600dp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28384" y="259738"/>
            <a:ext cx="809867" cy="80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1865" y="963065"/>
            <a:ext cx="86463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venir 35" panose="020B0304030403020204" pitchFamily="34" charset="0"/>
              </a:rPr>
              <a:t>2009</a:t>
            </a:r>
          </a:p>
          <a:p>
            <a:r>
              <a:rPr lang="en-GB" sz="1400" dirty="0">
                <a:latin typeface="Avenir 35" panose="020B0304030403020204" pitchFamily="34" charset="0"/>
              </a:rPr>
              <a:t>We celebrated our 125</a:t>
            </a:r>
            <a:r>
              <a:rPr lang="en-GB" sz="1400" baseline="30000" dirty="0">
                <a:latin typeface="Avenir 35" panose="020B0304030403020204" pitchFamily="34" charset="0"/>
              </a:rPr>
              <a:t>th</a:t>
            </a:r>
            <a:r>
              <a:rPr lang="en-GB" sz="1400" dirty="0">
                <a:latin typeface="Avenir 35" panose="020B0304030403020204" pitchFamily="34" charset="0"/>
              </a:rPr>
              <a:t> anniversary </a:t>
            </a:r>
            <a:r>
              <a:rPr lang="en-GB" sz="1400" dirty="0" smtClean="0">
                <a:latin typeface="Avenir 35" panose="020B0304030403020204" pitchFamily="34" charset="0"/>
              </a:rPr>
              <a:t>this year. To celebrate our designers created a range of dresses inspired by fashion from the archive. One of the dresses, a </a:t>
            </a:r>
            <a:r>
              <a:rPr lang="en-GB" sz="1400" dirty="0">
                <a:latin typeface="Avenir 35" panose="020B0304030403020204" pitchFamily="34" charset="0"/>
              </a:rPr>
              <a:t>1940s style grey spotted </a:t>
            </a:r>
            <a:r>
              <a:rPr lang="en-GB" sz="1400" dirty="0" smtClean="0">
                <a:latin typeface="Avenir 35" panose="020B0304030403020204" pitchFamily="34" charset="0"/>
              </a:rPr>
              <a:t>dress, became famous when Samantha Cameron (David Cameron’s wife) was photographed wearing it </a:t>
            </a:r>
            <a:r>
              <a:rPr lang="en-GB" sz="1400" dirty="0">
                <a:latin typeface="Avenir 35" panose="020B0304030403020204" pitchFamily="34" charset="0"/>
              </a:rPr>
              <a:t>to the Conservative Party Conference. </a:t>
            </a:r>
          </a:p>
          <a:p>
            <a:pPr algn="ctr"/>
            <a:endParaRPr lang="en-GB" sz="14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336921" y="6269704"/>
            <a:ext cx="2590949" cy="2880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ts val="750"/>
              </a:spcAft>
            </a:pPr>
            <a:r>
              <a:rPr lang="en-US" sz="1200" b="1" dirty="0">
                <a:latin typeface="Avenir 35" panose="020B0304030403020204" pitchFamily="34" charset="0"/>
                <a:cs typeface="Arial" pitchFamily="34" charset="0"/>
              </a:rPr>
              <a:t>Polka dot </a:t>
            </a:r>
            <a:r>
              <a:rPr lang="en-US" sz="1200" b="1" dirty="0" smtClean="0">
                <a:latin typeface="Avenir 35" panose="020B0304030403020204" pitchFamily="34" charset="0"/>
                <a:cs typeface="Arial" pitchFamily="34" charset="0"/>
              </a:rPr>
              <a:t>dress, 125 Collection 2009</a:t>
            </a:r>
            <a:endParaRPr lang="en-US" sz="1200" b="1" dirty="0">
              <a:latin typeface="Avenir 35" panose="020B0304030403020204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21933" y="2310639"/>
            <a:ext cx="2600783" cy="3864020"/>
          </a:xfrm>
          <a:prstGeom prst="roundRect">
            <a:avLst/>
          </a:prstGeom>
          <a:blipFill>
            <a:blip r:embed="rId3" cstate="screen"/>
            <a:stretch>
              <a:fillRect/>
            </a:stretch>
          </a:blip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2" name="Group 1"/>
          <p:cNvGrpSpPr/>
          <p:nvPr/>
        </p:nvGrpSpPr>
        <p:grpSpPr>
          <a:xfrm>
            <a:off x="253676" y="2516509"/>
            <a:ext cx="5883704" cy="3275072"/>
            <a:chOff x="3080784" y="2517501"/>
            <a:chExt cx="5883704" cy="32750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40898" y="2517501"/>
              <a:ext cx="1923590" cy="287164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080784" y="2525206"/>
              <a:ext cx="1891016" cy="287164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56265" y="2529099"/>
              <a:ext cx="1900168" cy="2836679"/>
            </a:xfrm>
            <a:prstGeom prst="rect">
              <a:avLst/>
            </a:prstGeom>
          </p:spPr>
        </p:pic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7268101" y="5504541"/>
              <a:ext cx="1696387" cy="2880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ts val="750"/>
                </a:spcAft>
              </a:pPr>
              <a:r>
                <a:rPr lang="en-US" sz="1200" b="1" dirty="0" smtClean="0">
                  <a:latin typeface="Avenir 35" panose="020B0304030403020204" pitchFamily="34" charset="0"/>
                  <a:cs typeface="Arial" pitchFamily="34" charset="0"/>
                </a:rPr>
                <a:t>125 Collection dresses 2009</a:t>
              </a:r>
              <a:endParaRPr lang="en-US" sz="1200" b="1" dirty="0">
                <a:latin typeface="Avenir 35" panose="020B0304030403020204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7504" y="259738"/>
            <a:ext cx="8928991" cy="6397087"/>
            <a:chOff x="330684" y="532993"/>
            <a:chExt cx="11573283" cy="8344728"/>
          </a:xfrm>
        </p:grpSpPr>
        <p:grpSp>
          <p:nvGrpSpPr>
            <p:cNvPr id="17" name="Group 16"/>
            <p:cNvGrpSpPr/>
            <p:nvPr/>
          </p:nvGrpSpPr>
          <p:grpSpPr>
            <a:xfrm>
              <a:off x="330684" y="532993"/>
              <a:ext cx="9565968" cy="834365"/>
              <a:chOff x="330684" y="532993"/>
              <a:chExt cx="9565968" cy="834365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30684" y="765136"/>
                <a:ext cx="9565968" cy="60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Avenir 35" panose="020B0304030403020204" pitchFamily="34" charset="0"/>
                  </a:rPr>
                  <a:t>M&amp;S </a:t>
                </a:r>
                <a:r>
                  <a:rPr lang="en-GB" sz="2400" dirty="0" smtClean="0">
                    <a:latin typeface="Avenir 35" panose="020B0304030403020204" pitchFamily="34" charset="0"/>
                  </a:rPr>
                  <a:t>WOMENSWEAR TIMELINE</a:t>
                </a:r>
                <a:endParaRPr lang="en-GB" sz="2400" dirty="0">
                  <a:latin typeface="Avenir 35" panose="020B0304030403020204" pitchFamily="34" charset="0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440029" y="532993"/>
                <a:ext cx="69600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/>
            <p:cNvCxnSpPr/>
            <p:nvPr/>
          </p:nvCxnSpPr>
          <p:spPr>
            <a:xfrm>
              <a:off x="6960096" y="8748464"/>
              <a:ext cx="49438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0028" y="8107524"/>
              <a:ext cx="1244358" cy="770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804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&amp;S Archive master logo, jpeg, 600dp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28384" y="259738"/>
            <a:ext cx="809867" cy="80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1864" y="1628800"/>
            <a:ext cx="423611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venir 35" panose="020B0304030403020204" pitchFamily="34" charset="0"/>
              </a:rPr>
              <a:t>2012</a:t>
            </a:r>
          </a:p>
          <a:p>
            <a:r>
              <a:rPr lang="en-GB" sz="1400" dirty="0">
                <a:latin typeface="Avenir 35" panose="020B0304030403020204" pitchFamily="34" charset="0"/>
              </a:rPr>
              <a:t>After modelling for us for 45 years, Twiggy designed her own collection for M&amp;S. This silver sequin jacket sold out within two </a:t>
            </a:r>
            <a:r>
              <a:rPr lang="en-GB" sz="1400" dirty="0" smtClean="0">
                <a:latin typeface="Avenir 35" panose="020B0304030403020204" pitchFamily="34" charset="0"/>
              </a:rPr>
              <a:t>hours of </a:t>
            </a:r>
            <a:r>
              <a:rPr lang="en-GB" sz="1400" dirty="0">
                <a:latin typeface="Avenir 35" panose="020B0304030403020204" pitchFamily="34" charset="0"/>
              </a:rPr>
              <a:t>going on </a:t>
            </a:r>
            <a:r>
              <a:rPr lang="en-GB" sz="1400" dirty="0" smtClean="0">
                <a:latin typeface="Avenir 35" panose="020B0304030403020204" pitchFamily="34" charset="0"/>
              </a:rPr>
              <a:t>sale!</a:t>
            </a:r>
            <a:endParaRPr lang="en-GB" sz="1400" dirty="0">
              <a:latin typeface="Avenir 35" panose="020B0304030403020204" pitchFamily="34" charset="0"/>
            </a:endParaRPr>
          </a:p>
          <a:p>
            <a:pPr algn="ctr"/>
            <a:endParaRPr lang="en-GB" sz="14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290425" y="5808545"/>
            <a:ext cx="2450412" cy="2880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ts val="750"/>
              </a:spcAft>
            </a:pPr>
            <a:r>
              <a:rPr lang="en-US" sz="1200" b="1" dirty="0" smtClean="0">
                <a:latin typeface="Avenir 35" panose="020B0304030403020204" pitchFamily="34" charset="0"/>
                <a:cs typeface="Arial" pitchFamily="34" charset="0"/>
              </a:rPr>
              <a:t>Twiggy wearing the sequin jacket 2012</a:t>
            </a:r>
            <a:endParaRPr lang="en-US" sz="1200" b="1" dirty="0">
              <a:latin typeface="Avenir 35" panose="020B0304030403020204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269411"/>
            <a:ext cx="3817553" cy="499774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07504" y="259738"/>
            <a:ext cx="8928991" cy="6397087"/>
            <a:chOff x="330684" y="532993"/>
            <a:chExt cx="11573283" cy="8344728"/>
          </a:xfrm>
        </p:grpSpPr>
        <p:grpSp>
          <p:nvGrpSpPr>
            <p:cNvPr id="10" name="Group 9"/>
            <p:cNvGrpSpPr/>
            <p:nvPr/>
          </p:nvGrpSpPr>
          <p:grpSpPr>
            <a:xfrm>
              <a:off x="330684" y="532993"/>
              <a:ext cx="9565968" cy="834365"/>
              <a:chOff x="330684" y="532993"/>
              <a:chExt cx="9565968" cy="83436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30684" y="765136"/>
                <a:ext cx="9565968" cy="60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Avenir 35" panose="020B0304030403020204" pitchFamily="34" charset="0"/>
                  </a:rPr>
                  <a:t>M&amp;S </a:t>
                </a:r>
                <a:r>
                  <a:rPr lang="en-GB" sz="2400" dirty="0" smtClean="0">
                    <a:latin typeface="Avenir 35" panose="020B0304030403020204" pitchFamily="34" charset="0"/>
                  </a:rPr>
                  <a:t>WOMENSWEAR TIMELINE</a:t>
                </a:r>
                <a:endParaRPr lang="en-GB" sz="2400" dirty="0">
                  <a:latin typeface="Avenir 35" panose="020B0304030403020204" pitchFamily="34" charset="0"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440029" y="532993"/>
                <a:ext cx="69600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/>
            <p:nvPr/>
          </p:nvCxnSpPr>
          <p:spPr>
            <a:xfrm>
              <a:off x="6960096" y="8748464"/>
              <a:ext cx="49438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0028" y="8107524"/>
              <a:ext cx="1244358" cy="770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17393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&amp;S Archive master logo, jpeg, 600dp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28384" y="259738"/>
            <a:ext cx="809867" cy="80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1864" y="1019841"/>
            <a:ext cx="550318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venir 35" panose="020B0304030403020204" pitchFamily="34" charset="0"/>
              </a:rPr>
              <a:t>2013/14</a:t>
            </a:r>
          </a:p>
          <a:p>
            <a:r>
              <a:rPr lang="en-GB" sz="1400" dirty="0">
                <a:latin typeface="Avenir 35" panose="020B0304030403020204" pitchFamily="34" charset="0"/>
              </a:rPr>
              <a:t>Our </a:t>
            </a:r>
            <a:r>
              <a:rPr lang="en-GB" sz="1400" dirty="0" smtClean="0">
                <a:latin typeface="Avenir 35" panose="020B0304030403020204" pitchFamily="34" charset="0"/>
              </a:rPr>
              <a:t>Autumn/Winter 2013 </a:t>
            </a:r>
            <a:r>
              <a:rPr lang="en-GB" sz="1400" dirty="0">
                <a:latin typeface="Avenir 35" panose="020B0304030403020204" pitchFamily="34" charset="0"/>
              </a:rPr>
              <a:t>collection was the first </a:t>
            </a:r>
            <a:r>
              <a:rPr lang="en-GB" sz="1400" dirty="0" smtClean="0">
                <a:latin typeface="Avenir 35" panose="020B0304030403020204" pitchFamily="34" charset="0"/>
              </a:rPr>
              <a:t>to be directed by our </a:t>
            </a:r>
            <a:r>
              <a:rPr lang="en-GB" sz="1400" dirty="0">
                <a:latin typeface="Avenir 35" panose="020B0304030403020204" pitchFamily="34" charset="0"/>
              </a:rPr>
              <a:t>new style director Belinda Earl. </a:t>
            </a:r>
            <a:r>
              <a:rPr lang="en-GB" sz="1400" dirty="0" smtClean="0">
                <a:latin typeface="Avenir 35" panose="020B0304030403020204" pitchFamily="34" charset="0"/>
              </a:rPr>
              <a:t>This pink coat, called the </a:t>
            </a:r>
            <a:r>
              <a:rPr lang="en-GB" sz="1400" dirty="0">
                <a:latin typeface="Avenir 35" panose="020B0304030403020204" pitchFamily="34" charset="0"/>
              </a:rPr>
              <a:t>Oversize Duster </a:t>
            </a:r>
            <a:r>
              <a:rPr lang="en-GB" sz="1400" dirty="0" smtClean="0">
                <a:latin typeface="Avenir 35" panose="020B0304030403020204" pitchFamily="34" charset="0"/>
              </a:rPr>
              <a:t>Coat, was incredibly popular and became </a:t>
            </a:r>
            <a:r>
              <a:rPr lang="en-GB" sz="1400" dirty="0">
                <a:latin typeface="Avenir 35" panose="020B0304030403020204" pitchFamily="34" charset="0"/>
              </a:rPr>
              <a:t>a sell-out hit. Before the coat was in the shops, our Marble Arch store had a list of 100 customers </a:t>
            </a:r>
            <a:r>
              <a:rPr lang="en-GB" sz="1400" dirty="0" smtClean="0">
                <a:latin typeface="Avenir 35" panose="020B0304030403020204" pitchFamily="34" charset="0"/>
              </a:rPr>
              <a:t>on their waiting list.</a:t>
            </a:r>
          </a:p>
          <a:p>
            <a:endParaRPr lang="en-GB" sz="600" dirty="0">
              <a:latin typeface="Avenir 35" panose="020B0304030403020204" pitchFamily="34" charset="0"/>
            </a:endParaRPr>
          </a:p>
          <a:p>
            <a:r>
              <a:rPr lang="en-GB" sz="1400" dirty="0" smtClean="0">
                <a:latin typeface="Avenir 35" panose="020B0304030403020204" pitchFamily="34" charset="0"/>
              </a:rPr>
              <a:t>We also launched a new collection of clothing that uses our history to inspire the present. It’s called Best </a:t>
            </a:r>
            <a:r>
              <a:rPr lang="en-GB" sz="1400" dirty="0">
                <a:latin typeface="Avenir 35" panose="020B0304030403020204" pitchFamily="34" charset="0"/>
              </a:rPr>
              <a:t>of </a:t>
            </a:r>
            <a:r>
              <a:rPr lang="en-GB" sz="1400" dirty="0" smtClean="0">
                <a:latin typeface="Avenir 35" panose="020B0304030403020204" pitchFamily="34" charset="0"/>
              </a:rPr>
              <a:t>British, and all the clothes in the range are made in the UK using the best quality fabrics, like Scottish </a:t>
            </a:r>
            <a:r>
              <a:rPr lang="en-GB" sz="1400" dirty="0">
                <a:latin typeface="Avenir 35" panose="020B0304030403020204" pitchFamily="34" charset="0"/>
              </a:rPr>
              <a:t>cashmere </a:t>
            </a:r>
            <a:r>
              <a:rPr lang="en-GB" sz="1400" dirty="0" smtClean="0">
                <a:latin typeface="Avenir 35" panose="020B0304030403020204" pitchFamily="34" charset="0"/>
              </a:rPr>
              <a:t>and Yorkshire woollen </a:t>
            </a:r>
            <a:r>
              <a:rPr lang="en-GB" sz="1400" dirty="0">
                <a:latin typeface="Avenir 35" panose="020B0304030403020204" pitchFamily="34" charset="0"/>
              </a:rPr>
              <a:t>cloths. </a:t>
            </a:r>
          </a:p>
          <a:p>
            <a:r>
              <a:rPr lang="en-GB" sz="1400" dirty="0"/>
              <a:t/>
            </a:r>
            <a:br>
              <a:rPr lang="en-GB" sz="1400" dirty="0"/>
            </a:br>
            <a:endParaRPr lang="en-GB" sz="1400" dirty="0"/>
          </a:p>
          <a:p>
            <a:pPr algn="ctr"/>
            <a:endParaRPr lang="en-GB" sz="14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073353" y="5995215"/>
            <a:ext cx="1764898" cy="2880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ts val="750"/>
              </a:spcAft>
            </a:pPr>
            <a:r>
              <a:rPr lang="en-US" sz="1200" b="1" dirty="0">
                <a:latin typeface="Avenir 35" panose="020B0304030403020204" pitchFamily="34" charset="0"/>
                <a:cs typeface="Arial" pitchFamily="34" charset="0"/>
              </a:rPr>
              <a:t>Oversize Duster Coat </a:t>
            </a:r>
            <a:r>
              <a:rPr lang="en-US" sz="1200" b="1" dirty="0" smtClean="0">
                <a:latin typeface="Avenir 35" panose="020B0304030403020204" pitchFamily="34" charset="0"/>
                <a:cs typeface="Arial" pitchFamily="34" charset="0"/>
              </a:rPr>
              <a:t>2013</a:t>
            </a:r>
            <a:endParaRPr lang="en-US" sz="1200" b="1" dirty="0">
              <a:latin typeface="Avenir 35" panose="020B0304030403020204" pitchFamily="34" charset="0"/>
              <a:cs typeface="Arial" pitchFamily="34" charset="0"/>
            </a:endParaRPr>
          </a:p>
        </p:txBody>
      </p:sp>
      <p:pic>
        <p:nvPicPr>
          <p:cNvPr id="9" name="Picture 2" descr="Z:\Archive\Digital Accessions\Rich Artefact photos\Swimwear photographed Mar 14\OK6A1013 Pink Coat.jpg"/>
          <p:cNvPicPr>
            <a:picLocks noChangeAspect="1" noChangeArrowheads="1"/>
          </p:cNvPicPr>
          <p:nvPr/>
        </p:nvPicPr>
        <p:blipFill rotWithShape="1">
          <a:blip r:embed="rId3" cstate="screen"/>
          <a:srcRect b="-1"/>
          <a:stretch/>
        </p:blipFill>
        <p:spPr bwMode="auto">
          <a:xfrm>
            <a:off x="5944269" y="1335721"/>
            <a:ext cx="2893982" cy="4541552"/>
          </a:xfrm>
          <a:prstGeom prst="rect">
            <a:avLst/>
          </a:prstGeom>
          <a:noFill/>
          <a:ln w="12700">
            <a:solidFill>
              <a:srgbClr val="FF66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3039" y="3855329"/>
            <a:ext cx="3482014" cy="2337923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-59456" y="5373216"/>
            <a:ext cx="2147887" cy="4391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ts val="750"/>
              </a:spcAft>
            </a:pPr>
            <a:r>
              <a:rPr lang="en-US" sz="1200" b="1" dirty="0" smtClean="0">
                <a:latin typeface="Avenir 35" panose="020B0304030403020204" pitchFamily="34" charset="0"/>
                <a:cs typeface="Arial" pitchFamily="34" charset="0"/>
              </a:rPr>
              <a:t>Best of British advertisement 2014</a:t>
            </a:r>
            <a:endParaRPr lang="en-US" sz="1200" b="1" dirty="0">
              <a:latin typeface="Avenir 35" panose="020B0304030403020204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7504" y="259738"/>
            <a:ext cx="8928991" cy="6397087"/>
            <a:chOff x="330684" y="532993"/>
            <a:chExt cx="11573283" cy="8344728"/>
          </a:xfrm>
        </p:grpSpPr>
        <p:grpSp>
          <p:nvGrpSpPr>
            <p:cNvPr id="13" name="Group 12"/>
            <p:cNvGrpSpPr/>
            <p:nvPr/>
          </p:nvGrpSpPr>
          <p:grpSpPr>
            <a:xfrm>
              <a:off x="330684" y="532993"/>
              <a:ext cx="9565968" cy="834365"/>
              <a:chOff x="330684" y="532993"/>
              <a:chExt cx="9565968" cy="834365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330684" y="765136"/>
                <a:ext cx="9565968" cy="60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Avenir 35" panose="020B0304030403020204" pitchFamily="34" charset="0"/>
                  </a:rPr>
                  <a:t>M&amp;S </a:t>
                </a:r>
                <a:r>
                  <a:rPr lang="en-GB" sz="2400" dirty="0" smtClean="0">
                    <a:latin typeface="Avenir 35" panose="020B0304030403020204" pitchFamily="34" charset="0"/>
                  </a:rPr>
                  <a:t>WOMENSWEAR TIMELINE</a:t>
                </a:r>
                <a:endParaRPr lang="en-GB" sz="2400" dirty="0">
                  <a:latin typeface="Avenir 35" panose="020B0304030403020204" pitchFamily="34" charset="0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440029" y="532993"/>
                <a:ext cx="69600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>
              <a:off x="6960096" y="8748464"/>
              <a:ext cx="49438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0028" y="8107524"/>
              <a:ext cx="1244358" cy="770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1569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&amp;S Archive master logo, jpeg, 600dp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28384" y="259738"/>
            <a:ext cx="809867" cy="80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1865" y="1538547"/>
            <a:ext cx="50303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venir 35" panose="020B0304030403020204" pitchFamily="34" charset="0"/>
              </a:rPr>
              <a:t>2015</a:t>
            </a:r>
          </a:p>
          <a:p>
            <a:r>
              <a:rPr lang="en-GB" sz="1400" dirty="0" smtClean="0">
                <a:latin typeface="Avenir 35" panose="020B0304030403020204" pitchFamily="34" charset="0"/>
              </a:rPr>
              <a:t>This </a:t>
            </a:r>
            <a:r>
              <a:rPr lang="en-GB" sz="1400" dirty="0">
                <a:latin typeface="Avenir 35" panose="020B0304030403020204" pitchFamily="34" charset="0"/>
              </a:rPr>
              <a:t>suede skirt hit the headlines when it was worn by celebrities Alexa Chung and Olivia Palermo. The skirt’s 1970s design was inspired </a:t>
            </a:r>
            <a:r>
              <a:rPr lang="en-GB" sz="1400" dirty="0" smtClean="0">
                <a:latin typeface="Avenir 35" panose="020B0304030403020204" pitchFamily="34" charset="0"/>
              </a:rPr>
              <a:t>by items in </a:t>
            </a:r>
            <a:r>
              <a:rPr lang="en-GB" sz="1400" dirty="0">
                <a:latin typeface="Avenir 35" panose="020B0304030403020204" pitchFamily="34" charset="0"/>
              </a:rPr>
              <a:t>the M&amp;S Company </a:t>
            </a:r>
            <a:r>
              <a:rPr lang="en-GB" sz="1400" dirty="0" smtClean="0">
                <a:latin typeface="Avenir 35" panose="020B0304030403020204" pitchFamily="34" charset="0"/>
              </a:rPr>
              <a:t>Archive collection</a:t>
            </a:r>
            <a:r>
              <a:rPr lang="en-GB" sz="1400" dirty="0" smtClean="0"/>
              <a:t>.</a:t>
            </a:r>
            <a:endParaRPr lang="en-GB" sz="1400" dirty="0"/>
          </a:p>
          <a:p>
            <a:pPr algn="ctr"/>
            <a:endParaRPr lang="en-GB" sz="14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635896" y="5883050"/>
            <a:ext cx="1728192" cy="2880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ts val="750"/>
              </a:spcAft>
            </a:pPr>
            <a:r>
              <a:rPr lang="en-US" sz="1200" b="1" dirty="0">
                <a:latin typeface="Avenir 35" panose="020B0304030403020204" pitchFamily="34" charset="0"/>
                <a:cs typeface="Arial" pitchFamily="34" charset="0"/>
              </a:rPr>
              <a:t>Autograph Suede </a:t>
            </a:r>
            <a:r>
              <a:rPr lang="en-US" sz="1200" b="1" dirty="0" smtClean="0">
                <a:latin typeface="Avenir 35" panose="020B0304030403020204" pitchFamily="34" charset="0"/>
                <a:cs typeface="Arial" pitchFamily="34" charset="0"/>
              </a:rPr>
              <a:t>Skirt </a:t>
            </a:r>
            <a:r>
              <a:rPr lang="en-US" sz="1200" b="1" dirty="0">
                <a:latin typeface="Avenir 35" panose="020B0304030403020204" pitchFamily="34" charset="0"/>
                <a:cs typeface="Arial" pitchFamily="34" charset="0"/>
              </a:rPr>
              <a:t>2015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561701" y="1286951"/>
            <a:ext cx="3136739" cy="4966503"/>
          </a:xfrm>
          <a:prstGeom prst="rect">
            <a:avLst/>
          </a:prstGeom>
          <a:noFill/>
          <a:ln w="12700">
            <a:solidFill>
              <a:srgbClr val="FF6600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107504" y="259738"/>
            <a:ext cx="8928991" cy="6397087"/>
            <a:chOff x="330684" y="532993"/>
            <a:chExt cx="11573283" cy="8344728"/>
          </a:xfrm>
        </p:grpSpPr>
        <p:grpSp>
          <p:nvGrpSpPr>
            <p:cNvPr id="10" name="Group 9"/>
            <p:cNvGrpSpPr/>
            <p:nvPr/>
          </p:nvGrpSpPr>
          <p:grpSpPr>
            <a:xfrm>
              <a:off x="330684" y="532993"/>
              <a:ext cx="9565968" cy="834365"/>
              <a:chOff x="330684" y="532993"/>
              <a:chExt cx="9565968" cy="83436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30684" y="765136"/>
                <a:ext cx="9565968" cy="60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Avenir 35" panose="020B0304030403020204" pitchFamily="34" charset="0"/>
                  </a:rPr>
                  <a:t>M&amp;S </a:t>
                </a:r>
                <a:r>
                  <a:rPr lang="en-GB" sz="2400" dirty="0" smtClean="0">
                    <a:latin typeface="Avenir 35" panose="020B0304030403020204" pitchFamily="34" charset="0"/>
                  </a:rPr>
                  <a:t>WOMENSWEAR TIMELINE</a:t>
                </a:r>
                <a:endParaRPr lang="en-GB" sz="2400" dirty="0">
                  <a:latin typeface="Avenir 35" panose="020B0304030403020204" pitchFamily="34" charset="0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440029" y="532993"/>
                <a:ext cx="69600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>
              <a:off x="6960096" y="8748464"/>
              <a:ext cx="49438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0028" y="8107524"/>
              <a:ext cx="1244358" cy="770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51196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&amp;S Archive master logo, jpeg, 600dp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28384" y="259738"/>
            <a:ext cx="809867" cy="80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1865" y="959035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venir 35" panose="020B0304030403020204" pitchFamily="34" charset="0"/>
              </a:rPr>
              <a:t>1936</a:t>
            </a:r>
          </a:p>
          <a:p>
            <a:r>
              <a:rPr lang="en-GB" sz="1400" dirty="0">
                <a:latin typeface="Avenir 35" panose="020B0304030403020204" pitchFamily="34" charset="0"/>
              </a:rPr>
              <a:t>T</a:t>
            </a:r>
            <a:r>
              <a:rPr lang="en-GB" sz="1400" dirty="0" smtClean="0">
                <a:latin typeface="Avenir 35" panose="020B0304030403020204" pitchFamily="34" charset="0"/>
              </a:rPr>
              <a:t>o </a:t>
            </a:r>
            <a:r>
              <a:rPr lang="en-GB" sz="1400" dirty="0">
                <a:latin typeface="Avenir 35" panose="020B0304030403020204" pitchFamily="34" charset="0"/>
              </a:rPr>
              <a:t>keep up to date with fashion trends, </a:t>
            </a:r>
            <a:r>
              <a:rPr lang="en-GB" sz="1400" dirty="0" smtClean="0">
                <a:latin typeface="Avenir 35" panose="020B0304030403020204" pitchFamily="34" charset="0"/>
              </a:rPr>
              <a:t>a </a:t>
            </a:r>
            <a:r>
              <a:rPr lang="en-GB" sz="1400" dirty="0">
                <a:latin typeface="Avenir 35" panose="020B0304030403020204" pitchFamily="34" charset="0"/>
              </a:rPr>
              <a:t>central design department </a:t>
            </a:r>
            <a:r>
              <a:rPr lang="en-GB" sz="1400" dirty="0" smtClean="0">
                <a:latin typeface="Avenir 35" panose="020B0304030403020204" pitchFamily="34" charset="0"/>
              </a:rPr>
              <a:t>was set up at M&amp;S Head Office in London. We employed </a:t>
            </a:r>
            <a:r>
              <a:rPr lang="en-GB" sz="1400" dirty="0">
                <a:latin typeface="Avenir 35" panose="020B0304030403020204" pitchFamily="34" charset="0"/>
              </a:rPr>
              <a:t>Parisian designers </a:t>
            </a:r>
            <a:r>
              <a:rPr lang="en-GB" sz="1400" dirty="0" smtClean="0">
                <a:latin typeface="Avenir 35" panose="020B0304030403020204" pitchFamily="34" charset="0"/>
              </a:rPr>
              <a:t>to advise on the latest fashions.</a:t>
            </a:r>
            <a:endParaRPr lang="en-GB" sz="1400" dirty="0">
              <a:latin typeface="Avenir 35" panose="020B0304030403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38180" y="5420059"/>
            <a:ext cx="1944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 fontAlgn="base">
              <a:spcBef>
                <a:spcPct val="0"/>
              </a:spcBef>
              <a:spcAft>
                <a:spcPts val="750"/>
              </a:spcAft>
            </a:pPr>
            <a:r>
              <a:rPr lang="en-GB" sz="1200" b="1" dirty="0">
                <a:solidFill>
                  <a:srgbClr val="0D0D0D"/>
                </a:solidFill>
                <a:latin typeface="Avenir 35" panose="020B0304030403020204" pitchFamily="34" charset="0"/>
                <a:cs typeface="Arial" pitchFamily="34" charset="0"/>
              </a:rPr>
              <a:t>Textile Design </a:t>
            </a:r>
            <a:r>
              <a:rPr lang="en-GB" sz="1200" b="1" dirty="0" smtClean="0">
                <a:solidFill>
                  <a:srgbClr val="0D0D0D"/>
                </a:solidFill>
                <a:latin typeface="Avenir 35" panose="020B0304030403020204" pitchFamily="34" charset="0"/>
                <a:cs typeface="Arial" pitchFamily="34" charset="0"/>
              </a:rPr>
              <a:t>Department Head Office 1930s</a:t>
            </a:r>
            <a:endParaRPr lang="en-US" sz="1200" dirty="0">
              <a:latin typeface="Avenir 35" panose="020B0304030403020204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26694" y="1972813"/>
            <a:ext cx="5711557" cy="4427467"/>
          </a:xfrm>
          <a:prstGeom prst="roundRect">
            <a:avLst/>
          </a:prstGeom>
          <a:blipFill>
            <a:blip r:embed="rId3" cstate="screen"/>
            <a:stretch>
              <a:fillRect/>
            </a:stretch>
          </a:blip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10" name="Group 9"/>
          <p:cNvGrpSpPr/>
          <p:nvPr/>
        </p:nvGrpSpPr>
        <p:grpSpPr>
          <a:xfrm>
            <a:off x="107504" y="259738"/>
            <a:ext cx="8928991" cy="6397087"/>
            <a:chOff x="330684" y="532993"/>
            <a:chExt cx="11573283" cy="8344728"/>
          </a:xfrm>
        </p:grpSpPr>
        <p:grpSp>
          <p:nvGrpSpPr>
            <p:cNvPr id="11" name="Group 10"/>
            <p:cNvGrpSpPr/>
            <p:nvPr/>
          </p:nvGrpSpPr>
          <p:grpSpPr>
            <a:xfrm>
              <a:off x="330684" y="532993"/>
              <a:ext cx="9565968" cy="834365"/>
              <a:chOff x="330684" y="532993"/>
              <a:chExt cx="9565968" cy="83436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30684" y="765136"/>
                <a:ext cx="9565968" cy="60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Avenir 35" panose="020B0304030403020204" pitchFamily="34" charset="0"/>
                  </a:rPr>
                  <a:t>M&amp;S </a:t>
                </a:r>
                <a:r>
                  <a:rPr lang="en-GB" sz="2400" dirty="0" smtClean="0">
                    <a:latin typeface="Avenir 35" panose="020B0304030403020204" pitchFamily="34" charset="0"/>
                  </a:rPr>
                  <a:t>WOMENSWEAR TIMELINE</a:t>
                </a:r>
                <a:endParaRPr lang="en-GB" sz="2400" dirty="0">
                  <a:latin typeface="Avenir 35" panose="020B0304030403020204" pitchFamily="34" charset="0"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440029" y="532993"/>
                <a:ext cx="69600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/>
            <p:nvPr/>
          </p:nvCxnSpPr>
          <p:spPr>
            <a:xfrm>
              <a:off x="6960096" y="8748464"/>
              <a:ext cx="49438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0028" y="8107524"/>
              <a:ext cx="1244358" cy="770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21077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6625" y="1583696"/>
            <a:ext cx="2537228" cy="43679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1649" y="1596100"/>
            <a:ext cx="2720445" cy="4370358"/>
          </a:xfrm>
          <a:prstGeom prst="rect">
            <a:avLst/>
          </a:prstGeom>
        </p:spPr>
      </p:pic>
      <p:pic>
        <p:nvPicPr>
          <p:cNvPr id="5" name="Picture 3" descr="M&amp;S Archive master logo, jpeg, 600dpi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28384" y="259738"/>
            <a:ext cx="809867" cy="80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1865" y="1319066"/>
            <a:ext cx="40815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venir 35" panose="020B0304030403020204" pitchFamily="34" charset="0"/>
              </a:rPr>
              <a:t>1941-1945</a:t>
            </a:r>
          </a:p>
          <a:p>
            <a:r>
              <a:rPr lang="en-GB" sz="1400" dirty="0" smtClean="0">
                <a:latin typeface="Avenir 35" panose="020B0304030403020204" pitchFamily="34" charset="0"/>
              </a:rPr>
              <a:t>During the Second World War food and clothing were rationed. To make sure that fabric wasn’t wasted, our </a:t>
            </a:r>
            <a:r>
              <a:rPr lang="en-GB" sz="1400" dirty="0">
                <a:latin typeface="Avenir 35" panose="020B0304030403020204" pitchFamily="34" charset="0"/>
              </a:rPr>
              <a:t>technologists helped </a:t>
            </a:r>
            <a:r>
              <a:rPr lang="en-GB" sz="1400" dirty="0" smtClean="0">
                <a:latin typeface="Avenir 35" panose="020B0304030403020204" pitchFamily="34" charset="0"/>
              </a:rPr>
              <a:t>the government to develop </a:t>
            </a:r>
            <a:r>
              <a:rPr lang="en-GB" sz="1400" dirty="0">
                <a:latin typeface="Avenir 35" panose="020B0304030403020204" pitchFamily="34" charset="0"/>
              </a:rPr>
              <a:t>Utility </a:t>
            </a:r>
            <a:r>
              <a:rPr lang="en-GB" sz="1400" dirty="0" smtClean="0">
                <a:latin typeface="Avenir 35" panose="020B0304030403020204" pitchFamily="34" charset="0"/>
              </a:rPr>
              <a:t>Clothing standards. The standards were </a:t>
            </a:r>
            <a:r>
              <a:rPr lang="en-GB" sz="1400" dirty="0">
                <a:latin typeface="Avenir 35" panose="020B0304030403020204" pitchFamily="34" charset="0"/>
              </a:rPr>
              <a:t>a set of rules </a:t>
            </a:r>
            <a:r>
              <a:rPr lang="en-GB" sz="1400" dirty="0" smtClean="0">
                <a:latin typeface="Avenir 35" panose="020B0304030403020204" pitchFamily="34" charset="0"/>
              </a:rPr>
              <a:t>that limited how much fabric, thread and how many buttons could be used to make items of clothing. Even though we had to work to these rules, M&amp;S </a:t>
            </a:r>
            <a:r>
              <a:rPr lang="en-GB" sz="1400" dirty="0">
                <a:latin typeface="Avenir 35" panose="020B0304030403020204" pitchFamily="34" charset="0"/>
              </a:rPr>
              <a:t>Utility </a:t>
            </a:r>
            <a:r>
              <a:rPr lang="en-GB" sz="1400" dirty="0" smtClean="0">
                <a:latin typeface="Avenir 35" panose="020B0304030403020204" pitchFamily="34" charset="0"/>
              </a:rPr>
              <a:t>Clothing </a:t>
            </a:r>
            <a:r>
              <a:rPr lang="en-GB" sz="1400" dirty="0">
                <a:latin typeface="Avenir 35" panose="020B0304030403020204" pitchFamily="34" charset="0"/>
              </a:rPr>
              <a:t>was </a:t>
            </a:r>
            <a:r>
              <a:rPr lang="en-GB" sz="1400" dirty="0" smtClean="0">
                <a:latin typeface="Avenir 35" panose="020B0304030403020204" pitchFamily="34" charset="0"/>
              </a:rPr>
              <a:t>comfortable </a:t>
            </a:r>
            <a:r>
              <a:rPr lang="en-GB" sz="1400" dirty="0">
                <a:latin typeface="Avenir 35" panose="020B0304030403020204" pitchFamily="34" charset="0"/>
              </a:rPr>
              <a:t>and </a:t>
            </a:r>
            <a:r>
              <a:rPr lang="en-GB" sz="1400" dirty="0" smtClean="0">
                <a:latin typeface="Avenir 35" panose="020B0304030403020204" pitchFamily="34" charset="0"/>
              </a:rPr>
              <a:t>stylish too.</a:t>
            </a:r>
            <a:endParaRPr lang="en-GB" sz="1400" dirty="0">
              <a:latin typeface="Avenir 35" panose="020B0304030403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45804" y="6084608"/>
            <a:ext cx="1691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 fontAlgn="base">
              <a:spcBef>
                <a:spcPct val="0"/>
              </a:spcBef>
              <a:spcAft>
                <a:spcPts val="750"/>
              </a:spcAft>
            </a:pPr>
            <a:r>
              <a:rPr lang="en-GB" sz="1200" b="1" dirty="0" smtClean="0">
                <a:solidFill>
                  <a:srgbClr val="0D0D0D"/>
                </a:solidFill>
                <a:latin typeface="Avenir 35" panose="020B0304030403020204" pitchFamily="34" charset="0"/>
                <a:cs typeface="Arial" pitchFamily="34" charset="0"/>
              </a:rPr>
              <a:t>Utility Clothing 1940s</a:t>
            </a:r>
            <a:endParaRPr lang="en-US" sz="1200" dirty="0">
              <a:latin typeface="Avenir 35" panose="020B0304030403020204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7504" y="259738"/>
            <a:ext cx="8928991" cy="6397087"/>
            <a:chOff x="330684" y="532993"/>
            <a:chExt cx="11573283" cy="8344728"/>
          </a:xfrm>
        </p:grpSpPr>
        <p:grpSp>
          <p:nvGrpSpPr>
            <p:cNvPr id="10" name="Group 9"/>
            <p:cNvGrpSpPr/>
            <p:nvPr/>
          </p:nvGrpSpPr>
          <p:grpSpPr>
            <a:xfrm>
              <a:off x="330684" y="532993"/>
              <a:ext cx="9565968" cy="834365"/>
              <a:chOff x="330684" y="532993"/>
              <a:chExt cx="9565968" cy="83436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330684" y="765136"/>
                <a:ext cx="9565968" cy="60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Avenir 35" panose="020B0304030403020204" pitchFamily="34" charset="0"/>
                  </a:rPr>
                  <a:t>M&amp;S </a:t>
                </a:r>
                <a:r>
                  <a:rPr lang="en-GB" sz="2400" dirty="0" smtClean="0">
                    <a:latin typeface="Avenir 35" panose="020B0304030403020204" pitchFamily="34" charset="0"/>
                  </a:rPr>
                  <a:t>WOMENSWEAR TIMELINE</a:t>
                </a:r>
                <a:endParaRPr lang="en-GB" sz="2400" dirty="0">
                  <a:latin typeface="Avenir 35" panose="020B0304030403020204" pitchFamily="34" charset="0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440029" y="532993"/>
                <a:ext cx="69600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/>
          </p:nvCxnSpPr>
          <p:spPr>
            <a:xfrm>
              <a:off x="6960096" y="8748464"/>
              <a:ext cx="49438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0028" y="8107524"/>
              <a:ext cx="1244358" cy="770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82821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&amp;S Archive master logo, jpeg, 600dp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28384" y="259738"/>
            <a:ext cx="809867" cy="80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1865" y="1430710"/>
            <a:ext cx="43081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venir 35" panose="020B0304030403020204" pitchFamily="34" charset="0"/>
              </a:rPr>
              <a:t>1946</a:t>
            </a:r>
          </a:p>
          <a:p>
            <a:r>
              <a:rPr lang="en-GB" sz="1400" dirty="0">
                <a:latin typeface="Avenir 35" panose="020B0304030403020204" pitchFamily="34" charset="0"/>
              </a:rPr>
              <a:t>After the war </a:t>
            </a:r>
            <a:r>
              <a:rPr lang="en-GB" sz="1400" dirty="0" smtClean="0">
                <a:latin typeface="Avenir 35" panose="020B0304030403020204" pitchFamily="34" charset="0"/>
              </a:rPr>
              <a:t>we put a lot of effort into inventing </a:t>
            </a:r>
            <a:r>
              <a:rPr lang="en-GB" sz="1400" dirty="0">
                <a:latin typeface="Avenir 35" panose="020B0304030403020204" pitchFamily="34" charset="0"/>
              </a:rPr>
              <a:t>new fabrics </a:t>
            </a:r>
            <a:r>
              <a:rPr lang="en-GB" sz="1400" dirty="0" smtClean="0">
                <a:latin typeface="Avenir 35" panose="020B0304030403020204" pitchFamily="34" charset="0"/>
              </a:rPr>
              <a:t>so that clothes would be less expensive to make. This meant that M&amp;S could sell high quality fashion at a price most people could afford. A </a:t>
            </a:r>
            <a:r>
              <a:rPr lang="en-GB" sz="1400" dirty="0">
                <a:latin typeface="Avenir 35" panose="020B0304030403020204" pitchFamily="34" charset="0"/>
              </a:rPr>
              <a:t>new textile laboratory opened to </a:t>
            </a:r>
            <a:r>
              <a:rPr lang="en-GB" sz="1400" dirty="0" smtClean="0">
                <a:latin typeface="Avenir 35" panose="020B0304030403020204" pitchFamily="34" charset="0"/>
              </a:rPr>
              <a:t>experiment with </a:t>
            </a:r>
            <a:r>
              <a:rPr lang="en-GB" sz="1400" dirty="0">
                <a:latin typeface="Avenir 35" panose="020B0304030403020204" pitchFamily="34" charset="0"/>
              </a:rPr>
              <a:t>nylons, plastics and other synthetic materials, resulting in man-made fabrics that were easy-wash, </a:t>
            </a:r>
            <a:r>
              <a:rPr lang="en-GB" sz="1400" dirty="0" smtClean="0">
                <a:latin typeface="Avenir 35" panose="020B0304030403020204" pitchFamily="34" charset="0"/>
              </a:rPr>
              <a:t>non-iron </a:t>
            </a:r>
            <a:r>
              <a:rPr lang="en-GB" sz="1400" dirty="0">
                <a:latin typeface="Avenir 35" panose="020B0304030403020204" pitchFamily="34" charset="0"/>
              </a:rPr>
              <a:t>and fade-resistant.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30302" y="6201576"/>
            <a:ext cx="2534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ts val="750"/>
              </a:spcAft>
            </a:pPr>
            <a:r>
              <a:rPr lang="en-GB" sz="1200" b="1" dirty="0">
                <a:latin typeface="Avenir 35" panose="020B0304030403020204" pitchFamily="34" charset="0"/>
              </a:rPr>
              <a:t>M&amp;S Technology </a:t>
            </a:r>
            <a:r>
              <a:rPr lang="en-GB" sz="1200" b="1" dirty="0" smtClean="0">
                <a:latin typeface="Avenir 35" panose="020B0304030403020204" pitchFamily="34" charset="0"/>
              </a:rPr>
              <a:t>Laboratory </a:t>
            </a:r>
            <a:r>
              <a:rPr lang="en-GB" sz="1200" b="1" dirty="0">
                <a:latin typeface="Avenir 35" panose="020B0304030403020204" pitchFamily="34" charset="0"/>
              </a:rPr>
              <a:t>c1950</a:t>
            </a:r>
            <a:endParaRPr lang="en-US" sz="1200" b="1" dirty="0">
              <a:latin typeface="Avenir 35" panose="020B0304030403020204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65017" y="1221639"/>
            <a:ext cx="3636373" cy="5184063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9" name="Group 8"/>
          <p:cNvGrpSpPr/>
          <p:nvPr/>
        </p:nvGrpSpPr>
        <p:grpSpPr>
          <a:xfrm>
            <a:off x="107504" y="259738"/>
            <a:ext cx="8928991" cy="6397087"/>
            <a:chOff x="330684" y="532993"/>
            <a:chExt cx="11573283" cy="8344728"/>
          </a:xfrm>
        </p:grpSpPr>
        <p:grpSp>
          <p:nvGrpSpPr>
            <p:cNvPr id="11" name="Group 10"/>
            <p:cNvGrpSpPr/>
            <p:nvPr/>
          </p:nvGrpSpPr>
          <p:grpSpPr>
            <a:xfrm>
              <a:off x="330684" y="532993"/>
              <a:ext cx="9565968" cy="834365"/>
              <a:chOff x="330684" y="532993"/>
              <a:chExt cx="9565968" cy="83436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30684" y="765136"/>
                <a:ext cx="9565968" cy="60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Avenir 35" panose="020B0304030403020204" pitchFamily="34" charset="0"/>
                  </a:rPr>
                  <a:t>M&amp;S </a:t>
                </a:r>
                <a:r>
                  <a:rPr lang="en-GB" sz="2400" dirty="0" smtClean="0">
                    <a:latin typeface="Avenir 35" panose="020B0304030403020204" pitchFamily="34" charset="0"/>
                  </a:rPr>
                  <a:t>WOMENSWEAR TIMELINE</a:t>
                </a:r>
                <a:endParaRPr lang="en-GB" sz="2400" dirty="0">
                  <a:latin typeface="Avenir 35" panose="020B0304030403020204" pitchFamily="34" charset="0"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440029" y="532993"/>
                <a:ext cx="69600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/>
            <p:nvPr/>
          </p:nvCxnSpPr>
          <p:spPr>
            <a:xfrm>
              <a:off x="6960096" y="8748464"/>
              <a:ext cx="49438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0028" y="8107524"/>
              <a:ext cx="1244358" cy="770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24700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&amp;S Archive master logo, jpeg, 600dp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28384" y="259738"/>
            <a:ext cx="809867" cy="80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1864" y="1412776"/>
            <a:ext cx="47401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venir 35" panose="020B0304030403020204" pitchFamily="34" charset="0"/>
              </a:rPr>
              <a:t>1947</a:t>
            </a:r>
          </a:p>
          <a:p>
            <a:r>
              <a:rPr lang="en-GB" sz="1400" dirty="0" smtClean="0">
                <a:latin typeface="Avenir 35" panose="020B0304030403020204" pitchFamily="34" charset="0"/>
              </a:rPr>
              <a:t>The famous French designer, Christian Dior, showed his </a:t>
            </a:r>
            <a:r>
              <a:rPr lang="en-GB" sz="1400" dirty="0">
                <a:latin typeface="Avenir 35" panose="020B0304030403020204" pitchFamily="34" charset="0"/>
              </a:rPr>
              <a:t>first collection </a:t>
            </a:r>
            <a:r>
              <a:rPr lang="en-GB" sz="1400" dirty="0" smtClean="0">
                <a:latin typeface="Avenir 35" panose="020B0304030403020204" pitchFamily="34" charset="0"/>
              </a:rPr>
              <a:t>in Paris this year. The dresses used lots of fabric (which hadn’t been allowed during the war) with full pleated </a:t>
            </a:r>
            <a:r>
              <a:rPr lang="en-GB" sz="1400" dirty="0">
                <a:latin typeface="Avenir 35" panose="020B0304030403020204" pitchFamily="34" charset="0"/>
              </a:rPr>
              <a:t>skirts and nipped-in </a:t>
            </a:r>
            <a:r>
              <a:rPr lang="en-GB" sz="1400" dirty="0" smtClean="0">
                <a:latin typeface="Avenir 35" panose="020B0304030403020204" pitchFamily="34" charset="0"/>
              </a:rPr>
              <a:t>waists. This became the style of the 1950s known as the ‘New </a:t>
            </a:r>
            <a:r>
              <a:rPr lang="en-GB" sz="1400" dirty="0">
                <a:latin typeface="Avenir 35" panose="020B0304030403020204" pitchFamily="34" charset="0"/>
              </a:rPr>
              <a:t>Look</a:t>
            </a:r>
            <a:r>
              <a:rPr lang="en-GB" sz="1400" dirty="0" smtClean="0">
                <a:latin typeface="Avenir 35" panose="020B0304030403020204" pitchFamily="34" charset="0"/>
              </a:rPr>
              <a:t>’.</a:t>
            </a:r>
          </a:p>
          <a:p>
            <a:endParaRPr lang="en-GB" sz="1400" dirty="0" smtClean="0">
              <a:latin typeface="Avenir 35" panose="020B0304030403020204" pitchFamily="34" charset="0"/>
            </a:endParaRPr>
          </a:p>
          <a:p>
            <a:r>
              <a:rPr lang="en-GB" sz="1400" dirty="0" smtClean="0">
                <a:latin typeface="Avenir 35" panose="020B0304030403020204" pitchFamily="34" charset="0"/>
              </a:rPr>
              <a:t>At M&amp;S we used our new easy-care </a:t>
            </a:r>
            <a:r>
              <a:rPr lang="en-GB" sz="1400" dirty="0">
                <a:latin typeface="Avenir 35" panose="020B0304030403020204" pitchFamily="34" charset="0"/>
              </a:rPr>
              <a:t>man-made </a:t>
            </a:r>
            <a:r>
              <a:rPr lang="en-GB" sz="1400" dirty="0" smtClean="0">
                <a:latin typeface="Avenir 35" panose="020B0304030403020204" pitchFamily="34" charset="0"/>
              </a:rPr>
              <a:t>fabrics to make ‘New Look’ dresses, which meant ordinary people could buy high fashion clothing.</a:t>
            </a:r>
            <a:endParaRPr lang="en-GB" sz="1400" dirty="0">
              <a:latin typeface="Avenir 35" panose="020B0304030403020204" pitchFamily="34" charset="0"/>
            </a:endParaRPr>
          </a:p>
          <a:p>
            <a:endParaRPr lang="en-GB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3335127" y="5798006"/>
            <a:ext cx="1897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ts val="750"/>
              </a:spcAft>
            </a:pPr>
            <a:r>
              <a:rPr lang="en-GB" sz="1200" b="1" dirty="0">
                <a:latin typeface="Avenir 35" panose="020B0304030403020204" pitchFamily="34" charset="0"/>
              </a:rPr>
              <a:t>Nylon dress with </a:t>
            </a:r>
            <a:r>
              <a:rPr lang="en-GB" sz="1200" b="1" dirty="0" smtClean="0">
                <a:latin typeface="Avenir 35" panose="020B0304030403020204" pitchFamily="34" charset="0"/>
              </a:rPr>
              <a:t>belt c1955</a:t>
            </a:r>
            <a:endParaRPr lang="en-US" sz="1200" b="1" dirty="0">
              <a:latin typeface="Avenir 35" panose="020B0304030403020204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08981" y="1271160"/>
            <a:ext cx="3024336" cy="5040560"/>
          </a:xfrm>
          <a:prstGeom prst="roundRect">
            <a:avLst/>
          </a:prstGeom>
          <a:blipFill>
            <a:blip r:embed="rId3" cstate="screen"/>
            <a:srcRect/>
            <a:stretch>
              <a:fillRect l="-7575" t="-2918" r="-6711" b="-4101"/>
            </a:stretch>
          </a:blip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10" name="Group 9"/>
          <p:cNvGrpSpPr/>
          <p:nvPr/>
        </p:nvGrpSpPr>
        <p:grpSpPr>
          <a:xfrm>
            <a:off x="107504" y="259738"/>
            <a:ext cx="8928991" cy="6397087"/>
            <a:chOff x="330684" y="532993"/>
            <a:chExt cx="11573283" cy="8344728"/>
          </a:xfrm>
        </p:grpSpPr>
        <p:grpSp>
          <p:nvGrpSpPr>
            <p:cNvPr id="11" name="Group 10"/>
            <p:cNvGrpSpPr/>
            <p:nvPr/>
          </p:nvGrpSpPr>
          <p:grpSpPr>
            <a:xfrm>
              <a:off x="330684" y="532993"/>
              <a:ext cx="9565968" cy="834365"/>
              <a:chOff x="330684" y="532993"/>
              <a:chExt cx="9565968" cy="83436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30684" y="765136"/>
                <a:ext cx="9565968" cy="60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Avenir 35" panose="020B0304030403020204" pitchFamily="34" charset="0"/>
                  </a:rPr>
                  <a:t>M&amp;S </a:t>
                </a:r>
                <a:r>
                  <a:rPr lang="en-GB" sz="2400" dirty="0" smtClean="0">
                    <a:latin typeface="Avenir 35" panose="020B0304030403020204" pitchFamily="34" charset="0"/>
                  </a:rPr>
                  <a:t>WOMENSWEAR TIMELINE</a:t>
                </a:r>
                <a:endParaRPr lang="en-GB" sz="2400" dirty="0">
                  <a:latin typeface="Avenir 35" panose="020B0304030403020204" pitchFamily="34" charset="0"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440029" y="532993"/>
                <a:ext cx="69600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/>
            <p:nvPr/>
          </p:nvCxnSpPr>
          <p:spPr>
            <a:xfrm>
              <a:off x="6960096" y="8748464"/>
              <a:ext cx="49438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0028" y="8107524"/>
              <a:ext cx="1244358" cy="770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77566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&amp;S Archive master logo, jpeg, 600dp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28384" y="259738"/>
            <a:ext cx="809867" cy="80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350" y="1540777"/>
            <a:ext cx="40696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venir 35" panose="020B0304030403020204" pitchFamily="34" charset="0"/>
              </a:rPr>
              <a:t>1957</a:t>
            </a:r>
          </a:p>
          <a:p>
            <a:r>
              <a:rPr lang="en-GB" sz="1400" dirty="0">
                <a:latin typeface="Avenir 35" panose="020B0304030403020204" pitchFamily="34" charset="0"/>
              </a:rPr>
              <a:t>Our textile </a:t>
            </a:r>
            <a:r>
              <a:rPr lang="en-GB" sz="1400" dirty="0" smtClean="0">
                <a:latin typeface="Avenir 35" panose="020B0304030403020204" pitchFamily="34" charset="0"/>
              </a:rPr>
              <a:t>technologists ran the first </a:t>
            </a:r>
            <a:r>
              <a:rPr lang="en-GB" sz="1400" dirty="0">
                <a:latin typeface="Avenir 35" panose="020B0304030403020204" pitchFamily="34" charset="0"/>
              </a:rPr>
              <a:t>size survey: 'A Scientific Approach to Stocking Sizes'. </a:t>
            </a:r>
            <a:r>
              <a:rPr lang="en-GB" sz="1400" dirty="0" smtClean="0">
                <a:latin typeface="Avenir 35" panose="020B0304030403020204" pitchFamily="34" charset="0"/>
              </a:rPr>
              <a:t>They wanted to find out how to make M&amp;S stockings fit better for more women, so 600 </a:t>
            </a:r>
            <a:r>
              <a:rPr lang="en-GB" sz="1400" dirty="0">
                <a:latin typeface="Avenir 35" panose="020B0304030403020204" pitchFamily="34" charset="0"/>
              </a:rPr>
              <a:t>women </a:t>
            </a:r>
            <a:r>
              <a:rPr lang="en-GB" sz="1400" dirty="0" smtClean="0">
                <a:latin typeface="Avenir 35" panose="020B0304030403020204" pitchFamily="34" charset="0"/>
              </a:rPr>
              <a:t>had their legs measured and a </a:t>
            </a:r>
            <a:r>
              <a:rPr lang="en-GB" sz="1400" dirty="0">
                <a:latin typeface="Avenir 35" panose="020B0304030403020204" pitchFamily="34" charset="0"/>
              </a:rPr>
              <a:t>range of 'super-fit tailored' </a:t>
            </a:r>
            <a:r>
              <a:rPr lang="en-GB" sz="1400" dirty="0" smtClean="0">
                <a:latin typeface="Avenir 35" panose="020B0304030403020204" pitchFamily="34" charset="0"/>
              </a:rPr>
              <a:t>nylons was produced.</a:t>
            </a:r>
            <a:endParaRPr lang="en-GB" sz="1400" dirty="0">
              <a:latin typeface="Avenir 35" panose="020B0304030403020204" pitchFamily="34" charset="0"/>
            </a:endParaRPr>
          </a:p>
          <a:p>
            <a:endParaRPr lang="en-GB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756526" y="5899164"/>
            <a:ext cx="1887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ts val="750"/>
              </a:spcAft>
            </a:pPr>
            <a:r>
              <a:rPr lang="en-GB" sz="1200" b="1" dirty="0" smtClean="0">
                <a:latin typeface="Avenir 35" panose="020B0304030403020204" pitchFamily="34" charset="0"/>
              </a:rPr>
              <a:t>M&amp;S Product testing 1957</a:t>
            </a:r>
            <a:endParaRPr lang="en-US" sz="1200" b="1" dirty="0">
              <a:latin typeface="Avenir 35" panose="020B0304030403020204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44008" y="1190132"/>
            <a:ext cx="4320480" cy="5170697"/>
          </a:xfrm>
          <a:prstGeom prst="roundRect">
            <a:avLst/>
          </a:prstGeom>
          <a:blipFill>
            <a:blip r:embed="rId3" cstate="screen"/>
            <a:srcRect/>
            <a:stretch>
              <a:fillRect t="-11875"/>
            </a:stretch>
          </a:blip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9" name="Group 8"/>
          <p:cNvGrpSpPr/>
          <p:nvPr/>
        </p:nvGrpSpPr>
        <p:grpSpPr>
          <a:xfrm>
            <a:off x="107504" y="259738"/>
            <a:ext cx="8928991" cy="6397087"/>
            <a:chOff x="330684" y="532993"/>
            <a:chExt cx="11573283" cy="8344728"/>
          </a:xfrm>
        </p:grpSpPr>
        <p:grpSp>
          <p:nvGrpSpPr>
            <p:cNvPr id="11" name="Group 10"/>
            <p:cNvGrpSpPr/>
            <p:nvPr/>
          </p:nvGrpSpPr>
          <p:grpSpPr>
            <a:xfrm>
              <a:off x="330684" y="532993"/>
              <a:ext cx="9565968" cy="834365"/>
              <a:chOff x="330684" y="532993"/>
              <a:chExt cx="9565968" cy="83436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30684" y="765136"/>
                <a:ext cx="9565968" cy="60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Avenir 35" panose="020B0304030403020204" pitchFamily="34" charset="0"/>
                  </a:rPr>
                  <a:t>M&amp;S </a:t>
                </a:r>
                <a:r>
                  <a:rPr lang="en-GB" sz="2400" dirty="0" smtClean="0">
                    <a:latin typeface="Avenir 35" panose="020B0304030403020204" pitchFamily="34" charset="0"/>
                  </a:rPr>
                  <a:t>WOMENSWEAR TIMELINE</a:t>
                </a:r>
                <a:endParaRPr lang="en-GB" sz="2400" dirty="0">
                  <a:latin typeface="Avenir 35" panose="020B0304030403020204" pitchFamily="34" charset="0"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440029" y="532993"/>
                <a:ext cx="69600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/>
            <p:nvPr/>
          </p:nvCxnSpPr>
          <p:spPr>
            <a:xfrm>
              <a:off x="6960096" y="8748464"/>
              <a:ext cx="49438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0028" y="8107524"/>
              <a:ext cx="1244358" cy="770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79206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&amp;S Archive master logo, jpeg, 600dp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28384" y="259738"/>
            <a:ext cx="809867" cy="80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1864" y="1573616"/>
            <a:ext cx="43801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venir 35" panose="020B0304030403020204" pitchFamily="34" charset="0"/>
              </a:rPr>
              <a:t>1958</a:t>
            </a:r>
          </a:p>
          <a:p>
            <a:r>
              <a:rPr lang="en-GB" sz="1400" dirty="0" smtClean="0">
                <a:latin typeface="Avenir 35" panose="020B0304030403020204" pitchFamily="34" charset="0"/>
              </a:rPr>
              <a:t>This was our first </a:t>
            </a:r>
            <a:r>
              <a:rPr lang="en-GB" sz="1400" dirty="0">
                <a:latin typeface="Avenir 35" panose="020B0304030403020204" pitchFamily="34" charset="0"/>
              </a:rPr>
              <a:t>colour </a:t>
            </a:r>
            <a:r>
              <a:rPr lang="en-GB" sz="1400" dirty="0" smtClean="0">
                <a:latin typeface="Avenir 35" panose="020B0304030403020204" pitchFamily="34" charset="0"/>
              </a:rPr>
              <a:t>magazine advert. Over four pages we showed our latest ranges of the ‘New Look’ dress. </a:t>
            </a:r>
          </a:p>
          <a:p>
            <a:endParaRPr lang="en-GB" sz="1400" dirty="0">
              <a:latin typeface="Avenir 35" panose="020B0304030403020204" pitchFamily="34" charset="0"/>
            </a:endParaRPr>
          </a:p>
          <a:p>
            <a:r>
              <a:rPr lang="en-GB" sz="1400" dirty="0" smtClean="0">
                <a:latin typeface="Avenir 35" panose="020B0304030403020204" pitchFamily="34" charset="0"/>
              </a:rPr>
              <a:t>As fashions changed and skirts </a:t>
            </a:r>
            <a:r>
              <a:rPr lang="en-GB" sz="1400" dirty="0">
                <a:latin typeface="Avenir 35" panose="020B0304030403020204" pitchFamily="34" charset="0"/>
              </a:rPr>
              <a:t>became shorter, </a:t>
            </a:r>
            <a:r>
              <a:rPr lang="en-GB" sz="1400" dirty="0" smtClean="0">
                <a:latin typeface="Avenir 35" panose="020B0304030403020204" pitchFamily="34" charset="0"/>
              </a:rPr>
              <a:t>we reduced all </a:t>
            </a:r>
            <a:r>
              <a:rPr lang="en-GB" sz="1400" dirty="0">
                <a:latin typeface="Avenir 35" panose="020B0304030403020204" pitchFamily="34" charset="0"/>
              </a:rPr>
              <a:t>our skirt lengths </a:t>
            </a:r>
            <a:r>
              <a:rPr lang="en-GB" sz="1400" dirty="0" smtClean="0">
                <a:latin typeface="Avenir 35" panose="020B0304030403020204" pitchFamily="34" charset="0"/>
              </a:rPr>
              <a:t>by </a:t>
            </a:r>
            <a:r>
              <a:rPr lang="en-GB" sz="1400" dirty="0">
                <a:latin typeface="Avenir 35" panose="020B0304030403020204" pitchFamily="34" charset="0"/>
              </a:rPr>
              <a:t>an inch.</a:t>
            </a:r>
            <a:endParaRPr lang="en-GB" sz="2800" dirty="0">
              <a:latin typeface="Avenir 35" panose="020B0304030403020204" pitchFamily="34" charset="0"/>
            </a:endParaRPr>
          </a:p>
          <a:p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4881319" y="1247565"/>
            <a:ext cx="3956932" cy="5209192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203848" y="6006803"/>
            <a:ext cx="1481387" cy="4499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ts val="750"/>
              </a:spcAft>
            </a:pPr>
            <a:r>
              <a:rPr lang="en-GB" altLang="en-GB" sz="1200" b="1" dirty="0" smtClean="0">
                <a:latin typeface="Avenir 35" panose="020B0304030403020204" pitchFamily="34" charset="0"/>
              </a:rPr>
              <a:t>‘</a:t>
            </a:r>
            <a:r>
              <a:rPr lang="en-GB" altLang="en-GB" sz="1200" b="1" dirty="0">
                <a:latin typeface="Avenir 35" panose="020B0304030403020204" pitchFamily="34" charset="0"/>
              </a:rPr>
              <a:t>Woman’ </a:t>
            </a:r>
            <a:r>
              <a:rPr lang="en-GB" altLang="en-GB" sz="1200" b="1" dirty="0" smtClean="0">
                <a:latin typeface="Avenir 35" panose="020B0304030403020204" pitchFamily="34" charset="0"/>
              </a:rPr>
              <a:t>magazine </a:t>
            </a:r>
            <a:r>
              <a:rPr lang="en-GB" altLang="en-GB" sz="1200" b="1" dirty="0">
                <a:latin typeface="Avenir 35" panose="020B0304030403020204" pitchFamily="34" charset="0"/>
              </a:rPr>
              <a:t>May 1958</a:t>
            </a:r>
            <a:endParaRPr lang="en-US" sz="1200" b="1" dirty="0">
              <a:latin typeface="Avenir 35" panose="020B0304030403020204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7504" y="259738"/>
            <a:ext cx="8928991" cy="6397087"/>
            <a:chOff x="330684" y="532993"/>
            <a:chExt cx="11573283" cy="8344728"/>
          </a:xfrm>
        </p:grpSpPr>
        <p:grpSp>
          <p:nvGrpSpPr>
            <p:cNvPr id="12" name="Group 11"/>
            <p:cNvGrpSpPr/>
            <p:nvPr/>
          </p:nvGrpSpPr>
          <p:grpSpPr>
            <a:xfrm>
              <a:off x="330684" y="532993"/>
              <a:ext cx="9565968" cy="834365"/>
              <a:chOff x="330684" y="532993"/>
              <a:chExt cx="9565968" cy="83436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30684" y="765136"/>
                <a:ext cx="9565968" cy="60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Avenir 35" panose="020B0304030403020204" pitchFamily="34" charset="0"/>
                  </a:rPr>
                  <a:t>M&amp;S </a:t>
                </a:r>
                <a:r>
                  <a:rPr lang="en-GB" sz="2400" dirty="0" smtClean="0">
                    <a:latin typeface="Avenir 35" panose="020B0304030403020204" pitchFamily="34" charset="0"/>
                  </a:rPr>
                  <a:t>WOMENSWEAR TIMELINE</a:t>
                </a:r>
                <a:endParaRPr lang="en-GB" sz="2400" dirty="0">
                  <a:latin typeface="Avenir 35" panose="020B0304030403020204" pitchFamily="34" charset="0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440029" y="532993"/>
                <a:ext cx="69600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>
              <a:off x="6960096" y="8748464"/>
              <a:ext cx="49438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0028" y="8107524"/>
              <a:ext cx="1244358" cy="770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3717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&amp;S Archive master logo, jpeg, 600dp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28384" y="259738"/>
            <a:ext cx="809867" cy="80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1865" y="1556792"/>
            <a:ext cx="423611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venir 35" panose="020B0304030403020204" pitchFamily="34" charset="0"/>
              </a:rPr>
              <a:t>1960s</a:t>
            </a:r>
          </a:p>
          <a:p>
            <a:r>
              <a:rPr lang="en-GB" sz="1400" dirty="0" smtClean="0">
                <a:latin typeface="Avenir 35" panose="020B0304030403020204" pitchFamily="34" charset="0"/>
              </a:rPr>
              <a:t>In the 1960s more women </a:t>
            </a:r>
            <a:r>
              <a:rPr lang="en-GB" sz="1400" dirty="0">
                <a:latin typeface="Avenir 35" panose="020B0304030403020204" pitchFamily="34" charset="0"/>
              </a:rPr>
              <a:t>were </a:t>
            </a:r>
            <a:r>
              <a:rPr lang="en-GB" sz="1400" dirty="0" smtClean="0">
                <a:latin typeface="Avenir 35" panose="020B0304030403020204" pitchFamily="34" charset="0"/>
              </a:rPr>
              <a:t>going </a:t>
            </a:r>
            <a:r>
              <a:rPr lang="en-GB" sz="1400" dirty="0">
                <a:latin typeface="Avenir 35" panose="020B0304030403020204" pitchFamily="34" charset="0"/>
              </a:rPr>
              <a:t>out to </a:t>
            </a:r>
            <a:r>
              <a:rPr lang="en-GB" sz="1400" dirty="0" smtClean="0">
                <a:latin typeface="Avenir 35" panose="020B0304030403020204" pitchFamily="34" charset="0"/>
              </a:rPr>
              <a:t>work, rather than staying at home. To give our customers what they needed we </a:t>
            </a:r>
            <a:r>
              <a:rPr lang="en-GB" sz="1400" dirty="0">
                <a:latin typeface="Avenir 35" panose="020B0304030403020204" pitchFamily="34" charset="0"/>
              </a:rPr>
              <a:t>produced stylish yet comfortable clothes to wear at the office.</a:t>
            </a:r>
          </a:p>
          <a:p>
            <a:endParaRPr lang="en-GB" sz="14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062907" y="5877272"/>
            <a:ext cx="1469506" cy="2700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ts val="750"/>
              </a:spcAft>
            </a:pPr>
            <a:r>
              <a:rPr lang="en-US" sz="1200" b="1" dirty="0" smtClean="0">
                <a:latin typeface="Avenir 35" panose="020B0304030403020204" pitchFamily="34" charset="0"/>
                <a:cs typeface="Arial" pitchFamily="34" charset="0"/>
              </a:rPr>
              <a:t>St </a:t>
            </a:r>
            <a:r>
              <a:rPr lang="en-US" sz="1200" b="1" dirty="0">
                <a:latin typeface="Avenir 35" panose="020B0304030403020204" pitchFamily="34" charset="0"/>
                <a:cs typeface="Arial" pitchFamily="34" charset="0"/>
              </a:rPr>
              <a:t>Michael </a:t>
            </a:r>
            <a:r>
              <a:rPr lang="en-US" sz="1200" b="1" dirty="0" smtClean="0">
                <a:latin typeface="Avenir 35" panose="020B0304030403020204" pitchFamily="34" charset="0"/>
                <a:cs typeface="Arial" pitchFamily="34" charset="0"/>
              </a:rPr>
              <a:t>News </a:t>
            </a:r>
            <a:r>
              <a:rPr lang="en-US" sz="1200" b="1" dirty="0">
                <a:latin typeface="Avenir 35" panose="020B0304030403020204" pitchFamily="34" charset="0"/>
                <a:cs typeface="Arial" pitchFamily="34" charset="0"/>
              </a:rPr>
              <a:t>1965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32529" y="1403428"/>
            <a:ext cx="4105722" cy="4837062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9" name="Group 8"/>
          <p:cNvGrpSpPr/>
          <p:nvPr/>
        </p:nvGrpSpPr>
        <p:grpSpPr>
          <a:xfrm>
            <a:off x="107504" y="259738"/>
            <a:ext cx="8928991" cy="6397087"/>
            <a:chOff x="330684" y="532993"/>
            <a:chExt cx="11573283" cy="8344728"/>
          </a:xfrm>
        </p:grpSpPr>
        <p:grpSp>
          <p:nvGrpSpPr>
            <p:cNvPr id="12" name="Group 11"/>
            <p:cNvGrpSpPr/>
            <p:nvPr/>
          </p:nvGrpSpPr>
          <p:grpSpPr>
            <a:xfrm>
              <a:off x="330684" y="532993"/>
              <a:ext cx="9565968" cy="834365"/>
              <a:chOff x="330684" y="532993"/>
              <a:chExt cx="9565968" cy="83436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30684" y="765136"/>
                <a:ext cx="9565968" cy="60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Avenir 35" panose="020B0304030403020204" pitchFamily="34" charset="0"/>
                  </a:rPr>
                  <a:t>M&amp;S </a:t>
                </a:r>
                <a:r>
                  <a:rPr lang="en-GB" sz="2400" dirty="0" smtClean="0">
                    <a:latin typeface="Avenir 35" panose="020B0304030403020204" pitchFamily="34" charset="0"/>
                  </a:rPr>
                  <a:t>WOMENSWEAR TIMELINE</a:t>
                </a:r>
                <a:endParaRPr lang="en-GB" sz="2400" dirty="0">
                  <a:latin typeface="Avenir 35" panose="020B0304030403020204" pitchFamily="34" charset="0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440029" y="532993"/>
                <a:ext cx="69600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>
              <a:off x="6960096" y="8748464"/>
              <a:ext cx="49438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0028" y="8107524"/>
              <a:ext cx="1244358" cy="770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36369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&amp;S Archive master logo, jpeg, 600dp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28384" y="259738"/>
            <a:ext cx="809867" cy="80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1865" y="1036721"/>
            <a:ext cx="86463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venir 35" panose="020B0304030403020204" pitchFamily="34" charset="0"/>
              </a:rPr>
              <a:t>1962</a:t>
            </a:r>
          </a:p>
          <a:p>
            <a:r>
              <a:rPr lang="en-GB" sz="1400" dirty="0" smtClean="0">
                <a:latin typeface="Avenir 35" panose="020B0304030403020204" pitchFamily="34" charset="0"/>
              </a:rPr>
              <a:t>Fashions were changing fast. In the early 1960s skirts kept getting shorter, and traditional stockings were no longer practical. M&amp;S realised that tights were becoming very popular and we began selling them in 1962.</a:t>
            </a:r>
            <a:endParaRPr lang="en-GB" sz="2800" dirty="0">
              <a:latin typeface="Avenir 35" panose="020B0304030403020204" pitchFamily="34" charset="0"/>
            </a:endParaRPr>
          </a:p>
          <a:p>
            <a:endParaRPr lang="en-GB" sz="14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156176" y="6091577"/>
            <a:ext cx="2775045" cy="2700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ts val="750"/>
              </a:spcAft>
            </a:pPr>
            <a:r>
              <a:rPr lang="en-US" sz="1200" b="1" dirty="0">
                <a:latin typeface="Avenir 35" panose="020B0304030403020204" pitchFamily="34" charset="0"/>
                <a:cs typeface="Arial" pitchFamily="34" charset="0"/>
              </a:rPr>
              <a:t>Sheer stretch tights in American </a:t>
            </a:r>
            <a:r>
              <a:rPr lang="en-US" sz="1200" b="1" dirty="0" smtClean="0">
                <a:latin typeface="Avenir 35" panose="020B0304030403020204" pitchFamily="34" charset="0"/>
                <a:cs typeface="Arial" pitchFamily="34" charset="0"/>
              </a:rPr>
              <a:t>Tan 1960s </a:t>
            </a:r>
            <a:endParaRPr lang="en-US" sz="1200" b="1" dirty="0">
              <a:latin typeface="Avenir 35" panose="020B0304030403020204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6143" y="2060849"/>
            <a:ext cx="7077829" cy="3932664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10" name="Group 9"/>
          <p:cNvGrpSpPr/>
          <p:nvPr/>
        </p:nvGrpSpPr>
        <p:grpSpPr>
          <a:xfrm>
            <a:off x="107504" y="259738"/>
            <a:ext cx="8928991" cy="6397087"/>
            <a:chOff x="330684" y="532993"/>
            <a:chExt cx="11573283" cy="8344728"/>
          </a:xfrm>
        </p:grpSpPr>
        <p:grpSp>
          <p:nvGrpSpPr>
            <p:cNvPr id="12" name="Group 11"/>
            <p:cNvGrpSpPr/>
            <p:nvPr/>
          </p:nvGrpSpPr>
          <p:grpSpPr>
            <a:xfrm>
              <a:off x="330684" y="532993"/>
              <a:ext cx="9565968" cy="834365"/>
              <a:chOff x="330684" y="532993"/>
              <a:chExt cx="9565968" cy="83436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30684" y="765136"/>
                <a:ext cx="9565968" cy="60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Avenir 35" panose="020B0304030403020204" pitchFamily="34" charset="0"/>
                  </a:rPr>
                  <a:t>M&amp;S </a:t>
                </a:r>
                <a:r>
                  <a:rPr lang="en-GB" sz="2400" dirty="0" smtClean="0">
                    <a:latin typeface="Avenir 35" panose="020B0304030403020204" pitchFamily="34" charset="0"/>
                  </a:rPr>
                  <a:t>WOMENSWEAR TIMELINE</a:t>
                </a:r>
                <a:endParaRPr lang="en-GB" sz="2400" dirty="0">
                  <a:latin typeface="Avenir 35" panose="020B0304030403020204" pitchFamily="34" charset="0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440029" y="532993"/>
                <a:ext cx="69600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>
              <a:off x="6960096" y="8748464"/>
              <a:ext cx="49438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0028" y="8107524"/>
              <a:ext cx="1244358" cy="770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1570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2951</TotalTime>
  <Words>1082</Words>
  <Application>Microsoft Office PowerPoint</Application>
  <PresentationFormat>On-screen Show (4:3)</PresentationFormat>
  <Paragraphs>81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Marks and Spencer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b8396579</dc:creator>
  <cp:lastModifiedBy>Glew</cp:lastModifiedBy>
  <cp:revision>267</cp:revision>
  <dcterms:created xsi:type="dcterms:W3CDTF">2013-03-07T10:01:34Z</dcterms:created>
  <dcterms:modified xsi:type="dcterms:W3CDTF">2016-03-11T14:13:55Z</dcterms:modified>
</cp:coreProperties>
</file>