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9" r:id="rId2"/>
    <p:sldId id="261" r:id="rId3"/>
    <p:sldId id="257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42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A71CD8-6955-46EA-BF1E-2CB4B28EE740}" type="datetimeFigureOut">
              <a:rPr lang="en-GB" smtClean="0"/>
              <a:t>03/04/2020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F0C807-5CD2-4FCA-9AAA-E28D4C3ED8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10453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F0C807-5CD2-4FCA-9AAA-E28D4C3ED864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41675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AA4D9-9EF1-4E70-9454-EF929AC2B7D8}" type="datetimeFigureOut">
              <a:rPr lang="en-GB" smtClean="0"/>
              <a:t>03/04/2020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8CFA1-8765-4DD3-921E-A4FB679071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78049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AA4D9-9EF1-4E70-9454-EF929AC2B7D8}" type="datetimeFigureOut">
              <a:rPr lang="en-GB" smtClean="0"/>
              <a:t>03/04/2020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8CFA1-8765-4DD3-921E-A4FB679071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76478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AA4D9-9EF1-4E70-9454-EF929AC2B7D8}" type="datetimeFigureOut">
              <a:rPr lang="en-GB" smtClean="0"/>
              <a:t>03/04/2020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8CFA1-8765-4DD3-921E-A4FB679071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1301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AA4D9-9EF1-4E70-9454-EF929AC2B7D8}" type="datetimeFigureOut">
              <a:rPr lang="en-GB" smtClean="0"/>
              <a:t>03/04/2020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8CFA1-8765-4DD3-921E-A4FB679071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07151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AA4D9-9EF1-4E70-9454-EF929AC2B7D8}" type="datetimeFigureOut">
              <a:rPr lang="en-GB" smtClean="0"/>
              <a:t>03/04/2020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8CFA1-8765-4DD3-921E-A4FB679071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52717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AA4D9-9EF1-4E70-9454-EF929AC2B7D8}" type="datetimeFigureOut">
              <a:rPr lang="en-GB" smtClean="0"/>
              <a:t>03/04/2020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8CFA1-8765-4DD3-921E-A4FB679071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4882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AA4D9-9EF1-4E70-9454-EF929AC2B7D8}" type="datetimeFigureOut">
              <a:rPr lang="en-GB" smtClean="0"/>
              <a:t>03/04/2020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8CFA1-8765-4DD3-921E-A4FB679071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3286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AA4D9-9EF1-4E70-9454-EF929AC2B7D8}" type="datetimeFigureOut">
              <a:rPr lang="en-GB" smtClean="0"/>
              <a:t>03/04/2020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8CFA1-8765-4DD3-921E-A4FB679071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0392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AA4D9-9EF1-4E70-9454-EF929AC2B7D8}" type="datetimeFigureOut">
              <a:rPr lang="en-GB" smtClean="0"/>
              <a:t>03/04/2020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8CFA1-8765-4DD3-921E-A4FB679071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93292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AA4D9-9EF1-4E70-9454-EF929AC2B7D8}" type="datetimeFigureOut">
              <a:rPr lang="en-GB" smtClean="0"/>
              <a:t>03/04/2020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8CFA1-8765-4DD3-921E-A4FB679071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588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AA4D9-9EF1-4E70-9454-EF929AC2B7D8}" type="datetimeFigureOut">
              <a:rPr lang="en-GB" smtClean="0"/>
              <a:t>03/04/2020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8CFA1-8765-4DD3-921E-A4FB679071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631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1AA4D9-9EF1-4E70-9454-EF929AC2B7D8}" type="datetimeFigureOut">
              <a:rPr lang="en-GB" smtClean="0"/>
              <a:t>03/04/2020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F8CFA1-8765-4DD3-921E-A4FB679071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9142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nc-sa/4.0/legalcode" TargetMode="External"/><Relationship Id="rId7" Type="http://schemas.openxmlformats.org/officeDocument/2006/relationships/hyperlink" Target="https://creativecommons.org/licenses/by/2.0/legalcode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hyperlink" Target="https://creativecommons.org/licenses/by-sa/3.0/legalcode" TargetMode="Externa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541" y="1120919"/>
            <a:ext cx="1901761" cy="1584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998" y="2993127"/>
            <a:ext cx="2465339" cy="1580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08" y="5124901"/>
            <a:ext cx="2264629" cy="13999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0695682"/>
              </p:ext>
            </p:extLst>
          </p:nvPr>
        </p:nvGraphicFramePr>
        <p:xfrm>
          <a:off x="3347864" y="891413"/>
          <a:ext cx="2016224" cy="58161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6224"/>
              </a:tblGrid>
              <a:tr h="193871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dirty="0" smtClean="0">
                          <a:solidFill>
                            <a:schemeClr val="tx1"/>
                          </a:solidFill>
                        </a:rPr>
                        <a:t>A very soft, white, sedimentary rock which is very porous  (full of tiny holes).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93871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dirty="0" smtClean="0">
                          <a:solidFill>
                            <a:schemeClr val="tx1"/>
                          </a:solidFill>
                        </a:rPr>
                        <a:t>A hard,  tough, sedimentary rock. On the inside, or when broken into smaller pieces, it is very smooth and appears waxy or glassy.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93871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dirty="0" smtClean="0">
                          <a:solidFill>
                            <a:schemeClr val="tx1"/>
                          </a:solidFill>
                        </a:rPr>
                        <a:t>A type of granite (an igneous rock) which contains sparkling specks of mica and quartz. It can show many colours, including purple, red, brown, white and pink.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8033361"/>
              </p:ext>
            </p:extLst>
          </p:nvPr>
        </p:nvGraphicFramePr>
        <p:xfrm>
          <a:off x="6012160" y="896031"/>
          <a:ext cx="2880320" cy="58453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0320"/>
              </a:tblGrid>
              <a:tr h="1962134">
                <a:tc>
                  <a:txBody>
                    <a:bodyPr/>
                    <a:lstStyle/>
                    <a:p>
                      <a:pPr marL="180000" indent="-18000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 smtClean="0">
                          <a:solidFill>
                            <a:schemeClr val="tx1"/>
                          </a:solidFill>
                        </a:rPr>
                        <a:t>Making tools such as hand axes in prehistoric times.</a:t>
                      </a:r>
                    </a:p>
                    <a:p>
                      <a:pPr marL="180000" indent="-180000" algn="l">
                        <a:buFont typeface="Arial" panose="020B0604020202020204" pitchFamily="34" charset="0"/>
                        <a:buChar char="•"/>
                      </a:pPr>
                      <a:endParaRPr lang="en-GB" sz="5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180000" indent="-18000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 smtClean="0">
                          <a:solidFill>
                            <a:schemeClr val="tx1"/>
                          </a:solidFill>
                        </a:rPr>
                        <a:t>Starting fires in prehistoric times, by hitting</a:t>
                      </a:r>
                      <a:r>
                        <a:rPr lang="en-GB" sz="12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sz="1200" b="0" dirty="0" smtClean="0">
                          <a:solidFill>
                            <a:schemeClr val="tx1"/>
                          </a:solidFill>
                        </a:rPr>
                        <a:t>pieces together to create a spark.</a:t>
                      </a:r>
                    </a:p>
                    <a:p>
                      <a:pPr marL="180000" indent="-180000" algn="l">
                        <a:buFont typeface="Arial" panose="020B0604020202020204" pitchFamily="34" charset="0"/>
                        <a:buChar char="•"/>
                      </a:pPr>
                      <a:endParaRPr lang="en-GB" sz="5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180000" indent="-18000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 smtClean="0">
                          <a:solidFill>
                            <a:schemeClr val="tx1"/>
                          </a:solidFill>
                        </a:rPr>
                        <a:t>Building, historically and today. Pieces are ‘knapped’ so the smooth, glassy inside is visible. </a:t>
                      </a:r>
                    </a:p>
                    <a:p>
                      <a:pPr marL="180000" indent="-180000" algn="l">
                        <a:buFont typeface="Arial" panose="020B0604020202020204" pitchFamily="34" charset="0"/>
                        <a:buChar char="•"/>
                      </a:pPr>
                      <a:endParaRPr lang="en-GB" sz="5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180000" indent="-18000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 smtClean="0">
                          <a:solidFill>
                            <a:schemeClr val="tx1"/>
                          </a:solidFill>
                        </a:rPr>
                        <a:t>Making glaze, the shiny surface on some pottery (such as mugs and plates).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931635">
                <a:tc>
                  <a:txBody>
                    <a:bodyPr/>
                    <a:lstStyle/>
                    <a:p>
                      <a:pPr marL="180000" indent="-18000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 smtClean="0">
                          <a:solidFill>
                            <a:schemeClr val="tx1"/>
                          </a:solidFill>
                        </a:rPr>
                        <a:t>Making products such as paint, toothpaste and putty (for sealing window frames).</a:t>
                      </a:r>
                    </a:p>
                    <a:p>
                      <a:pPr marL="180000" indent="-180000" algn="l">
                        <a:buFont typeface="Arial" panose="020B0604020202020204" pitchFamily="34" charset="0"/>
                        <a:buChar char="•"/>
                      </a:pPr>
                      <a:endParaRPr lang="en-GB" sz="5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180000" indent="-18000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 smtClean="0">
                          <a:solidFill>
                            <a:schemeClr val="tx1"/>
                          </a:solidFill>
                        </a:rPr>
                        <a:t>Writing on blackboards and pavements.</a:t>
                      </a:r>
                    </a:p>
                    <a:p>
                      <a:pPr marL="180000" indent="-180000" algn="l">
                        <a:buFont typeface="Arial" panose="020B0604020202020204" pitchFamily="34" charset="0"/>
                        <a:buChar char="•"/>
                      </a:pPr>
                      <a:endParaRPr lang="en-GB" sz="5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180000" indent="-18000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 smtClean="0">
                          <a:solidFill>
                            <a:schemeClr val="tx1"/>
                          </a:solidFill>
                        </a:rPr>
                        <a:t>Absorbing </a:t>
                      </a:r>
                      <a:r>
                        <a:rPr lang="en-GB" sz="1200" b="0" dirty="0" smtClean="0">
                          <a:solidFill>
                            <a:schemeClr val="tx1"/>
                          </a:solidFill>
                        </a:rPr>
                        <a:t>sweat from gymnasts’ hands, giving them better grip.</a:t>
                      </a:r>
                    </a:p>
                    <a:p>
                      <a:pPr marL="180000" indent="-180000" algn="l">
                        <a:buFont typeface="Arial" panose="020B0604020202020204" pitchFamily="34" charset="0"/>
                        <a:buChar char="•"/>
                      </a:pPr>
                      <a:endParaRPr lang="en-GB" sz="5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180000" indent="-18000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 smtClean="0">
                          <a:solidFill>
                            <a:schemeClr val="tx1"/>
                          </a:solidFill>
                        </a:rPr>
                        <a:t>Making soil less acidic to help certain plants grow better.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947742">
                <a:tc>
                  <a:txBody>
                    <a:bodyPr/>
                    <a:lstStyle/>
                    <a:p>
                      <a:pPr marL="180000" indent="-18000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 smtClean="0">
                          <a:solidFill>
                            <a:schemeClr val="tx1"/>
                          </a:solidFill>
                        </a:rPr>
                        <a:t>Making glaze, the shiny surface on some pottery (such as mugs and plates).</a:t>
                      </a:r>
                    </a:p>
                    <a:p>
                      <a:pPr marL="180000" indent="-180000" algn="l">
                        <a:buFont typeface="Arial" panose="020B0604020202020204" pitchFamily="34" charset="0"/>
                        <a:buChar char="•"/>
                      </a:pPr>
                      <a:endParaRPr lang="en-GB" sz="5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180000" indent="-18000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 smtClean="0">
                          <a:solidFill>
                            <a:schemeClr val="tx1"/>
                          </a:solidFill>
                        </a:rPr>
                        <a:t>Building, to add more colour.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7078341"/>
              </p:ext>
            </p:extLst>
          </p:nvPr>
        </p:nvGraphicFramePr>
        <p:xfrm>
          <a:off x="261673" y="904895"/>
          <a:ext cx="2428245" cy="58161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8245"/>
              </a:tblGrid>
              <a:tr h="193871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4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93871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4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93871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4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/>
              <a:t>These three </a:t>
            </a:r>
            <a:r>
              <a:rPr lang="en-GB" sz="1400" dirty="0" smtClean="0"/>
              <a:t>types of rock </a:t>
            </a:r>
            <a:r>
              <a:rPr lang="en-GB" sz="1400" dirty="0" smtClean="0"/>
              <a:t>were all crushed at Thwaite Watermill. </a:t>
            </a:r>
          </a:p>
          <a:p>
            <a:pPr algn="ctr"/>
            <a:r>
              <a:rPr lang="en-GB" sz="1400" dirty="0" smtClean="0"/>
              <a:t>Draw lines or colour code to match the rock types to their descriptions and uses.</a:t>
            </a:r>
            <a:endParaRPr lang="en-GB" sz="1400" dirty="0"/>
          </a:p>
        </p:txBody>
      </p:sp>
      <p:sp>
        <p:nvSpPr>
          <p:cNvPr id="6" name="TextBox 5"/>
          <p:cNvSpPr txBox="1"/>
          <p:nvPr/>
        </p:nvSpPr>
        <p:spPr>
          <a:xfrm>
            <a:off x="319314" y="620689"/>
            <a:ext cx="23110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 smtClean="0"/>
              <a:t>ROCKS</a:t>
            </a:r>
            <a:endParaRPr lang="en-GB" sz="1400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3347863" y="593854"/>
            <a:ext cx="2016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 smtClean="0"/>
              <a:t>DESCRIPTIONS</a:t>
            </a:r>
            <a:endParaRPr lang="en-GB" sz="14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6012160" y="597686"/>
            <a:ext cx="28803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 smtClean="0"/>
              <a:t>USES</a:t>
            </a:r>
            <a:endParaRPr lang="en-GB" sz="1400" b="1" dirty="0"/>
          </a:p>
        </p:txBody>
      </p:sp>
    </p:spTree>
    <p:extLst>
      <p:ext uri="{BB962C8B-B14F-4D97-AF65-F5344CB8AC3E}">
        <p14:creationId xmlns:p14="http://schemas.microsoft.com/office/powerpoint/2010/main" val="3626617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4699592"/>
              </p:ext>
            </p:extLst>
          </p:nvPr>
        </p:nvGraphicFramePr>
        <p:xfrm>
          <a:off x="261673" y="904895"/>
          <a:ext cx="2428245" cy="58161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8245"/>
              </a:tblGrid>
              <a:tr h="193871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4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93871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4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193871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4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634082"/>
          </a:xfrm>
        </p:spPr>
        <p:txBody>
          <a:bodyPr>
            <a:normAutofit/>
          </a:bodyPr>
          <a:lstStyle/>
          <a:p>
            <a:r>
              <a:rPr lang="en-GB" sz="3200" b="1" u="sng" dirty="0" smtClean="0">
                <a:solidFill>
                  <a:srgbClr val="00B050"/>
                </a:solidFill>
              </a:rPr>
              <a:t>Answers</a:t>
            </a:r>
            <a:endParaRPr lang="en-GB" sz="3200" b="1" u="sng" dirty="0">
              <a:solidFill>
                <a:srgbClr val="00B050"/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541" y="1120919"/>
            <a:ext cx="1901761" cy="1584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998" y="2993127"/>
            <a:ext cx="2465339" cy="1580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08" y="5124901"/>
            <a:ext cx="2264629" cy="13999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7043426"/>
              </p:ext>
            </p:extLst>
          </p:nvPr>
        </p:nvGraphicFramePr>
        <p:xfrm>
          <a:off x="3347864" y="891413"/>
          <a:ext cx="2016224" cy="58161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6224"/>
              </a:tblGrid>
              <a:tr h="193871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dirty="0" smtClean="0">
                          <a:solidFill>
                            <a:schemeClr val="tx1"/>
                          </a:solidFill>
                        </a:rPr>
                        <a:t>A very soft, white, sedimentary rock which is very porous  (full of tiny holes).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193871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dirty="0" smtClean="0">
                          <a:solidFill>
                            <a:schemeClr val="tx1"/>
                          </a:solidFill>
                        </a:rPr>
                        <a:t>A hard,  tough, sedimentary rock. On the inside, or when broken into smaller pieces, it is very smooth and appears waxy or glassy.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93871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dirty="0" smtClean="0">
                          <a:solidFill>
                            <a:schemeClr val="tx1"/>
                          </a:solidFill>
                        </a:rPr>
                        <a:t>A type of granite (an igneous rock) which contains sparkling specks of mica and quartz. It can show many colours, including purple, red, brown, white and pink.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2541674"/>
              </p:ext>
            </p:extLst>
          </p:nvPr>
        </p:nvGraphicFramePr>
        <p:xfrm>
          <a:off x="6012160" y="896031"/>
          <a:ext cx="2880320" cy="58453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0320"/>
              </a:tblGrid>
              <a:tr h="1962134">
                <a:tc>
                  <a:txBody>
                    <a:bodyPr/>
                    <a:lstStyle/>
                    <a:p>
                      <a:pPr marL="180000" indent="-18000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 smtClean="0">
                          <a:solidFill>
                            <a:schemeClr val="tx1"/>
                          </a:solidFill>
                        </a:rPr>
                        <a:t>Making tools such as hand axes in prehistoric times.</a:t>
                      </a:r>
                    </a:p>
                    <a:p>
                      <a:pPr marL="180000" indent="-180000" algn="l">
                        <a:buFont typeface="Arial" panose="020B0604020202020204" pitchFamily="34" charset="0"/>
                        <a:buChar char="•"/>
                      </a:pPr>
                      <a:endParaRPr lang="en-GB" sz="5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180000" indent="-18000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 smtClean="0">
                          <a:solidFill>
                            <a:schemeClr val="tx1"/>
                          </a:solidFill>
                        </a:rPr>
                        <a:t>Starting fires in prehistoric times, by hitting</a:t>
                      </a:r>
                      <a:r>
                        <a:rPr lang="en-GB" sz="12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sz="1200" b="0" dirty="0" smtClean="0">
                          <a:solidFill>
                            <a:schemeClr val="tx1"/>
                          </a:solidFill>
                        </a:rPr>
                        <a:t>pieces together to create a spark.</a:t>
                      </a:r>
                    </a:p>
                    <a:p>
                      <a:pPr marL="180000" indent="-180000" algn="l">
                        <a:buFont typeface="Arial" panose="020B0604020202020204" pitchFamily="34" charset="0"/>
                        <a:buChar char="•"/>
                      </a:pPr>
                      <a:endParaRPr lang="en-GB" sz="5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180000" indent="-18000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 smtClean="0">
                          <a:solidFill>
                            <a:schemeClr val="tx1"/>
                          </a:solidFill>
                        </a:rPr>
                        <a:t>Building, historically and today. Pieces are ‘knapped’ so the smooth, glassy inside is visible. </a:t>
                      </a:r>
                    </a:p>
                    <a:p>
                      <a:pPr marL="180000" indent="-180000" algn="l">
                        <a:buFont typeface="Arial" panose="020B0604020202020204" pitchFamily="34" charset="0"/>
                        <a:buChar char="•"/>
                      </a:pPr>
                      <a:endParaRPr lang="en-GB" sz="5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180000" indent="-18000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 smtClean="0">
                          <a:solidFill>
                            <a:srgbClr val="FF0000"/>
                          </a:solidFill>
                        </a:rPr>
                        <a:t>Making glaze, the shiny surface on some pottery (such as mugs and plates).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931635">
                <a:tc>
                  <a:txBody>
                    <a:bodyPr/>
                    <a:lstStyle/>
                    <a:p>
                      <a:pPr marL="180000" indent="-18000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 smtClean="0">
                          <a:solidFill>
                            <a:srgbClr val="FF0000"/>
                          </a:solidFill>
                        </a:rPr>
                        <a:t>Making products such as paint, toothpaste and putty (for sealing window frames).</a:t>
                      </a:r>
                    </a:p>
                    <a:p>
                      <a:pPr marL="180000" indent="-180000" algn="l">
                        <a:buFont typeface="Arial" panose="020B0604020202020204" pitchFamily="34" charset="0"/>
                        <a:buChar char="•"/>
                      </a:pPr>
                      <a:endParaRPr lang="en-GB" sz="5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180000" indent="-18000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 smtClean="0">
                          <a:solidFill>
                            <a:schemeClr val="tx1"/>
                          </a:solidFill>
                        </a:rPr>
                        <a:t>Writing on blackboards and pavements.</a:t>
                      </a:r>
                    </a:p>
                    <a:p>
                      <a:pPr marL="180000" indent="-180000" algn="l">
                        <a:buFont typeface="Arial" panose="020B0604020202020204" pitchFamily="34" charset="0"/>
                        <a:buChar char="•"/>
                      </a:pPr>
                      <a:endParaRPr lang="en-GB" sz="5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180000" indent="-18000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 smtClean="0">
                          <a:solidFill>
                            <a:schemeClr val="tx1"/>
                          </a:solidFill>
                        </a:rPr>
                        <a:t>Absorbing sweat from gymnasts’ hands, giving them better grip.</a:t>
                      </a:r>
                    </a:p>
                    <a:p>
                      <a:pPr marL="180000" indent="-180000" algn="l">
                        <a:buFont typeface="Arial" panose="020B0604020202020204" pitchFamily="34" charset="0"/>
                        <a:buChar char="•"/>
                      </a:pPr>
                      <a:endParaRPr lang="en-GB" sz="5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180000" indent="-18000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 smtClean="0">
                          <a:solidFill>
                            <a:schemeClr val="tx1"/>
                          </a:solidFill>
                        </a:rPr>
                        <a:t>Making soil less acidic to help certain plants grow better.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1947742">
                <a:tc>
                  <a:txBody>
                    <a:bodyPr/>
                    <a:lstStyle/>
                    <a:p>
                      <a:pPr marL="180000" indent="-18000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 smtClean="0">
                          <a:solidFill>
                            <a:srgbClr val="FF0000"/>
                          </a:solidFill>
                        </a:rPr>
                        <a:t>Making glaze, the shiny surface on some pottery (such as mugs and plates).</a:t>
                      </a:r>
                    </a:p>
                    <a:p>
                      <a:pPr marL="180000" indent="-180000" algn="l">
                        <a:buFont typeface="Arial" panose="020B0604020202020204" pitchFamily="34" charset="0"/>
                        <a:buChar char="•"/>
                      </a:pPr>
                      <a:endParaRPr lang="en-GB" sz="5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180000" indent="-18000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 smtClean="0">
                          <a:solidFill>
                            <a:schemeClr val="tx1"/>
                          </a:solidFill>
                        </a:rPr>
                        <a:t>Building, to add more colour.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319314" y="620689"/>
            <a:ext cx="23110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 smtClean="0"/>
              <a:t>ROCKS</a:t>
            </a:r>
            <a:endParaRPr lang="en-GB" sz="14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3347863" y="593854"/>
            <a:ext cx="2016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 smtClean="0"/>
              <a:t>DESCRIPTIONS</a:t>
            </a:r>
            <a:endParaRPr lang="en-GB" sz="14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6012160" y="597686"/>
            <a:ext cx="28803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 smtClean="0"/>
              <a:t>USES</a:t>
            </a:r>
            <a:endParaRPr lang="en-GB" sz="1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012160" y="0"/>
            <a:ext cx="3131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400" dirty="0" smtClean="0">
                <a:solidFill>
                  <a:srgbClr val="FF0000"/>
                </a:solidFill>
              </a:rPr>
              <a:t>*These were the products made using rock crushed at Thwaite Watermill.</a:t>
            </a:r>
            <a:endParaRPr lang="en-GB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9296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2982419"/>
            <a:ext cx="1887659" cy="1701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923155" y="3068960"/>
            <a:ext cx="722084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China stone image </a:t>
            </a:r>
            <a:r>
              <a:rPr lang="en-GB" dirty="0" smtClean="0"/>
              <a:t>– released under a ‘Creative Commons Attribution-</a:t>
            </a:r>
            <a:r>
              <a:rPr lang="en-GB" dirty="0" err="1" smtClean="0"/>
              <a:t>NonCommercial</a:t>
            </a:r>
            <a:r>
              <a:rPr lang="en-GB" dirty="0" smtClean="0"/>
              <a:t>-</a:t>
            </a:r>
            <a:r>
              <a:rPr lang="en-GB" dirty="0" err="1" smtClean="0"/>
              <a:t>ShareAlike</a:t>
            </a:r>
            <a:r>
              <a:rPr lang="en-GB" dirty="0" smtClean="0"/>
              <a:t> 4.0’ license and displayed on the Science Museum Group website.</a:t>
            </a:r>
          </a:p>
          <a:p>
            <a:r>
              <a:rPr lang="en-GB" dirty="0" smtClean="0"/>
              <a:t>Link to license: </a:t>
            </a:r>
            <a:r>
              <a:rPr lang="en-GB" dirty="0" smtClean="0">
                <a:hlinkClick r:id="rId3"/>
              </a:rPr>
              <a:t>https://creativecommons.org/licenses/by-nc-sa/4.0/legalcode</a:t>
            </a:r>
            <a:endParaRPr lang="en-GB" dirty="0" smtClean="0"/>
          </a:p>
          <a:p>
            <a:endParaRPr lang="en-GB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729570"/>
            <a:ext cx="1803904" cy="2073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911409" y="1148551"/>
            <a:ext cx="71970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Flint image </a:t>
            </a:r>
            <a:r>
              <a:rPr lang="en-GB" dirty="0" smtClean="0"/>
              <a:t>– released under a ‘Creative Commons Attribution-Share Alike 3.0 </a:t>
            </a:r>
            <a:r>
              <a:rPr lang="en-GB" dirty="0" err="1" smtClean="0"/>
              <a:t>Unported</a:t>
            </a:r>
            <a:r>
              <a:rPr lang="en-GB" dirty="0" smtClean="0"/>
              <a:t>’ license, taken by Otis </a:t>
            </a:r>
            <a:r>
              <a:rPr lang="en-GB" dirty="0" err="1" smtClean="0"/>
              <a:t>Crandell</a:t>
            </a:r>
            <a:r>
              <a:rPr lang="en-GB" dirty="0" smtClean="0"/>
              <a:t> and displayed on Wikipedia. </a:t>
            </a:r>
          </a:p>
          <a:p>
            <a:r>
              <a:rPr lang="en-GB" dirty="0" smtClean="0"/>
              <a:t>Link to license: </a:t>
            </a:r>
            <a:r>
              <a:rPr lang="en-GB" dirty="0" smtClean="0">
                <a:hlinkClick r:id="rId5"/>
              </a:rPr>
              <a:t>https://creativecommons.org/licenses/by-sa/3.0/legalcode</a:t>
            </a:r>
            <a:endParaRPr lang="en-GB" dirty="0" smtClean="0"/>
          </a:p>
          <a:p>
            <a:r>
              <a:rPr lang="en-GB" dirty="0" smtClean="0"/>
              <a:t> </a:t>
            </a:r>
            <a:endParaRPr lang="en-GB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167" y="5090390"/>
            <a:ext cx="2188468" cy="1767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2377634" y="5404094"/>
            <a:ext cx="67308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Chalk image </a:t>
            </a:r>
            <a:r>
              <a:rPr lang="en-GB" dirty="0" smtClean="0"/>
              <a:t>– released under a ‘Creative Commons Attribution 2.0 Generic’ license, taken by James St. John and displayed on Flickr. </a:t>
            </a:r>
          </a:p>
          <a:p>
            <a:r>
              <a:rPr lang="en-GB" dirty="0" smtClean="0"/>
              <a:t>Link to license: </a:t>
            </a:r>
            <a:r>
              <a:rPr lang="en-GB" dirty="0" smtClean="0">
                <a:hlinkClick r:id="rId7"/>
              </a:rPr>
              <a:t>ttps://creativecommons.org/licenses/by/2.0/legalcode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2" name="TextBox 1"/>
          <p:cNvSpPr txBox="1"/>
          <p:nvPr/>
        </p:nvSpPr>
        <p:spPr>
          <a:xfrm>
            <a:off x="0" y="159023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u="sng" dirty="0" smtClean="0"/>
              <a:t>Image References</a:t>
            </a:r>
            <a:endParaRPr lang="en-GB" sz="2400" b="1" u="sng" dirty="0"/>
          </a:p>
        </p:txBody>
      </p:sp>
    </p:spTree>
    <p:extLst>
      <p:ext uri="{BB962C8B-B14F-4D97-AF65-F5344CB8AC3E}">
        <p14:creationId xmlns:p14="http://schemas.microsoft.com/office/powerpoint/2010/main" val="991648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</TotalTime>
  <Words>567</Words>
  <Application>Microsoft Office PowerPoint</Application>
  <PresentationFormat>On-screen Show (4:3)</PresentationFormat>
  <Paragraphs>59</Paragraphs>
  <Slides>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Answers</vt:lpstr>
      <vt:lpstr>PowerPoint Presentation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Chloe Fowler</dc:creator>
  <cp:lastModifiedBy>Chloe Fowler</cp:lastModifiedBy>
  <cp:revision>18</cp:revision>
  <dcterms:created xsi:type="dcterms:W3CDTF">2020-04-03T10:47:56Z</dcterms:created>
  <dcterms:modified xsi:type="dcterms:W3CDTF">2020-04-03T14:12:41Z</dcterms:modified>
</cp:coreProperties>
</file>