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81" r:id="rId3"/>
    <p:sldId id="276" r:id="rId4"/>
    <p:sldId id="278" r:id="rId5"/>
    <p:sldId id="256" r:id="rId6"/>
    <p:sldId id="261" r:id="rId7"/>
    <p:sldId id="262" r:id="rId8"/>
    <p:sldId id="258" r:id="rId9"/>
    <p:sldId id="272" r:id="rId10"/>
    <p:sldId id="273" r:id="rId11"/>
    <p:sldId id="260" r:id="rId12"/>
    <p:sldId id="280" r:id="rId13"/>
    <p:sldId id="275" r:id="rId14"/>
    <p:sldId id="274" r:id="rId15"/>
    <p:sldId id="263" r:id="rId16"/>
    <p:sldId id="270" r:id="rId17"/>
    <p:sldId id="264" r:id="rId18"/>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1D46"/>
    <a:srgbClr val="0A1E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6" d="100"/>
          <a:sy n="76"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7E7254-F6BF-4BE4-ACD6-0A5C7DF7930A}"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382D6-8811-4EC7-A28C-25AE73BC70D8}" type="slidenum">
              <a:rPr lang="en-GB" smtClean="0"/>
              <a:t>‹#›</a:t>
            </a:fld>
            <a:endParaRPr lang="en-GB"/>
          </a:p>
        </p:txBody>
      </p:sp>
    </p:spTree>
    <p:extLst>
      <p:ext uri="{BB962C8B-B14F-4D97-AF65-F5344CB8AC3E}">
        <p14:creationId xmlns:p14="http://schemas.microsoft.com/office/powerpoint/2010/main" val="270345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7E7254-F6BF-4BE4-ACD6-0A5C7DF7930A}"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382D6-8811-4EC7-A28C-25AE73BC70D8}" type="slidenum">
              <a:rPr lang="en-GB" smtClean="0"/>
              <a:t>‹#›</a:t>
            </a:fld>
            <a:endParaRPr lang="en-GB"/>
          </a:p>
        </p:txBody>
      </p:sp>
    </p:spTree>
    <p:extLst>
      <p:ext uri="{BB962C8B-B14F-4D97-AF65-F5344CB8AC3E}">
        <p14:creationId xmlns:p14="http://schemas.microsoft.com/office/powerpoint/2010/main" val="402539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7E7254-F6BF-4BE4-ACD6-0A5C7DF7930A}"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382D6-8811-4EC7-A28C-25AE73BC70D8}" type="slidenum">
              <a:rPr lang="en-GB" smtClean="0"/>
              <a:t>‹#›</a:t>
            </a:fld>
            <a:endParaRPr lang="en-GB"/>
          </a:p>
        </p:txBody>
      </p:sp>
    </p:spTree>
    <p:extLst>
      <p:ext uri="{BB962C8B-B14F-4D97-AF65-F5344CB8AC3E}">
        <p14:creationId xmlns:p14="http://schemas.microsoft.com/office/powerpoint/2010/main" val="201304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7E7254-F6BF-4BE4-ACD6-0A5C7DF7930A}"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382D6-8811-4EC7-A28C-25AE73BC70D8}" type="slidenum">
              <a:rPr lang="en-GB" smtClean="0"/>
              <a:t>‹#›</a:t>
            </a:fld>
            <a:endParaRPr lang="en-GB"/>
          </a:p>
        </p:txBody>
      </p:sp>
    </p:spTree>
    <p:extLst>
      <p:ext uri="{BB962C8B-B14F-4D97-AF65-F5344CB8AC3E}">
        <p14:creationId xmlns:p14="http://schemas.microsoft.com/office/powerpoint/2010/main" val="281997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7E7254-F6BF-4BE4-ACD6-0A5C7DF7930A}"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382D6-8811-4EC7-A28C-25AE73BC70D8}" type="slidenum">
              <a:rPr lang="en-GB" smtClean="0"/>
              <a:t>‹#›</a:t>
            </a:fld>
            <a:endParaRPr lang="en-GB"/>
          </a:p>
        </p:txBody>
      </p:sp>
    </p:spTree>
    <p:extLst>
      <p:ext uri="{BB962C8B-B14F-4D97-AF65-F5344CB8AC3E}">
        <p14:creationId xmlns:p14="http://schemas.microsoft.com/office/powerpoint/2010/main" val="384589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7E7254-F6BF-4BE4-ACD6-0A5C7DF7930A}" type="datetimeFigureOut">
              <a:rPr lang="en-GB" smtClean="0"/>
              <a:t>22/12/2020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2382D6-8811-4EC7-A28C-25AE73BC70D8}" type="slidenum">
              <a:rPr lang="en-GB" smtClean="0"/>
              <a:t>‹#›</a:t>
            </a:fld>
            <a:endParaRPr lang="en-GB"/>
          </a:p>
        </p:txBody>
      </p:sp>
    </p:spTree>
    <p:extLst>
      <p:ext uri="{BB962C8B-B14F-4D97-AF65-F5344CB8AC3E}">
        <p14:creationId xmlns:p14="http://schemas.microsoft.com/office/powerpoint/2010/main" val="164961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7E7254-F6BF-4BE4-ACD6-0A5C7DF7930A}" type="datetimeFigureOut">
              <a:rPr lang="en-GB" smtClean="0"/>
              <a:t>22/12/2020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2382D6-8811-4EC7-A28C-25AE73BC70D8}" type="slidenum">
              <a:rPr lang="en-GB" smtClean="0"/>
              <a:t>‹#›</a:t>
            </a:fld>
            <a:endParaRPr lang="en-GB"/>
          </a:p>
        </p:txBody>
      </p:sp>
    </p:spTree>
    <p:extLst>
      <p:ext uri="{BB962C8B-B14F-4D97-AF65-F5344CB8AC3E}">
        <p14:creationId xmlns:p14="http://schemas.microsoft.com/office/powerpoint/2010/main" val="309096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7E7254-F6BF-4BE4-ACD6-0A5C7DF7930A}" type="datetimeFigureOut">
              <a:rPr lang="en-GB" smtClean="0"/>
              <a:t>22/12/2020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2382D6-8811-4EC7-A28C-25AE73BC70D8}" type="slidenum">
              <a:rPr lang="en-GB" smtClean="0"/>
              <a:t>‹#›</a:t>
            </a:fld>
            <a:endParaRPr lang="en-GB"/>
          </a:p>
        </p:txBody>
      </p:sp>
    </p:spTree>
    <p:extLst>
      <p:ext uri="{BB962C8B-B14F-4D97-AF65-F5344CB8AC3E}">
        <p14:creationId xmlns:p14="http://schemas.microsoft.com/office/powerpoint/2010/main" val="166432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E7254-F6BF-4BE4-ACD6-0A5C7DF7930A}" type="datetimeFigureOut">
              <a:rPr lang="en-GB" smtClean="0"/>
              <a:t>22/12/2020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2382D6-8811-4EC7-A28C-25AE73BC70D8}" type="slidenum">
              <a:rPr lang="en-GB" smtClean="0"/>
              <a:t>‹#›</a:t>
            </a:fld>
            <a:endParaRPr lang="en-GB"/>
          </a:p>
        </p:txBody>
      </p:sp>
    </p:spTree>
    <p:extLst>
      <p:ext uri="{BB962C8B-B14F-4D97-AF65-F5344CB8AC3E}">
        <p14:creationId xmlns:p14="http://schemas.microsoft.com/office/powerpoint/2010/main" val="388921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E7254-F6BF-4BE4-ACD6-0A5C7DF7930A}" type="datetimeFigureOut">
              <a:rPr lang="en-GB" smtClean="0"/>
              <a:t>22/12/2020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2382D6-8811-4EC7-A28C-25AE73BC70D8}" type="slidenum">
              <a:rPr lang="en-GB" smtClean="0"/>
              <a:t>‹#›</a:t>
            </a:fld>
            <a:endParaRPr lang="en-GB"/>
          </a:p>
        </p:txBody>
      </p:sp>
    </p:spTree>
    <p:extLst>
      <p:ext uri="{BB962C8B-B14F-4D97-AF65-F5344CB8AC3E}">
        <p14:creationId xmlns:p14="http://schemas.microsoft.com/office/powerpoint/2010/main" val="121524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E7254-F6BF-4BE4-ACD6-0A5C7DF7930A}" type="datetimeFigureOut">
              <a:rPr lang="en-GB" smtClean="0"/>
              <a:t>22/12/2020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2382D6-8811-4EC7-A28C-25AE73BC70D8}" type="slidenum">
              <a:rPr lang="en-GB" smtClean="0"/>
              <a:t>‹#›</a:t>
            </a:fld>
            <a:endParaRPr lang="en-GB"/>
          </a:p>
        </p:txBody>
      </p:sp>
    </p:spTree>
    <p:extLst>
      <p:ext uri="{BB962C8B-B14F-4D97-AF65-F5344CB8AC3E}">
        <p14:creationId xmlns:p14="http://schemas.microsoft.com/office/powerpoint/2010/main" val="243172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E7254-F6BF-4BE4-ACD6-0A5C7DF7930A}" type="datetimeFigureOut">
              <a:rPr lang="en-GB" smtClean="0"/>
              <a:t>22/12/2020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382D6-8811-4EC7-A28C-25AE73BC70D8}" type="slidenum">
              <a:rPr lang="en-GB" smtClean="0"/>
              <a:t>‹#›</a:t>
            </a:fld>
            <a:endParaRPr lang="en-GB"/>
          </a:p>
        </p:txBody>
      </p:sp>
    </p:spTree>
    <p:extLst>
      <p:ext uri="{BB962C8B-B14F-4D97-AF65-F5344CB8AC3E}">
        <p14:creationId xmlns:p14="http://schemas.microsoft.com/office/powerpoint/2010/main" val="344132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3.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5.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16.xml"/><Relationship Id="rId7" Type="http://schemas.openxmlformats.org/officeDocument/2006/relationships/slide" Target="slide14.xml"/><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8.png"/><Relationship Id="rId5" Type="http://schemas.openxmlformats.org/officeDocument/2006/relationships/slide" Target="slide6.xml"/><Relationship Id="rId10" Type="http://schemas.openxmlformats.org/officeDocument/2006/relationships/slide" Target="slide4.xml"/><Relationship Id="rId4" Type="http://schemas.openxmlformats.org/officeDocument/2006/relationships/image" Target="../media/image7.png"/><Relationship Id="rId9" Type="http://schemas.openxmlformats.org/officeDocument/2006/relationships/slide" Target="slide17.xml"/></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slide" Target="slide8.xml"/><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3.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6.xml"/><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1E2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1129" y="608962"/>
            <a:ext cx="6820678" cy="2554942"/>
          </a:xfrm>
          <a:prstGeom prst="rect">
            <a:avLst/>
          </a:prstGeom>
        </p:spPr>
      </p:pic>
      <p:sp>
        <p:nvSpPr>
          <p:cNvPr id="2" name="TextBox 1"/>
          <p:cNvSpPr txBox="1"/>
          <p:nvPr/>
        </p:nvSpPr>
        <p:spPr>
          <a:xfrm>
            <a:off x="1436871" y="4635258"/>
            <a:ext cx="9722224" cy="1815882"/>
          </a:xfrm>
          <a:prstGeom prst="rect">
            <a:avLst/>
          </a:prstGeom>
          <a:noFill/>
        </p:spPr>
        <p:txBody>
          <a:bodyPr wrap="square" rtlCol="0">
            <a:spAutoFit/>
          </a:bodyPr>
          <a:lstStyle/>
          <a:p>
            <a:pPr algn="ctr"/>
            <a:r>
              <a:rPr lang="en-GB" sz="2800" dirty="0" smtClean="0">
                <a:solidFill>
                  <a:schemeClr val="bg1"/>
                </a:solidFill>
              </a:rPr>
              <a:t>Identify the main features of this magnificent room.</a:t>
            </a:r>
          </a:p>
          <a:p>
            <a:pPr algn="ctr"/>
            <a:r>
              <a:rPr lang="en-GB" sz="2800" dirty="0" smtClean="0">
                <a:solidFill>
                  <a:schemeClr val="bg1"/>
                </a:solidFill>
              </a:rPr>
              <a:t>Discover how an owner was influenced by the wider world.</a:t>
            </a:r>
          </a:p>
          <a:p>
            <a:pPr algn="ctr"/>
            <a:r>
              <a:rPr lang="en-GB" sz="2800" dirty="0" smtClean="0">
                <a:solidFill>
                  <a:schemeClr val="bg1"/>
                </a:solidFill>
              </a:rPr>
              <a:t>Enjoy activities that help pupils compare and contrast trends over time and allows them to make connections.</a:t>
            </a:r>
            <a:endParaRPr lang="en-GB" sz="2800" dirty="0">
              <a:solidFill>
                <a:schemeClr val="bg1"/>
              </a:solidFill>
            </a:endParaRPr>
          </a:p>
        </p:txBody>
      </p:sp>
      <p:pic>
        <p:nvPicPr>
          <p:cNvPr id="5" name="Picture 4">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100" y="5845752"/>
            <a:ext cx="776771" cy="776771"/>
          </a:xfrm>
          <a:prstGeom prst="rect">
            <a:avLst/>
          </a:prstGeom>
        </p:spPr>
      </p:pic>
      <p:sp>
        <p:nvSpPr>
          <p:cNvPr id="3" name="TextBox 2"/>
          <p:cNvSpPr txBox="1"/>
          <p:nvPr/>
        </p:nvSpPr>
        <p:spPr>
          <a:xfrm>
            <a:off x="2836598" y="3335287"/>
            <a:ext cx="6669741" cy="707886"/>
          </a:xfrm>
          <a:prstGeom prst="rect">
            <a:avLst/>
          </a:prstGeom>
          <a:noFill/>
        </p:spPr>
        <p:txBody>
          <a:bodyPr wrap="square" rtlCol="0">
            <a:spAutoFit/>
          </a:bodyPr>
          <a:lstStyle/>
          <a:p>
            <a:pPr lvl="0" algn="ctr"/>
            <a:r>
              <a:rPr lang="en-GB" sz="4000" dirty="0">
                <a:solidFill>
                  <a:prstClr val="white"/>
                </a:solidFill>
              </a:rPr>
              <a:t>Picture Gallery Interactive</a:t>
            </a:r>
          </a:p>
        </p:txBody>
      </p:sp>
    </p:spTree>
    <p:extLst>
      <p:ext uri="{BB962C8B-B14F-4D97-AF65-F5344CB8AC3E}">
        <p14:creationId xmlns:p14="http://schemas.microsoft.com/office/powerpoint/2010/main" val="740808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341" y="578222"/>
            <a:ext cx="3424517" cy="591671"/>
          </a:xfrm>
        </p:spPr>
        <p:txBody>
          <a:bodyPr>
            <a:normAutofit fontScale="90000"/>
          </a:bodyPr>
          <a:lstStyle/>
          <a:p>
            <a:pPr marL="228600" lvl="0" indent="-228600">
              <a:spcBef>
                <a:spcPts val="1000"/>
              </a:spcBef>
            </a:pPr>
            <a:r>
              <a:rPr lang="en-GB" sz="4800" dirty="0" smtClean="0">
                <a:solidFill>
                  <a:prstClr val="black"/>
                </a:solidFill>
                <a:latin typeface="Calibri" panose="020F0502020204030204"/>
                <a:ea typeface="+mn-ea"/>
                <a:cs typeface="+mn-cs"/>
              </a:rPr>
              <a:t>Pan and Syrinx</a:t>
            </a:r>
            <a:r>
              <a:rPr lang="en-GB" sz="4000" dirty="0">
                <a:solidFill>
                  <a:prstClr val="black"/>
                </a:solidFill>
                <a:latin typeface="Calibri" panose="020F0502020204030204"/>
                <a:ea typeface="+mn-ea"/>
                <a:cs typeface="+mn-cs"/>
              </a:rPr>
              <a:t/>
            </a:r>
            <a:br>
              <a:rPr lang="en-GB" sz="4000" dirty="0">
                <a:solidFill>
                  <a:prstClr val="black"/>
                </a:solidFill>
                <a:latin typeface="Calibri" panose="020F0502020204030204"/>
                <a:ea typeface="+mn-ea"/>
                <a:cs typeface="+mn-cs"/>
              </a:rPr>
            </a:br>
            <a:endParaRPr lang="en-GB" dirty="0"/>
          </a:p>
        </p:txBody>
      </p:sp>
      <p:sp>
        <p:nvSpPr>
          <p:cNvPr id="3" name="Content Placeholder 2"/>
          <p:cNvSpPr>
            <a:spLocks noGrp="1"/>
          </p:cNvSpPr>
          <p:nvPr>
            <p:ph idx="1"/>
          </p:nvPr>
        </p:nvSpPr>
        <p:spPr>
          <a:xfrm>
            <a:off x="304799" y="1169892"/>
            <a:ext cx="10296513" cy="4652683"/>
          </a:xfrm>
        </p:spPr>
        <p:txBody>
          <a:bodyPr/>
          <a:lstStyle/>
          <a:p>
            <a:pPr marL="0" indent="0">
              <a:buNone/>
            </a:pPr>
            <a:r>
              <a:rPr lang="en-GB" sz="3200" dirty="0" smtClean="0"/>
              <a:t>The satyr Pan chased the </a:t>
            </a:r>
            <a:r>
              <a:rPr lang="en-GB" sz="3200" dirty="0"/>
              <a:t>nymph Syrinx. She ran until she reached a river </a:t>
            </a:r>
            <a:r>
              <a:rPr lang="en-GB" sz="3200" dirty="0" smtClean="0"/>
              <a:t>and </a:t>
            </a:r>
            <a:r>
              <a:rPr lang="en-GB" sz="3200" dirty="0"/>
              <a:t>begged her sisters of the stream to </a:t>
            </a:r>
            <a:r>
              <a:rPr lang="en-GB" sz="3200" dirty="0" smtClean="0"/>
              <a:t>help </a:t>
            </a:r>
            <a:r>
              <a:rPr lang="en-GB" sz="3200" dirty="0"/>
              <a:t>her. Just as Pan was about to </a:t>
            </a:r>
            <a:r>
              <a:rPr lang="en-GB" sz="3200" dirty="0" smtClean="0"/>
              <a:t>catch and kiss </a:t>
            </a:r>
            <a:r>
              <a:rPr lang="en-GB" sz="3200" dirty="0"/>
              <a:t>her, Syrinx changed </a:t>
            </a:r>
            <a:r>
              <a:rPr lang="en-GB" sz="3200" dirty="0" smtClean="0"/>
              <a:t>into </a:t>
            </a:r>
            <a:r>
              <a:rPr lang="en-GB" sz="3200" dirty="0"/>
              <a:t>water reeds. When Pan </a:t>
            </a:r>
            <a:r>
              <a:rPr lang="en-GB" sz="3200" dirty="0" smtClean="0"/>
              <a:t>found </a:t>
            </a:r>
            <a:r>
              <a:rPr lang="en-GB" sz="3200" dirty="0"/>
              <a:t>that he was holding nothing but marsh reeds, he sighed in </a:t>
            </a:r>
            <a:r>
              <a:rPr lang="en-GB" sz="3200" dirty="0" smtClean="0"/>
              <a:t>sadness.</a:t>
            </a:r>
            <a:r>
              <a:rPr lang="en-GB" sz="3200" dirty="0"/>
              <a:t> </a:t>
            </a:r>
            <a:r>
              <a:rPr lang="en-GB" sz="3200" dirty="0" smtClean="0"/>
              <a:t>This made </a:t>
            </a:r>
            <a:r>
              <a:rPr lang="en-GB" sz="3200" dirty="0"/>
              <a:t>the </a:t>
            </a:r>
            <a:r>
              <a:rPr lang="en-GB" sz="3200" dirty="0" smtClean="0"/>
              <a:t>wind </a:t>
            </a:r>
            <a:r>
              <a:rPr lang="en-GB" sz="3200" dirty="0"/>
              <a:t>blow through the reeds. He </a:t>
            </a:r>
            <a:r>
              <a:rPr lang="en-GB" sz="3200" dirty="0" smtClean="0"/>
              <a:t>loved </a:t>
            </a:r>
            <a:r>
              <a:rPr lang="en-GB" sz="3200" dirty="0"/>
              <a:t>the </a:t>
            </a:r>
            <a:r>
              <a:rPr lang="en-GB" sz="3200" dirty="0" smtClean="0"/>
              <a:t>sound and believed </a:t>
            </a:r>
            <a:r>
              <a:rPr lang="en-GB" sz="3200" dirty="0"/>
              <a:t>it to be </a:t>
            </a:r>
            <a:r>
              <a:rPr lang="en-GB" sz="3200" dirty="0" smtClean="0"/>
              <a:t>the </a:t>
            </a:r>
            <a:r>
              <a:rPr lang="en-GB" sz="3200" dirty="0"/>
              <a:t>cry of his beloved </a:t>
            </a:r>
            <a:r>
              <a:rPr lang="en-GB" sz="3200" dirty="0" smtClean="0"/>
              <a:t>Syrinx. He decided to make </a:t>
            </a:r>
            <a:r>
              <a:rPr lang="en-GB" sz="3200" dirty="0"/>
              <a:t>a set of pipes </a:t>
            </a:r>
            <a:r>
              <a:rPr lang="en-GB" sz="3200" dirty="0" smtClean="0"/>
              <a:t>out of the reeds so </a:t>
            </a:r>
            <a:r>
              <a:rPr lang="en-GB" sz="3200" dirty="0"/>
              <a:t>that he could have her with him always</a:t>
            </a:r>
            <a:r>
              <a:rPr lang="en-GB" sz="3200" dirty="0" smtClean="0"/>
              <a:t>.</a:t>
            </a:r>
          </a:p>
          <a:p>
            <a:pPr marL="0" indent="0">
              <a:buNone/>
            </a:pPr>
            <a:endParaRPr lang="en-GB" dirty="0"/>
          </a:p>
        </p:txBody>
      </p:sp>
      <p:sp>
        <p:nvSpPr>
          <p:cNvPr id="4" name="TextBox 3"/>
          <p:cNvSpPr txBox="1"/>
          <p:nvPr/>
        </p:nvSpPr>
        <p:spPr>
          <a:xfrm>
            <a:off x="304799" y="5554439"/>
            <a:ext cx="11577917" cy="1477328"/>
          </a:xfrm>
          <a:prstGeom prst="rect">
            <a:avLst/>
          </a:prstGeom>
          <a:noFill/>
        </p:spPr>
        <p:txBody>
          <a:bodyPr wrap="square" rtlCol="0">
            <a:spAutoFit/>
          </a:bodyPr>
          <a:lstStyle/>
          <a:p>
            <a:r>
              <a:rPr lang="en-GB" b="1" dirty="0" smtClean="0"/>
              <a:t>Nymphs</a:t>
            </a:r>
            <a:r>
              <a:rPr lang="en-GB" dirty="0"/>
              <a:t> were female spirits of the natural </a:t>
            </a:r>
            <a:r>
              <a:rPr lang="en-GB" dirty="0" smtClean="0"/>
              <a:t>world. </a:t>
            </a:r>
            <a:r>
              <a:rPr lang="en-GB" dirty="0"/>
              <a:t> </a:t>
            </a:r>
            <a:r>
              <a:rPr lang="en-GB" dirty="0" smtClean="0"/>
              <a:t>They were minor </a:t>
            </a:r>
            <a:r>
              <a:rPr lang="en-GB" dirty="0"/>
              <a:t>goddesses of the forests, rivers, springs, meadows, mountains and seas. </a:t>
            </a:r>
            <a:r>
              <a:rPr lang="en-GB" dirty="0" smtClean="0"/>
              <a:t>They looked after nature </a:t>
            </a:r>
            <a:r>
              <a:rPr lang="en-GB" dirty="0"/>
              <a:t>and </a:t>
            </a:r>
            <a:r>
              <a:rPr lang="en-GB" dirty="0" smtClean="0"/>
              <a:t>were </a:t>
            </a:r>
            <a:r>
              <a:rPr lang="en-GB" dirty="0"/>
              <a:t>usually </a:t>
            </a:r>
            <a:r>
              <a:rPr lang="en-GB" dirty="0" smtClean="0"/>
              <a:t>described </a:t>
            </a:r>
            <a:r>
              <a:rPr lang="en-GB" dirty="0"/>
              <a:t>as beautiful, young, and graceful </a:t>
            </a:r>
            <a:r>
              <a:rPr lang="en-GB" dirty="0" smtClean="0"/>
              <a:t>women.</a:t>
            </a:r>
            <a:endParaRPr lang="en-GB" dirty="0"/>
          </a:p>
          <a:p>
            <a:r>
              <a:rPr lang="en-GB" b="1" dirty="0"/>
              <a:t>Satyrs </a:t>
            </a:r>
            <a:r>
              <a:rPr lang="en-GB" dirty="0"/>
              <a:t>were half-man, half beast spirits that lived in the forests and hills. They were fun, wild and free creatures who often chased after nymphs because of their beauty.</a:t>
            </a:r>
          </a:p>
          <a:p>
            <a:endParaRPr lang="en-GB" dirty="0"/>
          </a:p>
        </p:txBody>
      </p:sp>
      <p:grpSp>
        <p:nvGrpSpPr>
          <p:cNvPr id="6" name="Group 5"/>
          <p:cNvGrpSpPr/>
          <p:nvPr/>
        </p:nvGrpSpPr>
        <p:grpSpPr>
          <a:xfrm>
            <a:off x="432978" y="162334"/>
            <a:ext cx="1101687" cy="1101687"/>
            <a:chOff x="1685776" y="5446116"/>
            <a:chExt cx="1300766" cy="1300766"/>
          </a:xfrm>
        </p:grpSpPr>
        <p:pic>
          <p:nvPicPr>
            <p:cNvPr id="7" name="Picture 6">
              <a:hlinkClick r:id="rId2" action="ppaction://hlinksldjump"/>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5776" y="5446116"/>
              <a:ext cx="1300766" cy="1300766"/>
            </a:xfrm>
            <a:prstGeom prst="rect">
              <a:avLst/>
            </a:prstGeom>
          </p:spPr>
        </p:pic>
        <p:sp>
          <p:nvSpPr>
            <p:cNvPr id="8" name="Left Arrow 7"/>
            <p:cNvSpPr/>
            <p:nvPr/>
          </p:nvSpPr>
          <p:spPr>
            <a:xfrm>
              <a:off x="2039815" y="5866226"/>
              <a:ext cx="537893" cy="475700"/>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hlinkClick r:id="rId2" action="ppaction://hlinksldjump"/>
          </p:cNvPr>
          <p:cNvSpPr/>
          <p:nvPr/>
        </p:nvSpPr>
        <p:spPr>
          <a:xfrm>
            <a:off x="304799" y="162334"/>
            <a:ext cx="1362636" cy="1101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Reeds, Cattails, Plant, Grass, Nature, Water, Pond"/>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446251" y="1264021"/>
            <a:ext cx="1591526" cy="393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139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180" y="5307156"/>
            <a:ext cx="1101687" cy="1101687"/>
            <a:chOff x="1685776" y="5446116"/>
            <a:chExt cx="1300766" cy="1300766"/>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5776" y="5446116"/>
              <a:ext cx="1300766" cy="1300766"/>
            </a:xfrm>
            <a:prstGeom prst="rect">
              <a:avLst/>
            </a:prstGeom>
          </p:spPr>
        </p:pic>
        <p:sp>
          <p:nvSpPr>
            <p:cNvPr id="11" name="Left Arrow 10"/>
            <p:cNvSpPr/>
            <p:nvPr/>
          </p:nvSpPr>
          <p:spPr>
            <a:xfrm>
              <a:off x="2039815" y="5866226"/>
              <a:ext cx="537893" cy="475700"/>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6609789" y="1870962"/>
            <a:ext cx="4071384" cy="1384995"/>
          </a:xfrm>
          <a:prstGeom prst="rect">
            <a:avLst/>
          </a:prstGeom>
          <a:noFill/>
        </p:spPr>
        <p:txBody>
          <a:bodyPr wrap="square" rtlCol="0">
            <a:spAutoFit/>
          </a:bodyPr>
          <a:lstStyle/>
          <a:p>
            <a:r>
              <a:rPr lang="en-GB" sz="2800" dirty="0" smtClean="0"/>
              <a:t>Another Greek myth </a:t>
            </a:r>
            <a:r>
              <a:rPr lang="en-GB" sz="2800" dirty="0"/>
              <a:t>is seen in the</a:t>
            </a:r>
            <a:r>
              <a:rPr lang="en-GB" sz="2800" b="1" dirty="0"/>
              <a:t> </a:t>
            </a:r>
            <a:r>
              <a:rPr lang="en-GB" sz="2800" b="1" dirty="0" smtClean="0"/>
              <a:t>Girandoles </a:t>
            </a:r>
            <a:r>
              <a:rPr lang="en-GB" sz="2800" dirty="0" smtClean="0"/>
              <a:t>which are </a:t>
            </a:r>
            <a:r>
              <a:rPr lang="en-GB" sz="2800" dirty="0"/>
              <a:t>large wall lights. </a:t>
            </a:r>
          </a:p>
        </p:txBody>
      </p:sp>
      <p:pic>
        <p:nvPicPr>
          <p:cNvPr id="9" name="Content Placeholder 8"/>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87078" y="318296"/>
            <a:ext cx="4154816" cy="6206577"/>
          </a:xfrm>
        </p:spPr>
      </p:pic>
      <p:sp>
        <p:nvSpPr>
          <p:cNvPr id="16" name="Rectangle 15"/>
          <p:cNvSpPr/>
          <p:nvPr/>
        </p:nvSpPr>
        <p:spPr>
          <a:xfrm>
            <a:off x="6691279" y="723062"/>
            <a:ext cx="3981475" cy="707886"/>
          </a:xfrm>
          <a:prstGeom prst="rect">
            <a:avLst/>
          </a:prstGeom>
        </p:spPr>
        <p:txBody>
          <a:bodyPr wrap="none">
            <a:spAutoFit/>
          </a:bodyPr>
          <a:lstStyle/>
          <a:p>
            <a:r>
              <a:rPr lang="en-GB" sz="4000" dirty="0" smtClean="0">
                <a:solidFill>
                  <a:prstClr val="black"/>
                </a:solidFill>
              </a:rPr>
              <a:t>Acteon and </a:t>
            </a:r>
            <a:r>
              <a:rPr lang="en-GB" sz="4000" dirty="0">
                <a:solidFill>
                  <a:prstClr val="black"/>
                </a:solidFill>
              </a:rPr>
              <a:t>Diana </a:t>
            </a:r>
            <a:endParaRPr lang="en-GB" sz="4000" dirty="0"/>
          </a:p>
        </p:txBody>
      </p:sp>
      <p:sp>
        <p:nvSpPr>
          <p:cNvPr id="17" name="Rectangle 16"/>
          <p:cNvSpPr/>
          <p:nvPr/>
        </p:nvSpPr>
        <p:spPr>
          <a:xfrm>
            <a:off x="6716559" y="4491160"/>
            <a:ext cx="4323476" cy="1384995"/>
          </a:xfrm>
          <a:prstGeom prst="rect">
            <a:avLst/>
          </a:prstGeom>
        </p:spPr>
        <p:txBody>
          <a:bodyPr wrap="square">
            <a:spAutoFit/>
          </a:bodyPr>
          <a:lstStyle/>
          <a:p>
            <a:pPr lvl="0"/>
            <a:r>
              <a:rPr lang="en-GB" sz="2800" dirty="0" smtClean="0">
                <a:solidFill>
                  <a:prstClr val="black"/>
                </a:solidFill>
              </a:rPr>
              <a:t>When the candles were lit it would </a:t>
            </a:r>
            <a:r>
              <a:rPr lang="en-GB" sz="2800" dirty="0">
                <a:solidFill>
                  <a:prstClr val="black"/>
                </a:solidFill>
              </a:rPr>
              <a:t>make the image look </a:t>
            </a:r>
            <a:r>
              <a:rPr lang="en-GB" sz="2800" dirty="0" smtClean="0">
                <a:solidFill>
                  <a:prstClr val="black"/>
                </a:solidFill>
              </a:rPr>
              <a:t>as if </a:t>
            </a:r>
            <a:r>
              <a:rPr lang="en-GB" sz="2800" dirty="0">
                <a:solidFill>
                  <a:prstClr val="black"/>
                </a:solidFill>
              </a:rPr>
              <a:t>it was moving.</a:t>
            </a:r>
          </a:p>
        </p:txBody>
      </p:sp>
      <p:sp>
        <p:nvSpPr>
          <p:cNvPr id="2" name="Rectangle 1">
            <a:hlinkClick r:id="rId4" action="ppaction://hlinksldjump"/>
          </p:cNvPr>
          <p:cNvSpPr/>
          <p:nvPr/>
        </p:nvSpPr>
        <p:spPr>
          <a:xfrm>
            <a:off x="284180" y="5307156"/>
            <a:ext cx="1101687" cy="1217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 action="ppaction://hlinkshowjump?jump=nextslide"/>
          </p:cNvPr>
          <p:cNvSpPr/>
          <p:nvPr/>
        </p:nvSpPr>
        <p:spPr>
          <a:xfrm>
            <a:off x="10571072" y="687212"/>
            <a:ext cx="990874" cy="776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10681173" y="687212"/>
            <a:ext cx="777122" cy="777122"/>
            <a:chOff x="1699379" y="1233549"/>
            <a:chExt cx="777122" cy="777122"/>
          </a:xfrm>
        </p:grpSpPr>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9379" y="1233549"/>
              <a:ext cx="777122" cy="777122"/>
            </a:xfrm>
            <a:prstGeom prst="rect">
              <a:avLst/>
            </a:prstGeom>
          </p:spPr>
        </p:pic>
        <p:sp>
          <p:nvSpPr>
            <p:cNvPr id="19" name="Rectangle 18"/>
            <p:cNvSpPr/>
            <p:nvPr/>
          </p:nvSpPr>
          <p:spPr>
            <a:xfrm>
              <a:off x="1853117" y="1467946"/>
              <a:ext cx="471396" cy="297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Century Gothic" panose="020B0502020202020204" pitchFamily="34" charset="0"/>
                </a:rPr>
                <a:t>?</a:t>
              </a:r>
              <a:endParaRPr lang="en-GB" sz="3200" b="1" dirty="0">
                <a:latin typeface="Century Gothic" panose="020B0502020202020204" pitchFamily="34" charset="0"/>
              </a:endParaRPr>
            </a:p>
          </p:txBody>
        </p:sp>
      </p:grpSp>
      <p:sp>
        <p:nvSpPr>
          <p:cNvPr id="5" name="Rectangle 4">
            <a:hlinkClick r:id="rId6" action="ppaction://hlinksldjump"/>
          </p:cNvPr>
          <p:cNvSpPr/>
          <p:nvPr/>
        </p:nvSpPr>
        <p:spPr>
          <a:xfrm>
            <a:off x="10571072" y="687212"/>
            <a:ext cx="1195104" cy="912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0693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05" y="392020"/>
            <a:ext cx="9592235" cy="549275"/>
          </a:xfrm>
        </p:spPr>
        <p:txBody>
          <a:bodyPr>
            <a:normAutofit fontScale="90000"/>
          </a:bodyPr>
          <a:lstStyle/>
          <a:p>
            <a:r>
              <a:rPr lang="en-GB" b="1" dirty="0" smtClean="0"/>
              <a:t>Greek Mythology at Temple </a:t>
            </a:r>
            <a:r>
              <a:rPr lang="en-GB" b="1" dirty="0" err="1" smtClean="0"/>
              <a:t>Newsam</a:t>
            </a:r>
            <a:r>
              <a:rPr lang="en-GB" b="1" dirty="0" smtClean="0"/>
              <a:t> House</a:t>
            </a:r>
            <a:endParaRPr lang="en-GB" b="1" dirty="0"/>
          </a:p>
        </p:txBody>
      </p:sp>
      <p:sp>
        <p:nvSpPr>
          <p:cNvPr id="3" name="Content Placeholder 2"/>
          <p:cNvSpPr>
            <a:spLocks noGrp="1"/>
          </p:cNvSpPr>
          <p:nvPr>
            <p:ph idx="1"/>
          </p:nvPr>
        </p:nvSpPr>
        <p:spPr>
          <a:xfrm>
            <a:off x="354105" y="1248988"/>
            <a:ext cx="11573436" cy="1964859"/>
          </a:xfrm>
        </p:spPr>
        <p:txBody>
          <a:bodyPr>
            <a:normAutofit/>
          </a:bodyPr>
          <a:lstStyle/>
          <a:p>
            <a:pPr marL="0" indent="0">
              <a:buNone/>
            </a:pPr>
            <a:r>
              <a:rPr lang="en-GB" sz="3200" dirty="0"/>
              <a:t>In ancient Greece, stories about gods and goddesses and heroes and monsters were an important part of everyday life. They explained everything from religious rituals to the weather, and they gave meaning to the world people saw around them.</a:t>
            </a:r>
          </a:p>
          <a:p>
            <a:endParaRPr lang="en-GB" dirty="0"/>
          </a:p>
        </p:txBody>
      </p:sp>
      <p:sp>
        <p:nvSpPr>
          <p:cNvPr id="7" name="Rectangle 6"/>
          <p:cNvSpPr/>
          <p:nvPr/>
        </p:nvSpPr>
        <p:spPr>
          <a:xfrm>
            <a:off x="3079993" y="3927901"/>
            <a:ext cx="4749826" cy="830997"/>
          </a:xfrm>
          <a:prstGeom prst="rect">
            <a:avLst/>
          </a:prstGeom>
        </p:spPr>
        <p:txBody>
          <a:bodyPr wrap="none">
            <a:spAutoFit/>
          </a:bodyPr>
          <a:lstStyle/>
          <a:p>
            <a:r>
              <a:rPr lang="en-GB" sz="4800" dirty="0"/>
              <a:t>Acteon </a:t>
            </a:r>
            <a:r>
              <a:rPr lang="en-GB" sz="4800" dirty="0" smtClean="0"/>
              <a:t>and </a:t>
            </a:r>
            <a:r>
              <a:rPr lang="en-GB" sz="4800" dirty="0"/>
              <a:t>Diana </a:t>
            </a:r>
          </a:p>
        </p:txBody>
      </p:sp>
      <p:grpSp>
        <p:nvGrpSpPr>
          <p:cNvPr id="12" name="Group 11"/>
          <p:cNvGrpSpPr/>
          <p:nvPr/>
        </p:nvGrpSpPr>
        <p:grpSpPr>
          <a:xfrm>
            <a:off x="243017" y="5590663"/>
            <a:ext cx="1101687" cy="1101687"/>
            <a:chOff x="1685776" y="5446116"/>
            <a:chExt cx="1300766" cy="1300766"/>
          </a:xfrm>
        </p:grpSpPr>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5776" y="5446116"/>
              <a:ext cx="1300766" cy="1300766"/>
            </a:xfrm>
            <a:prstGeom prst="rect">
              <a:avLst/>
            </a:prstGeom>
          </p:spPr>
        </p:pic>
        <p:sp>
          <p:nvSpPr>
            <p:cNvPr id="14" name="Left Arrow 13"/>
            <p:cNvSpPr/>
            <p:nvPr/>
          </p:nvSpPr>
          <p:spPr>
            <a:xfrm>
              <a:off x="2039815" y="5866226"/>
              <a:ext cx="537893" cy="475700"/>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hlinkClick r:id="rId3" action="ppaction://hlinksldjump"/>
          </p:cNvPr>
          <p:cNvSpPr/>
          <p:nvPr/>
        </p:nvSpPr>
        <p:spPr>
          <a:xfrm>
            <a:off x="121024" y="5472953"/>
            <a:ext cx="1344705" cy="1277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9819" y="3981128"/>
            <a:ext cx="777770" cy="777770"/>
          </a:xfrm>
          <a:prstGeom prst="rect">
            <a:avLst/>
          </a:prstGeom>
        </p:spPr>
      </p:pic>
      <p:sp>
        <p:nvSpPr>
          <p:cNvPr id="8" name="Rectangle 7"/>
          <p:cNvSpPr/>
          <p:nvPr/>
        </p:nvSpPr>
        <p:spPr>
          <a:xfrm>
            <a:off x="8011756" y="4051012"/>
            <a:ext cx="413896" cy="584775"/>
          </a:xfrm>
          <a:prstGeom prst="rect">
            <a:avLst/>
          </a:prstGeom>
        </p:spPr>
        <p:txBody>
          <a:bodyPr wrap="none">
            <a:spAutoFit/>
          </a:bodyPr>
          <a:lstStyle/>
          <a:p>
            <a:pPr lvl="0" algn="ctr"/>
            <a:r>
              <a:rPr lang="en-GB" sz="3200" b="1" dirty="0">
                <a:solidFill>
                  <a:prstClr val="white"/>
                </a:solidFill>
                <a:latin typeface="Century Gothic" panose="020B0502020202020204" pitchFamily="34" charset="0"/>
              </a:rPr>
              <a:t>?</a:t>
            </a:r>
          </a:p>
        </p:txBody>
      </p:sp>
      <p:sp>
        <p:nvSpPr>
          <p:cNvPr id="10" name="Rectangle 9">
            <a:hlinkClick r:id="rId5" action="ppaction://hlinksldjump"/>
          </p:cNvPr>
          <p:cNvSpPr/>
          <p:nvPr/>
        </p:nvSpPr>
        <p:spPr>
          <a:xfrm>
            <a:off x="7705166" y="3805518"/>
            <a:ext cx="1035422" cy="1196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8908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5835" y="674409"/>
            <a:ext cx="10515600" cy="589616"/>
          </a:xfrm>
        </p:spPr>
        <p:txBody>
          <a:bodyPr>
            <a:normAutofit fontScale="90000"/>
          </a:bodyPr>
          <a:lstStyle/>
          <a:p>
            <a:pPr lvl="0">
              <a:lnSpc>
                <a:spcPct val="100000"/>
              </a:lnSpc>
              <a:spcBef>
                <a:spcPts val="0"/>
              </a:spcBef>
            </a:pPr>
            <a:r>
              <a:rPr lang="en-GB" dirty="0">
                <a:solidFill>
                  <a:prstClr val="black"/>
                </a:solidFill>
                <a:latin typeface="Calibri" panose="020F0502020204030204"/>
                <a:ea typeface="+mn-ea"/>
                <a:cs typeface="+mn-cs"/>
              </a:rPr>
              <a:t>Acteon and Diana </a:t>
            </a:r>
            <a:r>
              <a:rPr lang="en-GB" sz="4000" dirty="0">
                <a:solidFill>
                  <a:prstClr val="black"/>
                </a:solidFill>
                <a:latin typeface="Calibri" panose="020F0502020204030204"/>
                <a:ea typeface="+mn-ea"/>
                <a:cs typeface="+mn-cs"/>
              </a:rPr>
              <a:t/>
            </a:r>
            <a:br>
              <a:rPr lang="en-GB" sz="4000" dirty="0">
                <a:solidFill>
                  <a:prstClr val="black"/>
                </a:solidFill>
                <a:latin typeface="Calibri" panose="020F0502020204030204"/>
                <a:ea typeface="+mn-ea"/>
                <a:cs typeface="+mn-cs"/>
              </a:rPr>
            </a:b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2330" y="3800971"/>
            <a:ext cx="4146970" cy="2776070"/>
          </a:xfrm>
          <a:prstGeom prst="rect">
            <a:avLst/>
          </a:prstGeom>
        </p:spPr>
      </p:pic>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091059" y="3800971"/>
            <a:ext cx="4200332" cy="2811793"/>
          </a:xfrm>
          <a:prstGeom prst="rect">
            <a:avLst/>
          </a:prstGeom>
        </p:spPr>
      </p:pic>
      <p:sp>
        <p:nvSpPr>
          <p:cNvPr id="7" name="Rectangle 6"/>
          <p:cNvSpPr/>
          <p:nvPr/>
        </p:nvSpPr>
        <p:spPr>
          <a:xfrm>
            <a:off x="924136" y="969217"/>
            <a:ext cx="10780059" cy="2751522"/>
          </a:xfrm>
          <a:prstGeom prst="rect">
            <a:avLst/>
          </a:prstGeom>
        </p:spPr>
        <p:txBody>
          <a:bodyPr wrap="square">
            <a:spAutoFit/>
          </a:bodyPr>
          <a:lstStyle/>
          <a:p>
            <a:pPr lvl="0">
              <a:lnSpc>
                <a:spcPct val="90000"/>
              </a:lnSpc>
              <a:spcBef>
                <a:spcPts val="1000"/>
              </a:spcBef>
            </a:pPr>
            <a:r>
              <a:rPr lang="en-GB" sz="3200" dirty="0" smtClean="0">
                <a:solidFill>
                  <a:prstClr val="black"/>
                </a:solidFill>
              </a:rPr>
              <a:t>The </a:t>
            </a:r>
            <a:r>
              <a:rPr lang="en-GB" sz="3200" dirty="0">
                <a:solidFill>
                  <a:prstClr val="black"/>
                </a:solidFill>
              </a:rPr>
              <a:t>hunter </a:t>
            </a:r>
            <a:r>
              <a:rPr lang="en-GB" sz="3200" dirty="0" err="1" smtClean="0">
                <a:solidFill>
                  <a:prstClr val="black"/>
                </a:solidFill>
              </a:rPr>
              <a:t>Actaeon</a:t>
            </a:r>
            <a:r>
              <a:rPr lang="en-GB" sz="3200" dirty="0" smtClean="0">
                <a:solidFill>
                  <a:prstClr val="black"/>
                </a:solidFill>
              </a:rPr>
              <a:t> was in the woods with his dogs. They heard laughter coming from a stream nearby. </a:t>
            </a:r>
            <a:r>
              <a:rPr lang="en-GB" sz="3200" dirty="0" err="1" smtClean="0">
                <a:solidFill>
                  <a:prstClr val="black"/>
                </a:solidFill>
              </a:rPr>
              <a:t>Actaeon</a:t>
            </a:r>
            <a:r>
              <a:rPr lang="en-GB" sz="3200" dirty="0" smtClean="0">
                <a:solidFill>
                  <a:prstClr val="black"/>
                </a:solidFill>
              </a:rPr>
              <a:t> crept forward to discover </a:t>
            </a:r>
            <a:r>
              <a:rPr lang="en-GB" sz="3200" dirty="0">
                <a:solidFill>
                  <a:prstClr val="black"/>
                </a:solidFill>
              </a:rPr>
              <a:t>the goddess Diana </a:t>
            </a:r>
            <a:r>
              <a:rPr lang="en-GB" sz="3200" dirty="0" smtClean="0">
                <a:solidFill>
                  <a:prstClr val="black"/>
                </a:solidFill>
              </a:rPr>
              <a:t>bathing and splashing </a:t>
            </a:r>
            <a:r>
              <a:rPr lang="en-GB" sz="3200" dirty="0">
                <a:solidFill>
                  <a:prstClr val="black"/>
                </a:solidFill>
              </a:rPr>
              <a:t>with her </a:t>
            </a:r>
            <a:r>
              <a:rPr lang="en-GB" sz="3200" dirty="0" smtClean="0">
                <a:solidFill>
                  <a:prstClr val="black"/>
                </a:solidFill>
              </a:rPr>
              <a:t>servants. </a:t>
            </a:r>
            <a:r>
              <a:rPr lang="en-GB" sz="3200" dirty="0">
                <a:solidFill>
                  <a:prstClr val="black"/>
                </a:solidFill>
              </a:rPr>
              <a:t>She was so </a:t>
            </a:r>
            <a:r>
              <a:rPr lang="en-GB" sz="3200" dirty="0" smtClean="0">
                <a:solidFill>
                  <a:prstClr val="black"/>
                </a:solidFill>
              </a:rPr>
              <a:t>cross that </a:t>
            </a:r>
            <a:r>
              <a:rPr lang="en-GB" sz="3200" dirty="0" err="1" smtClean="0">
                <a:solidFill>
                  <a:prstClr val="black"/>
                </a:solidFill>
              </a:rPr>
              <a:t>Actaeon</a:t>
            </a:r>
            <a:r>
              <a:rPr lang="en-GB" sz="3200" dirty="0" smtClean="0">
                <a:solidFill>
                  <a:prstClr val="black"/>
                </a:solidFill>
              </a:rPr>
              <a:t> had been watching her that </a:t>
            </a:r>
            <a:r>
              <a:rPr lang="en-GB" sz="3200" dirty="0">
                <a:solidFill>
                  <a:prstClr val="black"/>
                </a:solidFill>
              </a:rPr>
              <a:t>she changed him into a </a:t>
            </a:r>
            <a:r>
              <a:rPr lang="en-GB" sz="3200" dirty="0" smtClean="0">
                <a:solidFill>
                  <a:prstClr val="black"/>
                </a:solidFill>
              </a:rPr>
              <a:t>stag. His own dogs turned on him </a:t>
            </a:r>
            <a:r>
              <a:rPr lang="en-GB" sz="3200" dirty="0">
                <a:solidFill>
                  <a:prstClr val="black"/>
                </a:solidFill>
              </a:rPr>
              <a:t>and </a:t>
            </a:r>
            <a:r>
              <a:rPr lang="en-GB" sz="3200" dirty="0" smtClean="0">
                <a:solidFill>
                  <a:prstClr val="black"/>
                </a:solidFill>
              </a:rPr>
              <a:t>hunted him down. </a:t>
            </a:r>
            <a:endParaRPr lang="en-GB" sz="3200" dirty="0">
              <a:solidFill>
                <a:prstClr val="black"/>
              </a:solidFill>
            </a:endParaRPr>
          </a:p>
        </p:txBody>
      </p:sp>
      <p:grpSp>
        <p:nvGrpSpPr>
          <p:cNvPr id="8" name="Group 7"/>
          <p:cNvGrpSpPr/>
          <p:nvPr/>
        </p:nvGrpSpPr>
        <p:grpSpPr>
          <a:xfrm>
            <a:off x="170643" y="123565"/>
            <a:ext cx="1101687" cy="1101687"/>
            <a:chOff x="1658378" y="5512838"/>
            <a:chExt cx="1300766" cy="1300766"/>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8378" y="5512838"/>
              <a:ext cx="1300766" cy="1300766"/>
            </a:xfrm>
            <a:prstGeom prst="rect">
              <a:avLst/>
            </a:prstGeom>
          </p:spPr>
        </p:pic>
        <p:sp>
          <p:nvSpPr>
            <p:cNvPr id="10" name="Left Arrow 9"/>
            <p:cNvSpPr/>
            <p:nvPr/>
          </p:nvSpPr>
          <p:spPr>
            <a:xfrm>
              <a:off x="2010137" y="5925370"/>
              <a:ext cx="537893" cy="475700"/>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hlinkClick r:id="rId5" action="ppaction://hlinksldjump"/>
          </p:cNvPr>
          <p:cNvSpPr/>
          <p:nvPr/>
        </p:nvSpPr>
        <p:spPr>
          <a:xfrm>
            <a:off x="25135" y="61781"/>
            <a:ext cx="1392702" cy="1225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4590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203" y="143316"/>
            <a:ext cx="4354458" cy="697193"/>
          </a:xfrm>
        </p:spPr>
        <p:txBody>
          <a:bodyPr>
            <a:noAutofit/>
          </a:bodyPr>
          <a:lstStyle/>
          <a:p>
            <a:pPr lvl="0">
              <a:lnSpc>
                <a:spcPct val="100000"/>
              </a:lnSpc>
              <a:spcBef>
                <a:spcPts val="0"/>
              </a:spcBef>
            </a:pPr>
            <a:r>
              <a:rPr lang="en-GB" sz="4000" dirty="0" smtClean="0">
                <a:solidFill>
                  <a:prstClr val="black"/>
                </a:solidFill>
                <a:latin typeface="Calibri" panose="020F0502020204030204"/>
                <a:ea typeface="+mn-ea"/>
                <a:cs typeface="+mn-cs"/>
              </a:rPr>
              <a:t> Bring the outside In</a:t>
            </a:r>
            <a:endParaRPr lang="en-GB" sz="4000"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83961" y="2875036"/>
            <a:ext cx="5468471" cy="3589843"/>
          </a:xfrm>
          <a:prstGeom prst="rect">
            <a:avLst/>
          </a:prstGeom>
        </p:spPr>
      </p:pic>
      <p:sp>
        <p:nvSpPr>
          <p:cNvPr id="5" name="TextBox 4"/>
          <p:cNvSpPr txBox="1"/>
          <p:nvPr/>
        </p:nvSpPr>
        <p:spPr>
          <a:xfrm>
            <a:off x="6013733" y="2824075"/>
            <a:ext cx="5753100" cy="4339650"/>
          </a:xfrm>
          <a:prstGeom prst="rect">
            <a:avLst/>
          </a:prstGeom>
          <a:noFill/>
        </p:spPr>
        <p:txBody>
          <a:bodyPr wrap="square" rtlCol="0">
            <a:spAutoFit/>
          </a:bodyPr>
          <a:lstStyle/>
          <a:p>
            <a:pPr marL="457200" lvl="0" indent="-457200">
              <a:buFont typeface="Arial" panose="020B0604020202020204" pitchFamily="34" charset="0"/>
              <a:buChar char="•"/>
            </a:pPr>
            <a:r>
              <a:rPr lang="en-GB" sz="2800" dirty="0" smtClean="0"/>
              <a:t>The </a:t>
            </a:r>
            <a:r>
              <a:rPr lang="en-GB" sz="2800" dirty="0"/>
              <a:t>gallery has </a:t>
            </a:r>
            <a:r>
              <a:rPr lang="en-GB" sz="2800" dirty="0" smtClean="0"/>
              <a:t>green wallpaper to look like trees and grass. </a:t>
            </a:r>
          </a:p>
          <a:p>
            <a:pPr marL="457200" lvl="0" indent="-457200">
              <a:buFont typeface="Arial" panose="020B0604020202020204" pitchFamily="34" charset="0"/>
              <a:buChar char="•"/>
            </a:pPr>
            <a:r>
              <a:rPr lang="en-GB" sz="2800" dirty="0" smtClean="0"/>
              <a:t>A </a:t>
            </a:r>
            <a:r>
              <a:rPr lang="en-GB" sz="2800" dirty="0"/>
              <a:t>green </a:t>
            </a:r>
            <a:r>
              <a:rPr lang="en-GB" sz="2800" dirty="0" smtClean="0"/>
              <a:t>or flowered carpet would run down </a:t>
            </a:r>
            <a:r>
              <a:rPr lang="en-GB" sz="2800" dirty="0"/>
              <a:t>the middle of the gallery </a:t>
            </a:r>
            <a:r>
              <a:rPr lang="en-GB" sz="2800" dirty="0" smtClean="0"/>
              <a:t>or </a:t>
            </a:r>
            <a:r>
              <a:rPr lang="en-GB" sz="2800" dirty="0"/>
              <a:t>around the </a:t>
            </a:r>
            <a:r>
              <a:rPr lang="en-GB" sz="2800" dirty="0" smtClean="0"/>
              <a:t>edges. This gave the idea of walking in a park. </a:t>
            </a:r>
          </a:p>
          <a:p>
            <a:pPr marL="457200" lvl="0" indent="-457200">
              <a:buFont typeface="Arial" panose="020B0604020202020204" pitchFamily="34" charset="0"/>
              <a:buChar char="•"/>
            </a:pPr>
            <a:r>
              <a:rPr lang="en-GB" sz="2800" dirty="0" smtClean="0"/>
              <a:t>The furniture and plasterwork have floral designs to let you imagine flower beds and leaves. </a:t>
            </a:r>
          </a:p>
          <a:p>
            <a:pPr lvl="0"/>
            <a:endParaRPr lang="en-GB" sz="2400" dirty="0"/>
          </a:p>
        </p:txBody>
      </p:sp>
      <p:sp>
        <p:nvSpPr>
          <p:cNvPr id="6" name="TextBox 5"/>
          <p:cNvSpPr txBox="1"/>
          <p:nvPr/>
        </p:nvSpPr>
        <p:spPr>
          <a:xfrm>
            <a:off x="389964" y="840509"/>
            <a:ext cx="11506200" cy="954107"/>
          </a:xfrm>
          <a:prstGeom prst="rect">
            <a:avLst/>
          </a:prstGeom>
          <a:noFill/>
        </p:spPr>
        <p:txBody>
          <a:bodyPr wrap="square" rtlCol="0">
            <a:spAutoFit/>
          </a:bodyPr>
          <a:lstStyle/>
          <a:p>
            <a:pPr lvl="0"/>
            <a:r>
              <a:rPr lang="en-GB" sz="2800" dirty="0" smtClean="0"/>
              <a:t>In 1736 Henry Ingram decided to change the design of the old Gallery and decorate it with fashions of that time. </a:t>
            </a:r>
            <a:endParaRPr lang="en-GB" sz="2800" dirty="0"/>
          </a:p>
        </p:txBody>
      </p:sp>
      <p:grpSp>
        <p:nvGrpSpPr>
          <p:cNvPr id="9" name="Group 8"/>
          <p:cNvGrpSpPr/>
          <p:nvPr/>
        </p:nvGrpSpPr>
        <p:grpSpPr>
          <a:xfrm>
            <a:off x="245408" y="5575297"/>
            <a:ext cx="1101687" cy="1101687"/>
            <a:chOff x="1685776" y="5446116"/>
            <a:chExt cx="1300766" cy="1300766"/>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5776" y="5446116"/>
              <a:ext cx="1300766" cy="1300766"/>
            </a:xfrm>
            <a:prstGeom prst="rect">
              <a:avLst/>
            </a:prstGeom>
          </p:spPr>
        </p:pic>
        <p:sp>
          <p:nvSpPr>
            <p:cNvPr id="11" name="Left Arrow 10"/>
            <p:cNvSpPr/>
            <p:nvPr/>
          </p:nvSpPr>
          <p:spPr>
            <a:xfrm>
              <a:off x="2039815" y="5866226"/>
              <a:ext cx="537893" cy="475700"/>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a:hlinkClick r:id="rId4" action="ppaction://hlinksldjump"/>
          </p:cNvPr>
          <p:cNvSpPr/>
          <p:nvPr/>
        </p:nvSpPr>
        <p:spPr>
          <a:xfrm>
            <a:off x="4673356" y="5744534"/>
            <a:ext cx="776046" cy="776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5" action="ppaction://hlinksldjump"/>
          </p:cNvPr>
          <p:cNvSpPr/>
          <p:nvPr/>
        </p:nvSpPr>
        <p:spPr>
          <a:xfrm>
            <a:off x="245408" y="5575297"/>
            <a:ext cx="1101687" cy="1101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89964" y="1790055"/>
            <a:ext cx="11506200" cy="954107"/>
          </a:xfrm>
          <a:prstGeom prst="rect">
            <a:avLst/>
          </a:prstGeom>
          <a:noFill/>
        </p:spPr>
        <p:txBody>
          <a:bodyPr wrap="square" rtlCol="0">
            <a:spAutoFit/>
          </a:bodyPr>
          <a:lstStyle/>
          <a:p>
            <a:pPr lvl="0"/>
            <a:r>
              <a:rPr lang="en-GB" sz="2800" dirty="0">
                <a:solidFill>
                  <a:prstClr val="black"/>
                </a:solidFill>
              </a:rPr>
              <a:t>He wanted to bring ‘</a:t>
            </a:r>
            <a:r>
              <a:rPr lang="en-GB" sz="2800" b="1" dirty="0">
                <a:solidFill>
                  <a:prstClr val="black"/>
                </a:solidFill>
              </a:rPr>
              <a:t>the outside in’ </a:t>
            </a:r>
            <a:r>
              <a:rPr lang="en-GB" sz="2800" dirty="0">
                <a:solidFill>
                  <a:prstClr val="black"/>
                </a:solidFill>
              </a:rPr>
              <a:t>so family and friends could take walks and exercise inside the house when the weather was wet.</a:t>
            </a:r>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56628" y="5737579"/>
            <a:ext cx="777122" cy="777122"/>
          </a:xfrm>
          <a:prstGeom prst="rect">
            <a:avLst/>
          </a:prstGeom>
        </p:spPr>
      </p:pic>
      <p:sp>
        <p:nvSpPr>
          <p:cNvPr id="15" name="Rectangle 14"/>
          <p:cNvSpPr/>
          <p:nvPr/>
        </p:nvSpPr>
        <p:spPr>
          <a:xfrm>
            <a:off x="4825681" y="5977548"/>
            <a:ext cx="471396" cy="297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bg1"/>
                </a:solidFill>
                <a:latin typeface="Century Gothic" panose="020B0502020202020204" pitchFamily="34" charset="0"/>
              </a:rPr>
              <a:t>?</a:t>
            </a:r>
            <a:endParaRPr lang="en-GB" sz="3200" b="1" dirty="0">
              <a:solidFill>
                <a:schemeClr val="bg1"/>
              </a:solidFill>
              <a:latin typeface="Century Gothic" panose="020B0502020202020204" pitchFamily="34" charset="0"/>
            </a:endParaRPr>
          </a:p>
        </p:txBody>
      </p:sp>
      <p:sp>
        <p:nvSpPr>
          <p:cNvPr id="16" name="Rectangle 15">
            <a:hlinkClick r:id="rId4" action="ppaction://hlinksldjump"/>
          </p:cNvPr>
          <p:cNvSpPr/>
          <p:nvPr/>
        </p:nvSpPr>
        <p:spPr>
          <a:xfrm>
            <a:off x="4558553" y="5737579"/>
            <a:ext cx="995082" cy="777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1928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H-MG\Temple Newsam House\Norman professional images\Furniture\1939.0016.0001 to 0025 .JPG"/>
          <p:cNvPicPr/>
          <p:nvPr/>
        </p:nvPicPr>
        <p:blipFill rotWithShape="1">
          <a:blip r:embed="rId2" cstate="screen">
            <a:extLst>
              <a:ext uri="{28A0092B-C50C-407E-A947-70E740481C1C}">
                <a14:useLocalDpi xmlns:a14="http://schemas.microsoft.com/office/drawing/2010/main"/>
              </a:ext>
            </a:extLst>
          </a:blip>
          <a:srcRect/>
          <a:stretch/>
        </p:blipFill>
        <p:spPr bwMode="auto">
          <a:xfrm>
            <a:off x="652908" y="240818"/>
            <a:ext cx="5731510" cy="3922892"/>
          </a:xfrm>
          <a:prstGeom prst="rect">
            <a:avLst/>
          </a:prstGeom>
          <a:noFill/>
          <a:ln>
            <a:noFill/>
          </a:ln>
        </p:spPr>
      </p:pic>
      <p:pic>
        <p:nvPicPr>
          <p:cNvPr id="5" name="Content Placeholder 3" descr="L:\AH-MG\Temple Newsam House\Norman professional images\Furniture\Gallery chair.JPG"/>
          <p:cNvPicPr>
            <a:picLocks noGrp="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7612717" y="1186356"/>
            <a:ext cx="3306296" cy="4205915"/>
          </a:xfrm>
          <a:prstGeom prst="rect">
            <a:avLst/>
          </a:prstGeom>
          <a:noFill/>
          <a:ln>
            <a:noFill/>
          </a:ln>
        </p:spPr>
      </p:pic>
      <p:sp>
        <p:nvSpPr>
          <p:cNvPr id="6" name="TextBox 5"/>
          <p:cNvSpPr txBox="1"/>
          <p:nvPr/>
        </p:nvSpPr>
        <p:spPr>
          <a:xfrm>
            <a:off x="6642847" y="5577670"/>
            <a:ext cx="5549153" cy="954107"/>
          </a:xfrm>
          <a:prstGeom prst="rect">
            <a:avLst/>
          </a:prstGeom>
          <a:noFill/>
        </p:spPr>
        <p:txBody>
          <a:bodyPr wrap="square" rtlCol="0">
            <a:spAutoFit/>
          </a:bodyPr>
          <a:lstStyle/>
          <a:p>
            <a:pPr algn="ctr"/>
            <a:r>
              <a:rPr lang="en-GB" sz="2800" dirty="0" smtClean="0"/>
              <a:t>The floral design was meant to represent a flowering garden bed.</a:t>
            </a:r>
            <a:endParaRPr lang="en-GB" sz="2800" dirty="0"/>
          </a:p>
        </p:txBody>
      </p:sp>
      <p:sp>
        <p:nvSpPr>
          <p:cNvPr id="8" name="TextBox 7"/>
          <p:cNvSpPr txBox="1"/>
          <p:nvPr/>
        </p:nvSpPr>
        <p:spPr>
          <a:xfrm>
            <a:off x="6536112" y="235898"/>
            <a:ext cx="5459506" cy="954107"/>
          </a:xfrm>
          <a:prstGeom prst="rect">
            <a:avLst/>
          </a:prstGeom>
          <a:noFill/>
        </p:spPr>
        <p:txBody>
          <a:bodyPr wrap="square" rtlCol="0">
            <a:spAutoFit/>
          </a:bodyPr>
          <a:lstStyle/>
          <a:p>
            <a:pPr algn="ctr"/>
            <a:r>
              <a:rPr lang="en-GB" sz="2800" dirty="0" smtClean="0"/>
              <a:t>The green flock wall paper gives the idea of green trees or grass.</a:t>
            </a:r>
            <a:endParaRPr lang="en-GB" sz="2800" dirty="0"/>
          </a:p>
        </p:txBody>
      </p:sp>
      <p:sp>
        <p:nvSpPr>
          <p:cNvPr id="2" name="Rectangle 1"/>
          <p:cNvSpPr/>
          <p:nvPr/>
        </p:nvSpPr>
        <p:spPr>
          <a:xfrm>
            <a:off x="760486" y="4484330"/>
            <a:ext cx="6096000" cy="1815882"/>
          </a:xfrm>
          <a:prstGeom prst="rect">
            <a:avLst/>
          </a:prstGeom>
        </p:spPr>
        <p:txBody>
          <a:bodyPr>
            <a:spAutoFit/>
          </a:bodyPr>
          <a:lstStyle/>
          <a:p>
            <a:pPr lvl="0" algn="ctr"/>
            <a:r>
              <a:rPr lang="en-GB" sz="2800" dirty="0">
                <a:solidFill>
                  <a:prstClr val="black"/>
                </a:solidFill>
              </a:rPr>
              <a:t>The Georgians liked the seating around the edge of the room. It was also fashionable to </a:t>
            </a:r>
            <a:r>
              <a:rPr lang="en-GB" sz="2800" dirty="0" smtClean="0">
                <a:solidFill>
                  <a:prstClr val="black"/>
                </a:solidFill>
              </a:rPr>
              <a:t>have </a:t>
            </a:r>
            <a:r>
              <a:rPr lang="en-GB" sz="2800" dirty="0">
                <a:solidFill>
                  <a:prstClr val="black"/>
                </a:solidFill>
              </a:rPr>
              <a:t>tables placed between two windows.</a:t>
            </a:r>
          </a:p>
        </p:txBody>
      </p:sp>
      <p:grpSp>
        <p:nvGrpSpPr>
          <p:cNvPr id="7" name="Group 6"/>
          <p:cNvGrpSpPr/>
          <p:nvPr/>
        </p:nvGrpSpPr>
        <p:grpSpPr>
          <a:xfrm>
            <a:off x="102065" y="5577670"/>
            <a:ext cx="1101687" cy="1101687"/>
            <a:chOff x="1685776" y="5446116"/>
            <a:chExt cx="1300766" cy="1300766"/>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5776" y="5446116"/>
              <a:ext cx="1300766" cy="1300766"/>
            </a:xfrm>
            <a:prstGeom prst="rect">
              <a:avLst/>
            </a:prstGeom>
          </p:spPr>
        </p:pic>
        <p:sp>
          <p:nvSpPr>
            <p:cNvPr id="10" name="Left Arrow 9"/>
            <p:cNvSpPr/>
            <p:nvPr/>
          </p:nvSpPr>
          <p:spPr>
            <a:xfrm>
              <a:off x="2039815" y="5866226"/>
              <a:ext cx="537893" cy="475700"/>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a:hlinkClick r:id="rId5" action="ppaction://hlinksldjump"/>
          </p:cNvPr>
          <p:cNvSpPr/>
          <p:nvPr/>
        </p:nvSpPr>
        <p:spPr>
          <a:xfrm>
            <a:off x="0" y="5577670"/>
            <a:ext cx="1317812" cy="1101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1629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048" y="1013917"/>
            <a:ext cx="4398256" cy="653143"/>
          </a:xfrm>
        </p:spPr>
        <p:txBody>
          <a:bodyPr>
            <a:normAutofit fontScale="90000"/>
          </a:bodyPr>
          <a:lstStyle/>
          <a:p>
            <a:pPr lvl="0">
              <a:lnSpc>
                <a:spcPct val="100000"/>
              </a:lnSpc>
              <a:spcBef>
                <a:spcPts val="0"/>
              </a:spcBef>
            </a:pPr>
            <a:r>
              <a:rPr lang="en-GB" sz="4000" dirty="0">
                <a:solidFill>
                  <a:prstClr val="black"/>
                </a:solidFill>
                <a:latin typeface="Calibri" panose="020F0502020204030204"/>
                <a:ea typeface="+mn-ea"/>
                <a:cs typeface="+mn-cs"/>
              </a:rPr>
              <a:t>Picture Gallery Ceiling</a:t>
            </a:r>
            <a:br>
              <a:rPr lang="en-GB" sz="4000" dirty="0">
                <a:solidFill>
                  <a:prstClr val="black"/>
                </a:solidFill>
                <a:latin typeface="Calibri" panose="020F0502020204030204"/>
                <a:ea typeface="+mn-ea"/>
                <a:cs typeface="+mn-cs"/>
              </a:rPr>
            </a:br>
            <a:endParaRPr lang="en-GB"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06271" y="231453"/>
            <a:ext cx="4385150" cy="5847173"/>
          </a:xfrm>
        </p:spPr>
      </p:pic>
      <p:sp>
        <p:nvSpPr>
          <p:cNvPr id="6" name="TextBox 5"/>
          <p:cNvSpPr txBox="1"/>
          <p:nvPr/>
        </p:nvSpPr>
        <p:spPr>
          <a:xfrm>
            <a:off x="5834316" y="2028675"/>
            <a:ext cx="5205720" cy="3046988"/>
          </a:xfrm>
          <a:prstGeom prst="rect">
            <a:avLst/>
          </a:prstGeom>
          <a:noFill/>
        </p:spPr>
        <p:txBody>
          <a:bodyPr wrap="square" rtlCol="0">
            <a:spAutoFit/>
          </a:bodyPr>
          <a:lstStyle/>
          <a:p>
            <a:pPr lvl="0"/>
            <a:r>
              <a:rPr lang="en-GB" sz="3200" dirty="0" smtClean="0"/>
              <a:t>Henry Ingram wanted to show how much he liked the King who was ruling at that time. </a:t>
            </a:r>
            <a:r>
              <a:rPr lang="en-GB" sz="3200" dirty="0"/>
              <a:t>H</a:t>
            </a:r>
            <a:r>
              <a:rPr lang="en-GB" sz="3200" dirty="0" smtClean="0"/>
              <a:t>e asked his designer to put an image of King George I </a:t>
            </a:r>
            <a:r>
              <a:rPr lang="en-GB" sz="3200" dirty="0"/>
              <a:t>in the centre of the </a:t>
            </a:r>
            <a:r>
              <a:rPr lang="en-GB" sz="3200" dirty="0" smtClean="0"/>
              <a:t>ceiling.</a:t>
            </a:r>
            <a:endParaRPr lang="en-GB" sz="3200" dirty="0"/>
          </a:p>
        </p:txBody>
      </p:sp>
      <p:grpSp>
        <p:nvGrpSpPr>
          <p:cNvPr id="8" name="Group 7"/>
          <p:cNvGrpSpPr/>
          <p:nvPr/>
        </p:nvGrpSpPr>
        <p:grpSpPr>
          <a:xfrm>
            <a:off x="527062" y="5616961"/>
            <a:ext cx="1101687" cy="1101687"/>
            <a:chOff x="1685776" y="5446116"/>
            <a:chExt cx="1300766" cy="1300766"/>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5776" y="5446116"/>
              <a:ext cx="1300766" cy="1300766"/>
            </a:xfrm>
            <a:prstGeom prst="rect">
              <a:avLst/>
            </a:prstGeom>
          </p:spPr>
        </p:pic>
        <p:sp>
          <p:nvSpPr>
            <p:cNvPr id="10" name="Left Arrow 9"/>
            <p:cNvSpPr/>
            <p:nvPr/>
          </p:nvSpPr>
          <p:spPr>
            <a:xfrm>
              <a:off x="2039815" y="5866226"/>
              <a:ext cx="537893" cy="475700"/>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2">
            <a:hlinkClick r:id="rId4" action="ppaction://hlinksldjump"/>
          </p:cNvPr>
          <p:cNvSpPr/>
          <p:nvPr/>
        </p:nvSpPr>
        <p:spPr>
          <a:xfrm>
            <a:off x="416859" y="5616961"/>
            <a:ext cx="1211890" cy="1101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5374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388" y="-2458"/>
            <a:ext cx="10515600" cy="710640"/>
          </a:xfrm>
        </p:spPr>
        <p:txBody>
          <a:bodyPr>
            <a:normAutofit/>
          </a:bodyPr>
          <a:lstStyle/>
          <a:p>
            <a:pPr algn="ctr"/>
            <a:r>
              <a:rPr lang="en-GB" sz="4000" dirty="0" smtClean="0"/>
              <a:t>Follow Up Activities </a:t>
            </a:r>
            <a:endParaRPr lang="en-GB" sz="4000" dirty="0"/>
          </a:p>
        </p:txBody>
      </p:sp>
      <p:sp>
        <p:nvSpPr>
          <p:cNvPr id="3" name="Content Placeholder 2"/>
          <p:cNvSpPr>
            <a:spLocks noGrp="1"/>
          </p:cNvSpPr>
          <p:nvPr>
            <p:ph idx="1"/>
          </p:nvPr>
        </p:nvSpPr>
        <p:spPr>
          <a:xfrm>
            <a:off x="150545" y="1636492"/>
            <a:ext cx="11944938" cy="5446058"/>
          </a:xfrm>
        </p:spPr>
        <p:txBody>
          <a:bodyPr>
            <a:normAutofit/>
          </a:bodyPr>
          <a:lstStyle/>
          <a:p>
            <a:r>
              <a:rPr lang="en-GB" dirty="0" smtClean="0"/>
              <a:t>Research Greek stories and design a piece of furniture that includes these ideas. You could use clay, paper </a:t>
            </a:r>
            <a:r>
              <a:rPr lang="en-GB" dirty="0" err="1" smtClean="0"/>
              <a:t>mache</a:t>
            </a:r>
            <a:r>
              <a:rPr lang="en-GB" dirty="0" smtClean="0"/>
              <a:t> or recycled materials!</a:t>
            </a:r>
          </a:p>
          <a:p>
            <a:r>
              <a:rPr lang="en-GB" dirty="0" smtClean="0"/>
              <a:t>Look at wall paper designs from that time. Use the patterns as inspiration to create your ‘outside in’ wallpaper. Draw, colour, collage or even print your creations.</a:t>
            </a:r>
          </a:p>
          <a:p>
            <a:r>
              <a:rPr lang="en-GB" dirty="0" smtClean="0"/>
              <a:t>Use a shoe box. Can you recreate Henry Ingram’s Picture Gallery?</a:t>
            </a:r>
          </a:p>
          <a:p>
            <a:r>
              <a:rPr lang="en-GB" dirty="0" smtClean="0"/>
              <a:t>If you were the new owner of Temple </a:t>
            </a:r>
            <a:r>
              <a:rPr lang="en-GB" dirty="0" err="1" smtClean="0"/>
              <a:t>Newsam</a:t>
            </a:r>
            <a:r>
              <a:rPr lang="en-GB" dirty="0" smtClean="0"/>
              <a:t> House what changes would you make in the Picture Gallery? Draw the Gallery with the wallpaper, furniture and objects that you would choose to show off today’s fashions and your taste. How is your design different to Henry’s?</a:t>
            </a:r>
          </a:p>
          <a:p>
            <a:r>
              <a:rPr lang="en-GB" dirty="0" smtClean="0"/>
              <a:t>Henry put a picture of the king on the ceiling. Who do you admire? How would you include an image of this person and where would it be displayed?</a:t>
            </a:r>
          </a:p>
          <a:p>
            <a:pPr marL="0" indent="0">
              <a:buNone/>
            </a:pPr>
            <a:endParaRPr lang="en-GB" dirty="0" smtClean="0"/>
          </a:p>
          <a:p>
            <a:pPr marL="0" indent="0">
              <a:buNone/>
            </a:pPr>
            <a:endParaRPr lang="en-GB" dirty="0"/>
          </a:p>
        </p:txBody>
      </p:sp>
      <p:grpSp>
        <p:nvGrpSpPr>
          <p:cNvPr id="4" name="Group 3"/>
          <p:cNvGrpSpPr/>
          <p:nvPr/>
        </p:nvGrpSpPr>
        <p:grpSpPr>
          <a:xfrm>
            <a:off x="150545" y="169602"/>
            <a:ext cx="1101687" cy="1101687"/>
            <a:chOff x="1685776" y="5446116"/>
            <a:chExt cx="1300766" cy="1300766"/>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5776" y="5446116"/>
              <a:ext cx="1300766" cy="1300766"/>
            </a:xfrm>
            <a:prstGeom prst="rect">
              <a:avLst/>
            </a:prstGeom>
          </p:spPr>
        </p:pic>
        <p:sp>
          <p:nvSpPr>
            <p:cNvPr id="6" name="Left Arrow 5"/>
            <p:cNvSpPr/>
            <p:nvPr/>
          </p:nvSpPr>
          <p:spPr>
            <a:xfrm>
              <a:off x="2039815" y="5866226"/>
              <a:ext cx="537893" cy="475700"/>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hlinkClick r:id="rId3" action="ppaction://hlinksldjump"/>
          </p:cNvPr>
          <p:cNvSpPr/>
          <p:nvPr/>
        </p:nvSpPr>
        <p:spPr>
          <a:xfrm>
            <a:off x="0" y="0"/>
            <a:ext cx="1371600" cy="1398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156958" y="708182"/>
            <a:ext cx="10434407" cy="812530"/>
          </a:xfrm>
          <a:prstGeom prst="rect">
            <a:avLst/>
          </a:prstGeom>
          <a:noFill/>
        </p:spPr>
        <p:txBody>
          <a:bodyPr wrap="square" rtlCol="0">
            <a:spAutoFit/>
          </a:bodyPr>
          <a:lstStyle/>
          <a:p>
            <a:pPr lvl="0" algn="ctr">
              <a:lnSpc>
                <a:spcPct val="90000"/>
              </a:lnSpc>
              <a:spcBef>
                <a:spcPts val="1000"/>
              </a:spcBef>
            </a:pPr>
            <a:r>
              <a:rPr lang="en-GB" sz="2600" b="1" dirty="0">
                <a:solidFill>
                  <a:prstClr val="black"/>
                </a:solidFill>
              </a:rPr>
              <a:t>During the 1800’s the fashion for interior designs often included the idea of ‘bringing the outside in’ and stories from Greek myths and legends. </a:t>
            </a:r>
          </a:p>
        </p:txBody>
      </p:sp>
    </p:spTree>
    <p:extLst>
      <p:ext uri="{BB962C8B-B14F-4D97-AF65-F5344CB8AC3E}">
        <p14:creationId xmlns:p14="http://schemas.microsoft.com/office/powerpoint/2010/main" val="554886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Instructions to turn Power Point into a touchscreen Interactive / use with a mouse.</a:t>
            </a:r>
            <a:endParaRPr lang="en-GB" b="1" dirty="0"/>
          </a:p>
        </p:txBody>
      </p:sp>
      <p:sp>
        <p:nvSpPr>
          <p:cNvPr id="3" name="Content Placeholder 2"/>
          <p:cNvSpPr>
            <a:spLocks noGrp="1"/>
          </p:cNvSpPr>
          <p:nvPr>
            <p:ph idx="1"/>
          </p:nvPr>
        </p:nvSpPr>
        <p:spPr>
          <a:xfrm>
            <a:off x="959223" y="1723508"/>
            <a:ext cx="10515600" cy="4351338"/>
          </a:xfrm>
        </p:spPr>
        <p:txBody>
          <a:bodyPr>
            <a:normAutofit fontScale="92500" lnSpcReduction="10000"/>
          </a:bodyPr>
          <a:lstStyle/>
          <a:p>
            <a:r>
              <a:rPr lang="en-GB" sz="3200" dirty="0"/>
              <a:t> </a:t>
            </a:r>
            <a:r>
              <a:rPr lang="en-GB" sz="3200" dirty="0" smtClean="0"/>
              <a:t>Go </a:t>
            </a:r>
            <a:r>
              <a:rPr lang="en-GB" sz="3200" dirty="0"/>
              <a:t>to ’Slide Show’ on the command </a:t>
            </a:r>
            <a:r>
              <a:rPr lang="en-GB" sz="3200" dirty="0" smtClean="0"/>
              <a:t>ribbon.</a:t>
            </a:r>
            <a:endParaRPr lang="en-GB" sz="3200" dirty="0"/>
          </a:p>
          <a:p>
            <a:r>
              <a:rPr lang="en-GB" sz="3200" dirty="0"/>
              <a:t>Choose ‘Set Up Slide Show</a:t>
            </a:r>
            <a:r>
              <a:rPr lang="en-GB" sz="3200" dirty="0" smtClean="0"/>
              <a:t>’.</a:t>
            </a:r>
            <a:r>
              <a:rPr lang="en-GB" sz="3200" dirty="0"/>
              <a:t>  </a:t>
            </a:r>
          </a:p>
          <a:p>
            <a:r>
              <a:rPr lang="en-GB" sz="3200" dirty="0"/>
              <a:t>Select ‘Browse at Kiosk (full screen</a:t>
            </a:r>
            <a:r>
              <a:rPr lang="en-GB" sz="3200" dirty="0" smtClean="0"/>
              <a:t>)’.</a:t>
            </a:r>
            <a:r>
              <a:rPr lang="en-GB" sz="3200" dirty="0"/>
              <a:t>   </a:t>
            </a:r>
          </a:p>
          <a:p>
            <a:r>
              <a:rPr lang="en-GB" sz="3200" dirty="0"/>
              <a:t>Click on each </a:t>
            </a:r>
            <a:r>
              <a:rPr lang="en-GB" sz="3200" dirty="0" smtClean="0"/>
              <a:t>         TN </a:t>
            </a:r>
            <a:r>
              <a:rPr lang="en-GB" sz="3200" dirty="0"/>
              <a:t>shape </a:t>
            </a:r>
            <a:r>
              <a:rPr lang="en-GB" sz="3200" dirty="0" smtClean="0"/>
              <a:t>symbol </a:t>
            </a:r>
            <a:r>
              <a:rPr lang="en-GB" sz="3200" dirty="0"/>
              <a:t>to explore the content. The content can be accessed in any order.  </a:t>
            </a:r>
          </a:p>
          <a:p>
            <a:r>
              <a:rPr lang="en-GB" sz="3200" dirty="0" smtClean="0"/>
              <a:t>Further information or more details can be accessed by clicking on the          or           coloured symbols.</a:t>
            </a:r>
          </a:p>
          <a:p>
            <a:r>
              <a:rPr lang="en-GB" sz="3200" dirty="0" smtClean="0"/>
              <a:t>Go to ‘From Beginning’ to start.</a:t>
            </a:r>
          </a:p>
          <a:p>
            <a:r>
              <a:rPr lang="en-GB" sz="3200" dirty="0" smtClean="0"/>
              <a:t>Press ‘escape’ on the keyboard to exit the programme.</a:t>
            </a: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1272" y="3105927"/>
            <a:ext cx="590477" cy="590477"/>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2797" y="4409009"/>
            <a:ext cx="559758" cy="559758"/>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3800" y="4409009"/>
            <a:ext cx="559758" cy="559758"/>
          </a:xfrm>
          <a:prstGeom prst="rect">
            <a:avLst/>
          </a:prstGeom>
        </p:spPr>
      </p:pic>
    </p:spTree>
    <p:extLst>
      <p:ext uri="{BB962C8B-B14F-4D97-AF65-F5344CB8AC3E}">
        <p14:creationId xmlns:p14="http://schemas.microsoft.com/office/powerpoint/2010/main" val="2333601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314" y="249012"/>
            <a:ext cx="10515600" cy="476704"/>
          </a:xfrm>
        </p:spPr>
        <p:txBody>
          <a:bodyPr>
            <a:normAutofit fontScale="90000"/>
          </a:bodyPr>
          <a:lstStyle/>
          <a:p>
            <a:r>
              <a:rPr lang="en-GB" dirty="0" smtClean="0"/>
              <a:t>Temple </a:t>
            </a:r>
            <a:r>
              <a:rPr lang="en-GB" dirty="0" err="1" smtClean="0"/>
              <a:t>Newsam</a:t>
            </a:r>
            <a:r>
              <a:rPr lang="en-GB" dirty="0" smtClean="0"/>
              <a:t> Picture Gallery</a:t>
            </a:r>
            <a:endParaRPr lang="en-GB"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728488" y="3174937"/>
            <a:ext cx="4978399" cy="3332648"/>
          </a:xfrm>
          <a:prstGeom prst="rect">
            <a:avLst/>
          </a:prstGeom>
        </p:spPr>
      </p:pic>
      <p:sp>
        <p:nvSpPr>
          <p:cNvPr id="5" name="TextBox 4"/>
          <p:cNvSpPr txBox="1"/>
          <p:nvPr/>
        </p:nvSpPr>
        <p:spPr>
          <a:xfrm>
            <a:off x="356717" y="827294"/>
            <a:ext cx="11553371" cy="2677656"/>
          </a:xfrm>
          <a:prstGeom prst="rect">
            <a:avLst/>
          </a:prstGeom>
          <a:noFill/>
        </p:spPr>
        <p:txBody>
          <a:bodyPr wrap="square" rtlCol="0">
            <a:spAutoFit/>
          </a:bodyPr>
          <a:lstStyle/>
          <a:p>
            <a:r>
              <a:rPr lang="en-GB" sz="2800" dirty="0">
                <a:solidFill>
                  <a:srgbClr val="222222"/>
                </a:solidFill>
                <a:latin typeface="Arial" panose="020B0604020202020204" pitchFamily="34" charset="0"/>
                <a:ea typeface="Times New Roman" panose="02020603050405020304" pitchFamily="18" charset="0"/>
              </a:rPr>
              <a:t>Temple </a:t>
            </a:r>
            <a:r>
              <a:rPr lang="en-GB" sz="2800" dirty="0" err="1">
                <a:solidFill>
                  <a:srgbClr val="222222"/>
                </a:solidFill>
                <a:latin typeface="Arial" panose="020B0604020202020204" pitchFamily="34" charset="0"/>
                <a:ea typeface="Times New Roman" panose="02020603050405020304" pitchFamily="18" charset="0"/>
              </a:rPr>
              <a:t>Newsam</a:t>
            </a:r>
            <a:r>
              <a:rPr lang="en-GB" sz="2800" dirty="0">
                <a:solidFill>
                  <a:srgbClr val="222222"/>
                </a:solidFill>
                <a:latin typeface="Arial" panose="020B0604020202020204" pitchFamily="34" charset="0"/>
                <a:ea typeface="Times New Roman" panose="02020603050405020304" pitchFamily="18" charset="0"/>
              </a:rPr>
              <a:t> House is a magnificent </a:t>
            </a:r>
            <a:r>
              <a:rPr lang="en-GB" sz="2800" dirty="0" smtClean="0">
                <a:solidFill>
                  <a:srgbClr val="222222"/>
                </a:solidFill>
                <a:latin typeface="Arial" panose="020B0604020202020204" pitchFamily="34" charset="0"/>
                <a:ea typeface="Times New Roman" panose="02020603050405020304" pitchFamily="18" charset="0"/>
              </a:rPr>
              <a:t>home built </a:t>
            </a:r>
            <a:r>
              <a:rPr lang="en-GB" sz="2800" dirty="0">
                <a:solidFill>
                  <a:srgbClr val="222222"/>
                </a:solidFill>
                <a:latin typeface="Arial" panose="020B0604020202020204" pitchFamily="34" charset="0"/>
                <a:ea typeface="Times New Roman" panose="02020603050405020304" pitchFamily="18" charset="0"/>
              </a:rPr>
              <a:t>500 </a:t>
            </a:r>
            <a:r>
              <a:rPr lang="en-GB" sz="2800" dirty="0" smtClean="0">
                <a:solidFill>
                  <a:srgbClr val="222222"/>
                </a:solidFill>
                <a:latin typeface="Arial" panose="020B0604020202020204" pitchFamily="34" charset="0"/>
                <a:ea typeface="Times New Roman" panose="02020603050405020304" pitchFamily="18" charset="0"/>
              </a:rPr>
              <a:t>years ago. It has had </a:t>
            </a:r>
            <a:r>
              <a:rPr lang="en-GB" sz="2800" dirty="0">
                <a:solidFill>
                  <a:srgbClr val="222222"/>
                </a:solidFill>
                <a:latin typeface="Arial" panose="020B0604020202020204" pitchFamily="34" charset="0"/>
                <a:ea typeface="Times New Roman" panose="02020603050405020304" pitchFamily="18" charset="0"/>
              </a:rPr>
              <a:t>many important owners</a:t>
            </a:r>
            <a:r>
              <a:rPr lang="en-GB" sz="2800" dirty="0" smtClean="0">
                <a:solidFill>
                  <a:srgbClr val="222222"/>
                </a:solidFill>
                <a:latin typeface="Arial" panose="020B0604020202020204" pitchFamily="34" charset="0"/>
                <a:ea typeface="Times New Roman" panose="02020603050405020304" pitchFamily="18" charset="0"/>
              </a:rPr>
              <a:t>, </a:t>
            </a:r>
            <a:r>
              <a:rPr lang="en-GB" sz="2800" dirty="0">
                <a:solidFill>
                  <a:srgbClr val="222222"/>
                </a:solidFill>
                <a:latin typeface="Arial" panose="020B0604020202020204" pitchFamily="34" charset="0"/>
                <a:ea typeface="Times New Roman" panose="02020603050405020304" pitchFamily="18" charset="0"/>
              </a:rPr>
              <a:t>such as King Henry VIII, Queen Elizabeth I </a:t>
            </a:r>
            <a:r>
              <a:rPr lang="en-GB" sz="2800" dirty="0" smtClean="0">
                <a:solidFill>
                  <a:srgbClr val="222222"/>
                </a:solidFill>
                <a:latin typeface="Arial" panose="020B0604020202020204" pitchFamily="34" charset="0"/>
                <a:ea typeface="Times New Roman" panose="02020603050405020304" pitchFamily="18" charset="0"/>
              </a:rPr>
              <a:t>and </a:t>
            </a:r>
            <a:r>
              <a:rPr lang="en-GB" sz="2800" dirty="0">
                <a:solidFill>
                  <a:srgbClr val="222222"/>
                </a:solidFill>
                <a:latin typeface="Arial" panose="020B0604020202020204" pitchFamily="34" charset="0"/>
                <a:ea typeface="Times New Roman" panose="02020603050405020304" pitchFamily="18" charset="0"/>
              </a:rPr>
              <a:t>Lord Darnley, </a:t>
            </a:r>
            <a:r>
              <a:rPr lang="en-GB" sz="2800" dirty="0" smtClean="0">
                <a:solidFill>
                  <a:srgbClr val="222222"/>
                </a:solidFill>
                <a:latin typeface="Arial" panose="020B0604020202020204" pitchFamily="34" charset="0"/>
                <a:ea typeface="Times New Roman" panose="02020603050405020304" pitchFamily="18" charset="0"/>
              </a:rPr>
              <a:t>who was </a:t>
            </a:r>
            <a:r>
              <a:rPr lang="en-GB" sz="2800" dirty="0">
                <a:solidFill>
                  <a:srgbClr val="222222"/>
                </a:solidFill>
                <a:latin typeface="Arial" panose="020B0604020202020204" pitchFamily="34" charset="0"/>
                <a:ea typeface="Times New Roman" panose="02020603050405020304" pitchFamily="18" charset="0"/>
              </a:rPr>
              <a:t>born </a:t>
            </a:r>
            <a:r>
              <a:rPr lang="en-GB" sz="2800" dirty="0" smtClean="0">
                <a:solidFill>
                  <a:srgbClr val="222222"/>
                </a:solidFill>
                <a:latin typeface="Arial" panose="020B0604020202020204" pitchFamily="34" charset="0"/>
                <a:ea typeface="Times New Roman" panose="02020603050405020304" pitchFamily="18" charset="0"/>
              </a:rPr>
              <a:t>in the house </a:t>
            </a:r>
            <a:r>
              <a:rPr lang="en-GB" sz="2800" dirty="0">
                <a:solidFill>
                  <a:srgbClr val="222222"/>
                </a:solidFill>
                <a:latin typeface="Arial" panose="020B0604020202020204" pitchFamily="34" charset="0"/>
                <a:ea typeface="Times New Roman" panose="02020603050405020304" pitchFamily="18" charset="0"/>
              </a:rPr>
              <a:t>and went on to marry Mary Queen of Scots. </a:t>
            </a:r>
            <a:r>
              <a:rPr lang="en-GB" sz="2800" dirty="0" smtClean="0">
                <a:solidFill>
                  <a:srgbClr val="222222"/>
                </a:solidFill>
                <a:latin typeface="Arial" panose="020B0604020202020204" pitchFamily="34" charset="0"/>
                <a:ea typeface="Times New Roman" panose="02020603050405020304" pitchFamily="18" charset="0"/>
              </a:rPr>
              <a:t>In 1622 </a:t>
            </a:r>
            <a:r>
              <a:rPr lang="en-GB" sz="2800" dirty="0">
                <a:solidFill>
                  <a:srgbClr val="222222"/>
                </a:solidFill>
                <a:latin typeface="Arial" panose="020B0604020202020204" pitchFamily="34" charset="0"/>
                <a:ea typeface="Times New Roman" panose="02020603050405020304" pitchFamily="18" charset="0"/>
              </a:rPr>
              <a:t>the Ingram family </a:t>
            </a:r>
            <a:r>
              <a:rPr lang="en-GB" sz="2800" dirty="0" smtClean="0">
                <a:solidFill>
                  <a:srgbClr val="222222"/>
                </a:solidFill>
                <a:latin typeface="Arial" panose="020B0604020202020204" pitchFamily="34" charset="0"/>
                <a:ea typeface="Times New Roman" panose="02020603050405020304" pitchFamily="18" charset="0"/>
              </a:rPr>
              <a:t>bought the house and </a:t>
            </a:r>
            <a:r>
              <a:rPr lang="en-GB" sz="2800" dirty="0">
                <a:solidFill>
                  <a:srgbClr val="222222"/>
                </a:solidFill>
                <a:latin typeface="Arial" panose="020B0604020202020204" pitchFamily="34" charset="0"/>
                <a:ea typeface="Times New Roman" panose="02020603050405020304" pitchFamily="18" charset="0"/>
              </a:rPr>
              <a:t>rebuilt many parts of the house. In 1922 the estate was sold to Leeds City Council. </a:t>
            </a:r>
            <a:endParaRPr lang="en-GB" sz="2800"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904" y="3504950"/>
            <a:ext cx="5279860" cy="2672622"/>
          </a:xfrm>
          <a:prstGeom prst="rect">
            <a:avLst/>
          </a:prstGeom>
        </p:spPr>
      </p:pic>
      <p:sp>
        <p:nvSpPr>
          <p:cNvPr id="7" name="TextBox 6"/>
          <p:cNvSpPr txBox="1"/>
          <p:nvPr/>
        </p:nvSpPr>
        <p:spPr>
          <a:xfrm>
            <a:off x="219947" y="6322919"/>
            <a:ext cx="6328228" cy="369332"/>
          </a:xfrm>
          <a:prstGeom prst="rect">
            <a:avLst/>
          </a:prstGeom>
          <a:noFill/>
        </p:spPr>
        <p:txBody>
          <a:bodyPr wrap="square" rtlCol="0">
            <a:spAutoFit/>
          </a:bodyPr>
          <a:lstStyle/>
          <a:p>
            <a:r>
              <a:rPr lang="en-GB" dirty="0" smtClean="0"/>
              <a:t>In 1996 the picture gallery was restored to its appearance in 1746</a:t>
            </a:r>
            <a:endParaRPr lang="en-GB" dirty="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20616" y="5934896"/>
            <a:ext cx="776046" cy="776046"/>
          </a:xfrm>
          <a:prstGeom prst="rect">
            <a:avLst/>
          </a:prstGeom>
        </p:spPr>
      </p:pic>
      <p:pic>
        <p:nvPicPr>
          <p:cNvPr id="9" name="Picture 8"/>
          <p:cNvPicPr>
            <a:picLocks noChangeAspect="1"/>
          </p:cNvPicPr>
          <p:nvPr/>
        </p:nvPicPr>
        <p:blipFill>
          <a:blip r:embed="rId5"/>
          <a:stretch>
            <a:fillRect/>
          </a:stretch>
        </p:blipFill>
        <p:spPr>
          <a:xfrm>
            <a:off x="10545895" y="5934896"/>
            <a:ext cx="725487" cy="859611"/>
          </a:xfrm>
          <a:prstGeom prst="rect">
            <a:avLst/>
          </a:prstGeom>
        </p:spPr>
      </p:pic>
      <p:sp>
        <p:nvSpPr>
          <p:cNvPr id="3" name="Rectangle 2">
            <a:hlinkClick r:id="rId6" action="ppaction://hlinksldjump"/>
          </p:cNvPr>
          <p:cNvSpPr/>
          <p:nvPr/>
        </p:nvSpPr>
        <p:spPr>
          <a:xfrm>
            <a:off x="10394576" y="5934896"/>
            <a:ext cx="1021977" cy="757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9912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857732" y="971277"/>
            <a:ext cx="4644990" cy="5373615"/>
          </a:xfrm>
        </p:spPr>
      </p:pic>
      <p:sp>
        <p:nvSpPr>
          <p:cNvPr id="5" name="TextBox 4"/>
          <p:cNvSpPr txBox="1"/>
          <p:nvPr/>
        </p:nvSpPr>
        <p:spPr>
          <a:xfrm>
            <a:off x="316976" y="201706"/>
            <a:ext cx="5661212" cy="707886"/>
          </a:xfrm>
          <a:prstGeom prst="rect">
            <a:avLst/>
          </a:prstGeom>
          <a:noFill/>
        </p:spPr>
        <p:txBody>
          <a:bodyPr wrap="square" rtlCol="0">
            <a:spAutoFit/>
          </a:bodyPr>
          <a:lstStyle/>
          <a:p>
            <a:r>
              <a:rPr lang="en-GB" sz="4000" dirty="0" smtClean="0"/>
              <a:t>Henry Ingram 7</a:t>
            </a:r>
            <a:r>
              <a:rPr lang="en-GB" sz="4000" baseline="30000" dirty="0" smtClean="0"/>
              <a:t>th</a:t>
            </a:r>
            <a:r>
              <a:rPr lang="en-GB" sz="4000" dirty="0" smtClean="0"/>
              <a:t> Viscount</a:t>
            </a:r>
            <a:endParaRPr lang="en-GB" sz="4000" dirty="0"/>
          </a:p>
        </p:txBody>
      </p:sp>
      <p:sp>
        <p:nvSpPr>
          <p:cNvPr id="6" name="TextBox 5"/>
          <p:cNvSpPr txBox="1"/>
          <p:nvPr/>
        </p:nvSpPr>
        <p:spPr>
          <a:xfrm>
            <a:off x="6229178" y="702469"/>
            <a:ext cx="5783864" cy="6155531"/>
          </a:xfrm>
          <a:prstGeom prst="rect">
            <a:avLst/>
          </a:prstGeom>
          <a:noFill/>
        </p:spPr>
        <p:txBody>
          <a:bodyPr wrap="square" rtlCol="0">
            <a:spAutoFit/>
          </a:bodyPr>
          <a:lstStyle/>
          <a:p>
            <a:r>
              <a:rPr lang="en-GB" sz="3200" dirty="0" smtClean="0"/>
              <a:t>The Picture Gallery at Temple </a:t>
            </a:r>
            <a:r>
              <a:rPr lang="en-GB" sz="3200" dirty="0" err="1" smtClean="0"/>
              <a:t>Newsam</a:t>
            </a:r>
            <a:r>
              <a:rPr lang="en-GB" sz="3200" dirty="0" smtClean="0"/>
              <a:t> today is decorated with the same wallpaper, furniture and objects that Henry Ingram chose in 1736.</a:t>
            </a:r>
          </a:p>
          <a:p>
            <a:endParaRPr lang="en-GB" sz="3200" dirty="0" smtClean="0"/>
          </a:p>
          <a:p>
            <a:r>
              <a:rPr lang="en-GB" sz="3200" dirty="0" smtClean="0"/>
              <a:t>In his portrait you can see Henry holding a plan of the Picture </a:t>
            </a:r>
            <a:r>
              <a:rPr lang="en-GB" sz="3200" dirty="0"/>
              <a:t>G</a:t>
            </a:r>
            <a:r>
              <a:rPr lang="en-GB" sz="3200" dirty="0" smtClean="0"/>
              <a:t>allery ceiling with Temple </a:t>
            </a:r>
            <a:r>
              <a:rPr lang="en-GB" sz="3200" dirty="0" err="1" smtClean="0"/>
              <a:t>Newsam</a:t>
            </a:r>
            <a:r>
              <a:rPr lang="en-GB" sz="3200" dirty="0" smtClean="0"/>
              <a:t> house in the background. </a:t>
            </a:r>
            <a:endParaRPr lang="en-GB" sz="3200" dirty="0"/>
          </a:p>
          <a:p>
            <a:endParaRPr lang="en-GB" sz="2400" dirty="0"/>
          </a:p>
          <a:p>
            <a:r>
              <a:rPr lang="en-GB" dirty="0" smtClean="0"/>
              <a:t> </a:t>
            </a:r>
            <a:endParaRPr lang="en-GB" dirty="0"/>
          </a:p>
        </p:txBody>
      </p:sp>
      <p:grpSp>
        <p:nvGrpSpPr>
          <p:cNvPr id="7" name="Group 6"/>
          <p:cNvGrpSpPr/>
          <p:nvPr/>
        </p:nvGrpSpPr>
        <p:grpSpPr>
          <a:xfrm>
            <a:off x="306888" y="5532396"/>
            <a:ext cx="1101687" cy="1101687"/>
            <a:chOff x="1685776" y="5446116"/>
            <a:chExt cx="1300766" cy="1300766"/>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5776" y="5446116"/>
              <a:ext cx="1300766" cy="1300766"/>
            </a:xfrm>
            <a:prstGeom prst="rect">
              <a:avLst/>
            </a:prstGeom>
          </p:spPr>
        </p:pic>
        <p:sp>
          <p:nvSpPr>
            <p:cNvPr id="9" name="Left Arrow 8"/>
            <p:cNvSpPr/>
            <p:nvPr/>
          </p:nvSpPr>
          <p:spPr>
            <a:xfrm>
              <a:off x="2039815" y="5866226"/>
              <a:ext cx="537893" cy="475700"/>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a:hlinkClick r:id="rId4" action="ppaction://hlinksldjump"/>
          </p:cNvPr>
          <p:cNvSpPr/>
          <p:nvPr/>
        </p:nvSpPr>
        <p:spPr>
          <a:xfrm>
            <a:off x="69156" y="5405718"/>
            <a:ext cx="1611726" cy="134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4150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38746" y="541493"/>
            <a:ext cx="8050048" cy="4978899"/>
          </a:xfrm>
          <a:prstGeom prst="rect">
            <a:avLst/>
          </a:prstGeom>
        </p:spPr>
      </p:pic>
      <p:grpSp>
        <p:nvGrpSpPr>
          <p:cNvPr id="12" name="Group 11"/>
          <p:cNvGrpSpPr/>
          <p:nvPr/>
        </p:nvGrpSpPr>
        <p:grpSpPr>
          <a:xfrm>
            <a:off x="2314458" y="1396904"/>
            <a:ext cx="776046" cy="776046"/>
            <a:chOff x="7399464" y="2580158"/>
            <a:chExt cx="1950597" cy="1950597"/>
          </a:xfrm>
        </p:grpSpPr>
        <p:pic>
          <p:nvPicPr>
            <p:cNvPr id="13" name="Picture 12">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9464" y="2580158"/>
              <a:ext cx="1950597" cy="1950597"/>
            </a:xfrm>
            <a:prstGeom prst="rect">
              <a:avLst/>
            </a:prstGeom>
          </p:spPr>
        </p:pic>
        <p:sp>
          <p:nvSpPr>
            <p:cNvPr id="14" name="Rectangle 13"/>
            <p:cNvSpPr/>
            <p:nvPr/>
          </p:nvSpPr>
          <p:spPr>
            <a:xfrm>
              <a:off x="7778839" y="3181082"/>
              <a:ext cx="1184857" cy="746974"/>
            </a:xfrm>
            <a:prstGeom prst="rect">
              <a:avLst/>
            </a:prstGeom>
            <a:solidFill>
              <a:srgbClr val="FF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Century Gothic" panose="020B0502020202020204" pitchFamily="34" charset="0"/>
                </a:rPr>
                <a:t>?</a:t>
              </a:r>
              <a:endParaRPr lang="en-GB" sz="3200" b="1" dirty="0">
                <a:latin typeface="Century Gothic" panose="020B0502020202020204" pitchFamily="34" charset="0"/>
              </a:endParaRPr>
            </a:p>
          </p:txBody>
        </p:sp>
      </p:grpSp>
      <p:grpSp>
        <p:nvGrpSpPr>
          <p:cNvPr id="15" name="Group 14"/>
          <p:cNvGrpSpPr/>
          <p:nvPr/>
        </p:nvGrpSpPr>
        <p:grpSpPr>
          <a:xfrm>
            <a:off x="4889347" y="2172950"/>
            <a:ext cx="776046" cy="776046"/>
            <a:chOff x="7399464" y="2580158"/>
            <a:chExt cx="1950597" cy="1950597"/>
          </a:xfrm>
        </p:grpSpPr>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9464" y="2580158"/>
              <a:ext cx="1950597" cy="1950597"/>
            </a:xfrm>
            <a:prstGeom prst="rect">
              <a:avLst/>
            </a:prstGeom>
          </p:spPr>
        </p:pic>
        <p:sp>
          <p:nvSpPr>
            <p:cNvPr id="17" name="Rectangle 16"/>
            <p:cNvSpPr/>
            <p:nvPr/>
          </p:nvSpPr>
          <p:spPr>
            <a:xfrm>
              <a:off x="7778839" y="3181082"/>
              <a:ext cx="1184857" cy="746974"/>
            </a:xfrm>
            <a:prstGeom prst="rect">
              <a:avLst/>
            </a:prstGeom>
            <a:solidFill>
              <a:srgbClr val="FF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Century Gothic" panose="020B0502020202020204" pitchFamily="34" charset="0"/>
                </a:rPr>
                <a:t>?</a:t>
              </a:r>
              <a:endParaRPr lang="en-GB" sz="3200" b="1" dirty="0">
                <a:latin typeface="Century Gothic" panose="020B0502020202020204" pitchFamily="34" charset="0"/>
              </a:endParaRPr>
            </a:p>
          </p:txBody>
        </p:sp>
      </p:grpSp>
      <p:grpSp>
        <p:nvGrpSpPr>
          <p:cNvPr id="18" name="Group 17"/>
          <p:cNvGrpSpPr/>
          <p:nvPr/>
        </p:nvGrpSpPr>
        <p:grpSpPr>
          <a:xfrm>
            <a:off x="4358665" y="3341659"/>
            <a:ext cx="776046" cy="776046"/>
            <a:chOff x="7399464" y="2580158"/>
            <a:chExt cx="1950597" cy="1950597"/>
          </a:xfrm>
        </p:grpSpPr>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9464" y="2580158"/>
              <a:ext cx="1950597" cy="1950597"/>
            </a:xfrm>
            <a:prstGeom prst="rect">
              <a:avLst/>
            </a:prstGeom>
          </p:spPr>
        </p:pic>
        <p:sp>
          <p:nvSpPr>
            <p:cNvPr id="20" name="Rectangle 19"/>
            <p:cNvSpPr/>
            <p:nvPr/>
          </p:nvSpPr>
          <p:spPr>
            <a:xfrm>
              <a:off x="7778839" y="3181082"/>
              <a:ext cx="1184857" cy="746974"/>
            </a:xfrm>
            <a:prstGeom prst="rect">
              <a:avLst/>
            </a:prstGeom>
            <a:solidFill>
              <a:srgbClr val="FF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Century Gothic" panose="020B0502020202020204" pitchFamily="34" charset="0"/>
                </a:rPr>
                <a:t>?</a:t>
              </a:r>
              <a:endParaRPr lang="en-GB" sz="3200" b="1" dirty="0">
                <a:latin typeface="Century Gothic" panose="020B0502020202020204" pitchFamily="34" charset="0"/>
              </a:endParaRPr>
            </a:p>
          </p:txBody>
        </p:sp>
      </p:grpSp>
      <p:grpSp>
        <p:nvGrpSpPr>
          <p:cNvPr id="21" name="Group 20"/>
          <p:cNvGrpSpPr/>
          <p:nvPr/>
        </p:nvGrpSpPr>
        <p:grpSpPr>
          <a:xfrm>
            <a:off x="8871202" y="4503055"/>
            <a:ext cx="776046" cy="776046"/>
            <a:chOff x="7399464" y="2580158"/>
            <a:chExt cx="1950597" cy="1950597"/>
          </a:xfrm>
        </p:grpSpPr>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9464" y="2580158"/>
              <a:ext cx="1950597" cy="1950597"/>
            </a:xfrm>
            <a:prstGeom prst="rect">
              <a:avLst/>
            </a:prstGeom>
          </p:spPr>
        </p:pic>
        <p:sp>
          <p:nvSpPr>
            <p:cNvPr id="23" name="Rectangle 22"/>
            <p:cNvSpPr/>
            <p:nvPr/>
          </p:nvSpPr>
          <p:spPr>
            <a:xfrm>
              <a:off x="7778839" y="3181082"/>
              <a:ext cx="1184857" cy="746974"/>
            </a:xfrm>
            <a:prstGeom prst="rect">
              <a:avLst/>
            </a:prstGeom>
            <a:solidFill>
              <a:srgbClr val="FF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Century Gothic" panose="020B0502020202020204" pitchFamily="34" charset="0"/>
                </a:rPr>
                <a:t>?</a:t>
              </a:r>
              <a:endParaRPr lang="en-GB" sz="3200" b="1" dirty="0">
                <a:latin typeface="Century Gothic" panose="020B0502020202020204" pitchFamily="34" charset="0"/>
              </a:endParaRPr>
            </a:p>
          </p:txBody>
        </p:sp>
      </p:grpSp>
      <p:sp>
        <p:nvSpPr>
          <p:cNvPr id="5" name="Rectangle 4">
            <a:hlinkClick r:id="rId5" action="ppaction://hlinksldjump"/>
          </p:cNvPr>
          <p:cNvSpPr/>
          <p:nvPr/>
        </p:nvSpPr>
        <p:spPr>
          <a:xfrm>
            <a:off x="8871202" y="4397589"/>
            <a:ext cx="776046" cy="994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6" action="ppaction://hlinksldjump"/>
          </p:cNvPr>
          <p:cNvSpPr/>
          <p:nvPr/>
        </p:nvSpPr>
        <p:spPr>
          <a:xfrm>
            <a:off x="4889347" y="2101794"/>
            <a:ext cx="776046" cy="97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7" action="ppaction://hlinksldjump"/>
          </p:cNvPr>
          <p:cNvSpPr/>
          <p:nvPr/>
        </p:nvSpPr>
        <p:spPr>
          <a:xfrm>
            <a:off x="4358665" y="3260628"/>
            <a:ext cx="776046" cy="97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hlinkClick r:id="rId3" action="ppaction://hlinksldjump"/>
          </p:cNvPr>
          <p:cNvSpPr/>
          <p:nvPr/>
        </p:nvSpPr>
        <p:spPr>
          <a:xfrm>
            <a:off x="2313068" y="1339337"/>
            <a:ext cx="776046" cy="976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15152" y="5541693"/>
            <a:ext cx="11497235" cy="1384995"/>
          </a:xfrm>
          <a:prstGeom prst="rect">
            <a:avLst/>
          </a:prstGeom>
        </p:spPr>
        <p:txBody>
          <a:bodyPr wrap="square">
            <a:spAutoFit/>
          </a:bodyPr>
          <a:lstStyle/>
          <a:p>
            <a:pPr algn="ctr"/>
            <a:r>
              <a:rPr lang="en-GB" sz="2800" dirty="0"/>
              <a:t>The gallery </a:t>
            </a:r>
            <a:r>
              <a:rPr lang="en-GB" sz="2800" dirty="0" smtClean="0"/>
              <a:t>at Temple </a:t>
            </a:r>
            <a:r>
              <a:rPr lang="en-GB" sz="2800" dirty="0" err="1" smtClean="0"/>
              <a:t>Newsam</a:t>
            </a:r>
            <a:r>
              <a:rPr lang="en-GB" sz="2800" dirty="0" smtClean="0"/>
              <a:t> is a good example of the fashion in the 1730’s. </a:t>
            </a:r>
            <a:r>
              <a:rPr lang="en-GB" sz="2800" dirty="0"/>
              <a:t>They liked to show myths </a:t>
            </a:r>
            <a:r>
              <a:rPr lang="en-GB" sz="2800" dirty="0" smtClean="0"/>
              <a:t>from Ancient Greece </a:t>
            </a:r>
            <a:r>
              <a:rPr lang="en-GB" sz="2800" dirty="0"/>
              <a:t>and Rome. This was to show they were </a:t>
            </a:r>
            <a:r>
              <a:rPr lang="en-GB" sz="2800" dirty="0" smtClean="0"/>
              <a:t>well travelled and educated.</a:t>
            </a:r>
            <a:endParaRPr lang="en-GB" sz="2800" dirty="0"/>
          </a:p>
        </p:txBody>
      </p:sp>
      <p:sp>
        <p:nvSpPr>
          <p:cNvPr id="7" name="TextBox 6"/>
          <p:cNvSpPr txBox="1"/>
          <p:nvPr/>
        </p:nvSpPr>
        <p:spPr>
          <a:xfrm>
            <a:off x="4172777" y="66466"/>
            <a:ext cx="3117835" cy="523220"/>
          </a:xfrm>
          <a:prstGeom prst="rect">
            <a:avLst/>
          </a:prstGeom>
          <a:noFill/>
        </p:spPr>
        <p:txBody>
          <a:bodyPr wrap="square" rtlCol="0">
            <a:spAutoFit/>
          </a:bodyPr>
          <a:lstStyle/>
          <a:p>
            <a:r>
              <a:rPr lang="en-GB" sz="2800" dirty="0" smtClean="0"/>
              <a:t>The Picture Gallery</a:t>
            </a:r>
            <a:endParaRPr lang="en-GB" sz="2800" dirty="0"/>
          </a:p>
        </p:txBody>
      </p:sp>
      <p:pic>
        <p:nvPicPr>
          <p:cNvPr id="9" name="Picture 8"/>
          <p:cNvPicPr>
            <a:picLocks noChangeAspect="1"/>
          </p:cNvPicPr>
          <p:nvPr/>
        </p:nvPicPr>
        <p:blipFill>
          <a:blip r:embed="rId8"/>
          <a:stretch>
            <a:fillRect/>
          </a:stretch>
        </p:blipFill>
        <p:spPr>
          <a:xfrm>
            <a:off x="7107016" y="4008034"/>
            <a:ext cx="813299" cy="813299"/>
          </a:xfrm>
          <a:prstGeom prst="rect">
            <a:avLst/>
          </a:prstGeom>
        </p:spPr>
      </p:pic>
      <p:sp>
        <p:nvSpPr>
          <p:cNvPr id="24" name="Rectangle 23"/>
          <p:cNvSpPr/>
          <p:nvPr/>
        </p:nvSpPr>
        <p:spPr>
          <a:xfrm>
            <a:off x="7290612" y="4266091"/>
            <a:ext cx="471396" cy="297184"/>
          </a:xfrm>
          <a:prstGeom prst="rect">
            <a:avLst/>
          </a:prstGeom>
          <a:solidFill>
            <a:srgbClr val="FF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Century Gothic" panose="020B0502020202020204" pitchFamily="34" charset="0"/>
              </a:rPr>
              <a:t>?</a:t>
            </a:r>
            <a:endParaRPr lang="en-GB" sz="3200" b="1" dirty="0">
              <a:latin typeface="Century Gothic" panose="020B0502020202020204" pitchFamily="34" charset="0"/>
            </a:endParaRPr>
          </a:p>
        </p:txBody>
      </p:sp>
      <p:sp>
        <p:nvSpPr>
          <p:cNvPr id="8" name="Rectangle 7">
            <a:hlinkClick r:id="" action="ppaction://hlinkshowjump?jump=nextslide"/>
          </p:cNvPr>
          <p:cNvSpPr/>
          <p:nvPr/>
        </p:nvSpPr>
        <p:spPr>
          <a:xfrm>
            <a:off x="8871202" y="4503055"/>
            <a:ext cx="776046" cy="776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 action="ppaction://hlinkshowjump?jump=nextslide"/>
          </p:cNvPr>
          <p:cNvSpPr/>
          <p:nvPr/>
        </p:nvSpPr>
        <p:spPr>
          <a:xfrm>
            <a:off x="6992471" y="4008034"/>
            <a:ext cx="1143000" cy="81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889347" y="2172950"/>
            <a:ext cx="776046" cy="776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358665" y="3260628"/>
            <a:ext cx="776046" cy="857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2314458" y="1396904"/>
            <a:ext cx="776046" cy="776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191871" y="1396904"/>
            <a:ext cx="1035423" cy="776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10433752" y="1412250"/>
            <a:ext cx="1546412" cy="830997"/>
          </a:xfrm>
          <a:prstGeom prst="rect">
            <a:avLst/>
          </a:prstGeom>
          <a:noFill/>
        </p:spPr>
        <p:txBody>
          <a:bodyPr wrap="square" rtlCol="0">
            <a:spAutoFit/>
          </a:bodyPr>
          <a:lstStyle/>
          <a:p>
            <a:pPr algn="ctr"/>
            <a:r>
              <a:rPr lang="en-GB" sz="2400" dirty="0" smtClean="0"/>
              <a:t>Follow up Activities</a:t>
            </a:r>
            <a:endParaRPr lang="en-GB" sz="2400" dirty="0"/>
          </a:p>
        </p:txBody>
      </p:sp>
      <p:pic>
        <p:nvPicPr>
          <p:cNvPr id="32" name="Picture 31">
            <a:hlinkClick r:id="rId9"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18935" y="2431828"/>
            <a:ext cx="776046" cy="776046"/>
          </a:xfrm>
          <a:prstGeom prst="rect">
            <a:avLst/>
          </a:prstGeom>
        </p:spPr>
      </p:pic>
      <p:pic>
        <p:nvPicPr>
          <p:cNvPr id="33" name="Picture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7448" y="1403692"/>
            <a:ext cx="776046" cy="776046"/>
          </a:xfrm>
          <a:prstGeom prst="rect">
            <a:avLst/>
          </a:prstGeom>
        </p:spPr>
      </p:pic>
      <p:pic>
        <p:nvPicPr>
          <p:cNvPr id="34" name="Picture 33">
            <a:hlinkClick r:id="rId10" action="ppaction://hlinksldjump"/>
          </p:cNvPr>
          <p:cNvPicPr>
            <a:picLocks noChangeAspect="1"/>
          </p:cNvPicPr>
          <p:nvPr/>
        </p:nvPicPr>
        <p:blipFill>
          <a:blip r:embed="rId11"/>
          <a:stretch>
            <a:fillRect/>
          </a:stretch>
        </p:blipFill>
        <p:spPr>
          <a:xfrm>
            <a:off x="7762008" y="1397944"/>
            <a:ext cx="725487" cy="859611"/>
          </a:xfrm>
          <a:prstGeom prst="rect">
            <a:avLst/>
          </a:prstGeom>
        </p:spPr>
      </p:pic>
      <p:sp>
        <p:nvSpPr>
          <p:cNvPr id="35" name="Rectangle 34"/>
          <p:cNvSpPr/>
          <p:nvPr/>
        </p:nvSpPr>
        <p:spPr>
          <a:xfrm>
            <a:off x="7747448" y="1396904"/>
            <a:ext cx="776046" cy="782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10668121" y="3341659"/>
            <a:ext cx="1502543" cy="461665"/>
          </a:xfrm>
          <a:prstGeom prst="rect">
            <a:avLst/>
          </a:prstGeom>
          <a:noFill/>
        </p:spPr>
        <p:txBody>
          <a:bodyPr wrap="square" rtlCol="0">
            <a:spAutoFit/>
          </a:bodyPr>
          <a:lstStyle/>
          <a:p>
            <a:r>
              <a:rPr lang="en-GB" sz="2400" dirty="0" smtClean="0"/>
              <a:t>Primary</a:t>
            </a:r>
            <a:endParaRPr lang="en-GB" sz="2400" dirty="0"/>
          </a:p>
        </p:txBody>
      </p:sp>
    </p:spTree>
    <p:extLst>
      <p:ext uri="{BB962C8B-B14F-4D97-AF65-F5344CB8AC3E}">
        <p14:creationId xmlns:p14="http://schemas.microsoft.com/office/powerpoint/2010/main" val="3866586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H-MG\Temple Newsam House\Norman professional images\Furniture\1958.0007 console table 2.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1640114" y="696686"/>
            <a:ext cx="9262666" cy="5952820"/>
          </a:xfrm>
          <a:prstGeom prst="rect">
            <a:avLst/>
          </a:prstGeom>
          <a:noFill/>
          <a:ln>
            <a:noFill/>
          </a:ln>
        </p:spPr>
      </p:pic>
      <p:pic>
        <p:nvPicPr>
          <p:cNvPr id="2" name="Picture 1"/>
          <p:cNvPicPr>
            <a:picLocks noChangeAspect="1"/>
          </p:cNvPicPr>
          <p:nvPr/>
        </p:nvPicPr>
        <p:blipFill>
          <a:blip r:embed="rId3"/>
          <a:stretch>
            <a:fillRect/>
          </a:stretch>
        </p:blipFill>
        <p:spPr>
          <a:xfrm>
            <a:off x="4934611" y="4205979"/>
            <a:ext cx="774259" cy="975445"/>
          </a:xfrm>
          <a:prstGeom prst="rect">
            <a:avLst/>
          </a:prstGeom>
        </p:spPr>
      </p:pic>
      <p:sp>
        <p:nvSpPr>
          <p:cNvPr id="7" name="TextBox 6"/>
          <p:cNvSpPr txBox="1"/>
          <p:nvPr/>
        </p:nvSpPr>
        <p:spPr>
          <a:xfrm>
            <a:off x="4001186" y="9683"/>
            <a:ext cx="8171543" cy="707886"/>
          </a:xfrm>
          <a:prstGeom prst="rect">
            <a:avLst/>
          </a:prstGeom>
          <a:noFill/>
        </p:spPr>
        <p:txBody>
          <a:bodyPr wrap="square" rtlCol="0">
            <a:spAutoFit/>
          </a:bodyPr>
          <a:lstStyle/>
          <a:p>
            <a:r>
              <a:rPr lang="en-GB" sz="4000" dirty="0" smtClean="0"/>
              <a:t>Table and </a:t>
            </a:r>
            <a:r>
              <a:rPr lang="en-GB" sz="4000" dirty="0" err="1"/>
              <a:t>T</a:t>
            </a:r>
            <a:r>
              <a:rPr lang="en-GB" sz="4000" dirty="0" err="1" smtClean="0"/>
              <a:t>orcheres</a:t>
            </a:r>
            <a:endParaRPr lang="en-GB" sz="4000" dirty="0"/>
          </a:p>
        </p:txBody>
      </p:sp>
      <p:sp>
        <p:nvSpPr>
          <p:cNvPr id="12" name="Rectangle 11">
            <a:hlinkClick r:id="" action="ppaction://hlinkshowjump?jump=nextslide"/>
          </p:cNvPr>
          <p:cNvSpPr/>
          <p:nvPr/>
        </p:nvSpPr>
        <p:spPr>
          <a:xfrm>
            <a:off x="6670050" y="3460772"/>
            <a:ext cx="896106" cy="776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143650" y="4436217"/>
            <a:ext cx="776046" cy="846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4" action="ppaction://hlinksldjump"/>
          </p:cNvPr>
          <p:cNvSpPr/>
          <p:nvPr/>
        </p:nvSpPr>
        <p:spPr>
          <a:xfrm>
            <a:off x="9143650" y="3068844"/>
            <a:ext cx="1076115" cy="95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2236" y="4306032"/>
            <a:ext cx="776771" cy="776771"/>
          </a:xfrm>
          <a:prstGeom prst="rect">
            <a:avLst/>
          </a:prstGeom>
        </p:spPr>
      </p:pic>
      <p:pic>
        <p:nvPicPr>
          <p:cNvPr id="8" name="Picture 7"/>
          <p:cNvPicPr>
            <a:picLocks noChangeAspect="1"/>
          </p:cNvPicPr>
          <p:nvPr/>
        </p:nvPicPr>
        <p:blipFill>
          <a:blip r:embed="rId6"/>
          <a:stretch>
            <a:fillRect/>
          </a:stretch>
        </p:blipFill>
        <p:spPr>
          <a:xfrm>
            <a:off x="9308892" y="4346031"/>
            <a:ext cx="719390" cy="853514"/>
          </a:xfrm>
          <a:prstGeom prst="rect">
            <a:avLst/>
          </a:prstGeom>
        </p:spPr>
      </p:pic>
      <p:sp>
        <p:nvSpPr>
          <p:cNvPr id="9" name="Rectangle 8">
            <a:hlinkClick r:id="rId4" action="ppaction://hlinksldjump"/>
          </p:cNvPr>
          <p:cNvSpPr/>
          <p:nvPr/>
        </p:nvSpPr>
        <p:spPr>
          <a:xfrm>
            <a:off x="9143649" y="4262463"/>
            <a:ext cx="1076115" cy="910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p:nvPr/>
        </p:nvGrpSpPr>
        <p:grpSpPr>
          <a:xfrm>
            <a:off x="228052" y="5283113"/>
            <a:ext cx="1101687" cy="1101687"/>
            <a:chOff x="1685776" y="5446116"/>
            <a:chExt cx="1300766" cy="1300766"/>
          </a:xfrm>
        </p:grpSpPr>
        <p:pic>
          <p:nvPicPr>
            <p:cNvPr id="21" name="Picture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85776" y="5446116"/>
              <a:ext cx="1300766" cy="1300766"/>
            </a:xfrm>
            <a:prstGeom prst="rect">
              <a:avLst/>
            </a:prstGeom>
          </p:spPr>
        </p:pic>
        <p:sp>
          <p:nvSpPr>
            <p:cNvPr id="22" name="Left Arrow 21"/>
            <p:cNvSpPr/>
            <p:nvPr/>
          </p:nvSpPr>
          <p:spPr>
            <a:xfrm>
              <a:off x="2039815" y="5866226"/>
              <a:ext cx="537893" cy="475700"/>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hlinkClick r:id="rId8" action="ppaction://hlinksldjump"/>
          </p:cNvPr>
          <p:cNvSpPr/>
          <p:nvPr/>
        </p:nvSpPr>
        <p:spPr>
          <a:xfrm>
            <a:off x="107576" y="5082078"/>
            <a:ext cx="1304365" cy="14397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hlinkClick r:id="rId9" action="ppaction://hlinksldjump"/>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6273" y="4346031"/>
            <a:ext cx="776771" cy="776771"/>
          </a:xfrm>
          <a:prstGeom prst="rect">
            <a:avLst/>
          </a:prstGeom>
        </p:spPr>
      </p:pic>
      <p:sp>
        <p:nvSpPr>
          <p:cNvPr id="11" name="Rectangle 10"/>
          <p:cNvSpPr/>
          <p:nvPr/>
        </p:nvSpPr>
        <p:spPr>
          <a:xfrm>
            <a:off x="5470035" y="4401313"/>
            <a:ext cx="413896" cy="584775"/>
          </a:xfrm>
          <a:prstGeom prst="rect">
            <a:avLst/>
          </a:prstGeom>
        </p:spPr>
        <p:txBody>
          <a:bodyPr wrap="none">
            <a:spAutoFit/>
          </a:bodyPr>
          <a:lstStyle/>
          <a:p>
            <a:pPr lvl="0" algn="ctr"/>
            <a:r>
              <a:rPr lang="en-GB" sz="3200" b="1" dirty="0">
                <a:solidFill>
                  <a:prstClr val="white"/>
                </a:solidFill>
                <a:latin typeface="Century Gothic" panose="020B0502020202020204" pitchFamily="34" charset="0"/>
              </a:rPr>
              <a:t>?</a:t>
            </a:r>
          </a:p>
        </p:txBody>
      </p:sp>
      <p:sp>
        <p:nvSpPr>
          <p:cNvPr id="13" name="Rectangle 12"/>
          <p:cNvSpPr/>
          <p:nvPr/>
        </p:nvSpPr>
        <p:spPr>
          <a:xfrm>
            <a:off x="5150224" y="4262463"/>
            <a:ext cx="1048870" cy="910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hlinkClick r:id="rId9" action="ppaction://hlinksldjump"/>
          </p:cNvPr>
          <p:cNvSpPr/>
          <p:nvPr/>
        </p:nvSpPr>
        <p:spPr>
          <a:xfrm>
            <a:off x="5150224" y="4236818"/>
            <a:ext cx="912820" cy="936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9673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H-MG\Temple Newsam House\Norman professional images\Furniture\1958.0007 Console table 1.JPG"/>
          <p:cNvPicPr/>
          <p:nvPr/>
        </p:nvPicPr>
        <p:blipFill rotWithShape="1">
          <a:blip r:embed="rId2" cstate="screen">
            <a:extLst>
              <a:ext uri="{28A0092B-C50C-407E-A947-70E740481C1C}">
                <a14:useLocalDpi xmlns:a14="http://schemas.microsoft.com/office/drawing/2010/main"/>
              </a:ext>
            </a:extLst>
          </a:blip>
          <a:srcRect/>
          <a:stretch/>
        </p:blipFill>
        <p:spPr bwMode="auto">
          <a:xfrm>
            <a:off x="634999" y="427927"/>
            <a:ext cx="5778501" cy="4949372"/>
          </a:xfrm>
          <a:prstGeom prst="rect">
            <a:avLst/>
          </a:prstGeom>
          <a:noFill/>
          <a:ln>
            <a:noFill/>
          </a:ln>
        </p:spPr>
      </p:pic>
      <p:sp>
        <p:nvSpPr>
          <p:cNvPr id="5" name="Rectangle 4"/>
          <p:cNvSpPr/>
          <p:nvPr/>
        </p:nvSpPr>
        <p:spPr>
          <a:xfrm>
            <a:off x="7125199" y="2759434"/>
            <a:ext cx="4876800" cy="2246769"/>
          </a:xfrm>
          <a:prstGeom prst="rect">
            <a:avLst/>
          </a:prstGeom>
        </p:spPr>
        <p:txBody>
          <a:bodyPr wrap="square">
            <a:spAutoFit/>
          </a:bodyPr>
          <a:lstStyle/>
          <a:p>
            <a:r>
              <a:rPr lang="en-GB" sz="2800" dirty="0" smtClean="0"/>
              <a:t>This table </a:t>
            </a:r>
            <a:r>
              <a:rPr lang="en-GB" sz="2800" dirty="0"/>
              <a:t>originally had the image of </a:t>
            </a:r>
            <a:r>
              <a:rPr lang="en-GB" sz="2800" dirty="0" smtClean="0"/>
              <a:t>Pan. He was half beast and half man. He liked to chase the goddesses. </a:t>
            </a:r>
          </a:p>
          <a:p>
            <a:endParaRPr lang="en-GB" sz="2800" dirty="0"/>
          </a:p>
        </p:txBody>
      </p:sp>
      <p:sp>
        <p:nvSpPr>
          <p:cNvPr id="2" name="TextBox 1"/>
          <p:cNvSpPr txBox="1"/>
          <p:nvPr/>
        </p:nvSpPr>
        <p:spPr>
          <a:xfrm>
            <a:off x="8386482" y="1968101"/>
            <a:ext cx="1023380" cy="646331"/>
          </a:xfrm>
          <a:prstGeom prst="rect">
            <a:avLst/>
          </a:prstGeom>
          <a:noFill/>
        </p:spPr>
        <p:txBody>
          <a:bodyPr wrap="square" rtlCol="0">
            <a:spAutoFit/>
          </a:bodyPr>
          <a:lstStyle/>
          <a:p>
            <a:r>
              <a:rPr lang="en-GB" sz="3600" dirty="0" smtClean="0"/>
              <a:t>PAN</a:t>
            </a:r>
            <a:endParaRPr lang="en-GB" sz="3600" dirty="0"/>
          </a:p>
        </p:txBody>
      </p:sp>
      <p:grpSp>
        <p:nvGrpSpPr>
          <p:cNvPr id="8" name="Group 7"/>
          <p:cNvGrpSpPr/>
          <p:nvPr/>
        </p:nvGrpSpPr>
        <p:grpSpPr>
          <a:xfrm>
            <a:off x="607745" y="5555205"/>
            <a:ext cx="1101687" cy="1101687"/>
            <a:chOff x="1685776" y="5446116"/>
            <a:chExt cx="1300766" cy="1300766"/>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5776" y="5446116"/>
              <a:ext cx="1300766" cy="1300766"/>
            </a:xfrm>
            <a:prstGeom prst="rect">
              <a:avLst/>
            </a:prstGeom>
          </p:spPr>
        </p:pic>
        <p:sp>
          <p:nvSpPr>
            <p:cNvPr id="10" name="Left Arrow 9"/>
            <p:cNvSpPr/>
            <p:nvPr/>
          </p:nvSpPr>
          <p:spPr>
            <a:xfrm>
              <a:off x="2039815" y="5866226"/>
              <a:ext cx="537893" cy="475700"/>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a:hlinkClick r:id="rId4" action="ppaction://hlinksldjump"/>
          </p:cNvPr>
          <p:cNvSpPr/>
          <p:nvPr/>
        </p:nvSpPr>
        <p:spPr>
          <a:xfrm>
            <a:off x="443407" y="5555205"/>
            <a:ext cx="1456764" cy="1114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9409861" y="1827142"/>
            <a:ext cx="777122" cy="777122"/>
            <a:chOff x="1699379" y="1233549"/>
            <a:chExt cx="777122" cy="777122"/>
          </a:xfrm>
        </p:grpSpPr>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9379" y="1233549"/>
              <a:ext cx="777122" cy="777122"/>
            </a:xfrm>
            <a:prstGeom prst="rect">
              <a:avLst/>
            </a:prstGeom>
          </p:spPr>
        </p:pic>
        <p:sp>
          <p:nvSpPr>
            <p:cNvPr id="14" name="Rectangle 13"/>
            <p:cNvSpPr/>
            <p:nvPr/>
          </p:nvSpPr>
          <p:spPr>
            <a:xfrm>
              <a:off x="1853117" y="1467946"/>
              <a:ext cx="471396" cy="297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Century Gothic" panose="020B0502020202020204" pitchFamily="34" charset="0"/>
                </a:rPr>
                <a:t>?</a:t>
              </a:r>
              <a:endParaRPr lang="en-GB" sz="3200" b="1" dirty="0">
                <a:latin typeface="Century Gothic" panose="020B0502020202020204" pitchFamily="34" charset="0"/>
              </a:endParaRPr>
            </a:p>
          </p:txBody>
        </p:sp>
      </p:grpSp>
      <p:sp>
        <p:nvSpPr>
          <p:cNvPr id="3" name="Rectangle 2">
            <a:hlinkClick r:id="rId6" action="ppaction://hlinksldjump"/>
          </p:cNvPr>
          <p:cNvSpPr/>
          <p:nvPr/>
        </p:nvSpPr>
        <p:spPr>
          <a:xfrm>
            <a:off x="9342060" y="1827142"/>
            <a:ext cx="1134037" cy="859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8256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2386" y="1135249"/>
            <a:ext cx="5109882" cy="2246769"/>
          </a:xfrm>
          <a:prstGeom prst="rect">
            <a:avLst/>
          </a:prstGeom>
        </p:spPr>
        <p:txBody>
          <a:bodyPr wrap="square">
            <a:spAutoFit/>
          </a:bodyPr>
          <a:lstStyle/>
          <a:p>
            <a:r>
              <a:rPr lang="en-GB" sz="2800" kern="5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The </a:t>
            </a:r>
            <a:r>
              <a:rPr lang="en-GB" sz="2800" b="1" kern="5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torcheres</a:t>
            </a:r>
            <a:r>
              <a:rPr lang="en-GB" sz="2800" kern="5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around the room would have had candles placed on </a:t>
            </a:r>
            <a:r>
              <a:rPr lang="en-GB" sz="2800" kern="5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them. This one has Syrinx, a spirit of nature carved onto it. She is being changed into </a:t>
            </a:r>
            <a:r>
              <a:rPr lang="en-GB" sz="2800" kern="5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 </a:t>
            </a:r>
            <a:r>
              <a:rPr lang="en-GB" sz="2800" kern="5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bull-rush</a:t>
            </a:r>
            <a:r>
              <a:rPr lang="en-GB" sz="2800" kern="5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endParaRPr lang="en-GB" dirty="0"/>
          </a:p>
        </p:txBody>
      </p:sp>
      <p:sp>
        <p:nvSpPr>
          <p:cNvPr id="3" name="TextBox 2"/>
          <p:cNvSpPr txBox="1"/>
          <p:nvPr/>
        </p:nvSpPr>
        <p:spPr>
          <a:xfrm>
            <a:off x="7522726" y="254521"/>
            <a:ext cx="3388659" cy="646331"/>
          </a:xfrm>
          <a:prstGeom prst="rect">
            <a:avLst/>
          </a:prstGeom>
          <a:noFill/>
        </p:spPr>
        <p:txBody>
          <a:bodyPr wrap="square" rtlCol="0">
            <a:spAutoFit/>
          </a:bodyPr>
          <a:lstStyle/>
          <a:p>
            <a:r>
              <a:rPr lang="en-GB" sz="3600" dirty="0" smtClean="0"/>
              <a:t>Syrinx</a:t>
            </a:r>
            <a:endParaRPr lang="en-GB" sz="3600" dirty="0"/>
          </a:p>
        </p:txBody>
      </p:sp>
      <p:sp>
        <p:nvSpPr>
          <p:cNvPr id="7" name="Rectangle 6">
            <a:hlinkClick r:id="" action="ppaction://hlinkshowjump?jump=nextslide"/>
          </p:cNvPr>
          <p:cNvSpPr/>
          <p:nvPr/>
        </p:nvSpPr>
        <p:spPr>
          <a:xfrm>
            <a:off x="8934167" y="291542"/>
            <a:ext cx="1035424" cy="859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218058" y="5440555"/>
            <a:ext cx="1101687" cy="1101687"/>
            <a:chOff x="1685776" y="5446116"/>
            <a:chExt cx="1300766" cy="1300766"/>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5776" y="5446116"/>
              <a:ext cx="1300766" cy="1300766"/>
            </a:xfrm>
            <a:prstGeom prst="rect">
              <a:avLst/>
            </a:prstGeom>
          </p:spPr>
        </p:pic>
        <p:sp>
          <p:nvSpPr>
            <p:cNvPr id="10" name="Left Arrow 9"/>
            <p:cNvSpPr/>
            <p:nvPr/>
          </p:nvSpPr>
          <p:spPr>
            <a:xfrm>
              <a:off x="2039815" y="5866226"/>
              <a:ext cx="537893" cy="475700"/>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a:hlinkClick r:id="rId3" action="ppaction://hlinksldjump"/>
          </p:cNvPr>
          <p:cNvSpPr/>
          <p:nvPr/>
        </p:nvSpPr>
        <p:spPr>
          <a:xfrm>
            <a:off x="0" y="5327105"/>
            <a:ext cx="1453084" cy="1382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3318" y="254411"/>
            <a:ext cx="777122" cy="777122"/>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63318" y="3471964"/>
            <a:ext cx="2120774" cy="3165535"/>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52386" y="3471964"/>
            <a:ext cx="2115139" cy="3159433"/>
          </a:xfrm>
          <a:prstGeom prst="rect">
            <a:avLst/>
          </a:prstGeom>
        </p:spPr>
      </p:pic>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53987" y="138594"/>
            <a:ext cx="3442447" cy="6492803"/>
          </a:xfrm>
          <a:prstGeom prst="rect">
            <a:avLst/>
          </a:prstGeom>
        </p:spPr>
      </p:pic>
      <p:sp>
        <p:nvSpPr>
          <p:cNvPr id="16" name="Rectangle 15"/>
          <p:cNvSpPr/>
          <p:nvPr/>
        </p:nvSpPr>
        <p:spPr>
          <a:xfrm>
            <a:off x="9244931" y="325849"/>
            <a:ext cx="413896" cy="584775"/>
          </a:xfrm>
          <a:prstGeom prst="rect">
            <a:avLst/>
          </a:prstGeom>
        </p:spPr>
        <p:txBody>
          <a:bodyPr wrap="none">
            <a:spAutoFit/>
          </a:bodyPr>
          <a:lstStyle/>
          <a:p>
            <a:pPr lvl="0" algn="ctr"/>
            <a:r>
              <a:rPr lang="en-GB" sz="3200" b="1" dirty="0">
                <a:solidFill>
                  <a:schemeClr val="bg1"/>
                </a:solidFill>
                <a:latin typeface="Century Gothic" panose="020B0502020202020204" pitchFamily="34" charset="0"/>
              </a:rPr>
              <a:t>?</a:t>
            </a:r>
          </a:p>
        </p:txBody>
      </p:sp>
      <p:sp>
        <p:nvSpPr>
          <p:cNvPr id="17" name="Oval 16">
            <a:hlinkClick r:id="rId8" action="ppaction://hlinksldjump"/>
          </p:cNvPr>
          <p:cNvSpPr/>
          <p:nvPr/>
        </p:nvSpPr>
        <p:spPr>
          <a:xfrm>
            <a:off x="8934167" y="291542"/>
            <a:ext cx="1035424" cy="73999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3016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05" y="392020"/>
            <a:ext cx="9592235" cy="549275"/>
          </a:xfrm>
        </p:spPr>
        <p:txBody>
          <a:bodyPr>
            <a:normAutofit fontScale="90000"/>
          </a:bodyPr>
          <a:lstStyle/>
          <a:p>
            <a:r>
              <a:rPr lang="en-GB" b="1" dirty="0" smtClean="0"/>
              <a:t>Greek Mythology at Temple </a:t>
            </a:r>
            <a:r>
              <a:rPr lang="en-GB" b="1" dirty="0" err="1" smtClean="0"/>
              <a:t>Newsam</a:t>
            </a:r>
            <a:r>
              <a:rPr lang="en-GB" b="1" dirty="0" smtClean="0"/>
              <a:t> House</a:t>
            </a:r>
            <a:endParaRPr lang="en-GB" b="1" dirty="0"/>
          </a:p>
        </p:txBody>
      </p:sp>
      <p:sp>
        <p:nvSpPr>
          <p:cNvPr id="3" name="Content Placeholder 2"/>
          <p:cNvSpPr>
            <a:spLocks noGrp="1"/>
          </p:cNvSpPr>
          <p:nvPr>
            <p:ph idx="1"/>
          </p:nvPr>
        </p:nvSpPr>
        <p:spPr>
          <a:xfrm>
            <a:off x="354105" y="1248988"/>
            <a:ext cx="11573436" cy="1964859"/>
          </a:xfrm>
        </p:spPr>
        <p:txBody>
          <a:bodyPr>
            <a:normAutofit/>
          </a:bodyPr>
          <a:lstStyle/>
          <a:p>
            <a:pPr marL="0" indent="0">
              <a:buNone/>
            </a:pPr>
            <a:r>
              <a:rPr lang="en-GB" sz="3200" dirty="0"/>
              <a:t>In ancient Greece, stories about gods and goddesses and heroes and monsters were an important part of everyday life. They explained everything from religious rituals to the weather, and they gave meaning to the world people saw around them.</a:t>
            </a:r>
          </a:p>
          <a:p>
            <a:endParaRPr lang="en-GB" dirty="0"/>
          </a:p>
        </p:txBody>
      </p:sp>
      <p:sp>
        <p:nvSpPr>
          <p:cNvPr id="5" name="TextBox 4"/>
          <p:cNvSpPr txBox="1"/>
          <p:nvPr/>
        </p:nvSpPr>
        <p:spPr>
          <a:xfrm>
            <a:off x="1519795" y="4194995"/>
            <a:ext cx="7182003" cy="830997"/>
          </a:xfrm>
          <a:prstGeom prst="rect">
            <a:avLst/>
          </a:prstGeom>
          <a:noFill/>
        </p:spPr>
        <p:txBody>
          <a:bodyPr wrap="square" rtlCol="0">
            <a:spAutoFit/>
          </a:bodyPr>
          <a:lstStyle/>
          <a:p>
            <a:r>
              <a:rPr lang="en-GB" sz="4800" dirty="0" smtClean="0"/>
              <a:t>The story of Pan and Syrinx</a:t>
            </a:r>
            <a:endParaRPr lang="en-GB" sz="4800" dirty="0"/>
          </a:p>
        </p:txBody>
      </p:sp>
      <p:sp>
        <p:nvSpPr>
          <p:cNvPr id="4" name="Rectangle 3">
            <a:hlinkClick r:id="" action="ppaction://hlinkshowjump?jump=nextslide"/>
          </p:cNvPr>
          <p:cNvSpPr/>
          <p:nvPr/>
        </p:nvSpPr>
        <p:spPr>
          <a:xfrm>
            <a:off x="8705591" y="3662860"/>
            <a:ext cx="776047" cy="776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243017" y="5590663"/>
            <a:ext cx="1101687" cy="1101687"/>
            <a:chOff x="1685776" y="5446116"/>
            <a:chExt cx="1300766" cy="1300766"/>
          </a:xfrm>
        </p:grpSpPr>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5776" y="5446116"/>
              <a:ext cx="1300766" cy="1300766"/>
            </a:xfrm>
            <a:prstGeom prst="rect">
              <a:avLst/>
            </a:prstGeom>
          </p:spPr>
        </p:pic>
        <p:sp>
          <p:nvSpPr>
            <p:cNvPr id="14" name="Left Arrow 13"/>
            <p:cNvSpPr/>
            <p:nvPr/>
          </p:nvSpPr>
          <p:spPr>
            <a:xfrm>
              <a:off x="2039815" y="5866226"/>
              <a:ext cx="537893" cy="475700"/>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hlinkClick r:id="rId3" action="ppaction://hlinksldjump"/>
          </p:cNvPr>
          <p:cNvSpPr/>
          <p:nvPr/>
        </p:nvSpPr>
        <p:spPr>
          <a:xfrm>
            <a:off x="121024" y="5472953"/>
            <a:ext cx="1344705" cy="1277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8907116" y="4248222"/>
            <a:ext cx="777770" cy="777770"/>
            <a:chOff x="862631" y="3326670"/>
            <a:chExt cx="777770" cy="777770"/>
          </a:xfrm>
        </p:grpSpPr>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631" y="3326670"/>
              <a:ext cx="777770" cy="777770"/>
            </a:xfrm>
            <a:prstGeom prst="rect">
              <a:avLst/>
            </a:prstGeom>
          </p:spPr>
        </p:pic>
        <p:sp>
          <p:nvSpPr>
            <p:cNvPr id="18" name="Rectangle 17"/>
            <p:cNvSpPr/>
            <p:nvPr/>
          </p:nvSpPr>
          <p:spPr>
            <a:xfrm>
              <a:off x="1007235" y="3561621"/>
              <a:ext cx="471396" cy="297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Century Gothic" panose="020B0502020202020204" pitchFamily="34" charset="0"/>
                </a:rPr>
                <a:t>?</a:t>
              </a:r>
              <a:endParaRPr lang="en-GB" sz="3200" b="1" dirty="0">
                <a:latin typeface="Century Gothic" panose="020B0502020202020204" pitchFamily="34" charset="0"/>
              </a:endParaRPr>
            </a:p>
          </p:txBody>
        </p:sp>
      </p:grpSp>
      <p:sp>
        <p:nvSpPr>
          <p:cNvPr id="8" name="Rectangle 7">
            <a:hlinkClick r:id="rId5" action="ppaction://hlinksldjump"/>
          </p:cNvPr>
          <p:cNvSpPr/>
          <p:nvPr/>
        </p:nvSpPr>
        <p:spPr>
          <a:xfrm>
            <a:off x="8701798" y="4194995"/>
            <a:ext cx="1262473" cy="92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1273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1023</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Gothic</vt:lpstr>
      <vt:lpstr>Times New Roman</vt:lpstr>
      <vt:lpstr>Office Theme</vt:lpstr>
      <vt:lpstr>PowerPoint Presentation</vt:lpstr>
      <vt:lpstr>Instructions to turn Power Point into a touchscreen Interactive / use with a mouse.</vt:lpstr>
      <vt:lpstr>Temple Newsam Picture Gallery</vt:lpstr>
      <vt:lpstr>PowerPoint Presentation</vt:lpstr>
      <vt:lpstr>PowerPoint Presentation</vt:lpstr>
      <vt:lpstr>PowerPoint Presentation</vt:lpstr>
      <vt:lpstr>PowerPoint Presentation</vt:lpstr>
      <vt:lpstr>PowerPoint Presentation</vt:lpstr>
      <vt:lpstr>Greek Mythology at Temple Newsam House</vt:lpstr>
      <vt:lpstr>Pan and Syrinx </vt:lpstr>
      <vt:lpstr>PowerPoint Presentation</vt:lpstr>
      <vt:lpstr>Greek Mythology at Temple Newsam House</vt:lpstr>
      <vt:lpstr>Acteon and Diana  </vt:lpstr>
      <vt:lpstr> Bring the outside In</vt:lpstr>
      <vt:lpstr>PowerPoint Presentation</vt:lpstr>
      <vt:lpstr>Picture Gallery Ceiling </vt:lpstr>
      <vt:lpstr>Follow Up Activities </vt:lpstr>
    </vt:vector>
  </TitlesOfParts>
  <Company>Leeds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Cairns, Nicola</dc:creator>
  <cp:lastModifiedBy>Bartley, Izzy</cp:lastModifiedBy>
  <cp:revision>106</cp:revision>
  <cp:lastPrinted>2020-12-22T11:08:08Z</cp:lastPrinted>
  <dcterms:created xsi:type="dcterms:W3CDTF">2019-06-17T13:13:27Z</dcterms:created>
  <dcterms:modified xsi:type="dcterms:W3CDTF">2020-12-22T23:32:46Z</dcterms:modified>
</cp:coreProperties>
</file>