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>
        <p:scale>
          <a:sx n="50" d="100"/>
          <a:sy n="50" d="100"/>
        </p:scale>
        <p:origin x="-1956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25432-B359-45F3-BEC4-772D6A3A64FC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AC2B-C0B5-4C82-870D-169C023711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9337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43522-9F78-47F4-8301-B432C29EDA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5D0C8-3A8E-479A-BFCD-AF4F0D54E0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971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iew_from_St_Paul's_Cathedral_after_the_Blitz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5D0C8-3A8E-479A-BFCD-AF4F0D54E0E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621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 smtClean="0"/>
              <a:t>This</a:t>
            </a:r>
            <a:r>
              <a:rPr lang="en-GB" sz="1000" baseline="0" dirty="0" smtClean="0"/>
              <a:t> i</a:t>
            </a:r>
            <a:r>
              <a:rPr lang="en-GB" sz="1000" dirty="0" smtClean="0"/>
              <a:t>mage of London in 1941 is in the public domain</a:t>
            </a:r>
            <a:r>
              <a:rPr lang="en-GB" sz="1000" baseline="0" dirty="0" smtClean="0"/>
              <a:t> on Wikipedia: </a:t>
            </a:r>
            <a:r>
              <a:rPr lang="en-GB" sz="1000" dirty="0" smtClean="0">
                <a:hlinkClick r:id="rId3"/>
              </a:rPr>
              <a:t>https://commons.wikimedia.org/wiki/File:View_from_St_Paul%27s_Cathedral_after_the_Blitz.jpg</a:t>
            </a:r>
            <a:r>
              <a:rPr lang="en-GB" sz="1000" baseline="0" dirty="0" smtClean="0"/>
              <a:t>  </a:t>
            </a: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5D0C8-3A8E-479A-BFCD-AF4F0D54E0E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049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3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563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606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877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316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40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112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197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676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944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222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8359-C8AE-40FC-BCDB-208EE2B7EAAA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80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260" y="332656"/>
            <a:ext cx="878497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Chronology Task: The History of Thwaite Watermill</a:t>
            </a:r>
          </a:p>
          <a:p>
            <a:pPr algn="ctr"/>
            <a:endParaRPr lang="en-GB" sz="2800" b="1" u="sng" dirty="0"/>
          </a:p>
          <a:p>
            <a:r>
              <a:rPr lang="en-GB" sz="2800" b="1" dirty="0" smtClean="0"/>
              <a:t>Choose preferred activity:</a:t>
            </a:r>
          </a:p>
          <a:p>
            <a:endParaRPr lang="en-GB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Card-sort: </a:t>
            </a:r>
            <a:r>
              <a:rPr lang="en-GB" sz="2800" dirty="0" smtClean="0"/>
              <a:t>print slides landscape, 4 to a page, and guillotine.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Human Timeline: </a:t>
            </a:r>
            <a:r>
              <a:rPr lang="en-GB" sz="2800" dirty="0" smtClean="0"/>
              <a:t>print full slides (1 to a page) for students to hold one each and line themselves up in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 smtClean="0"/>
              <a:t>Please note – the slides are currently in the correct order, so will need jumbling!</a:t>
            </a:r>
          </a:p>
        </p:txBody>
      </p:sp>
    </p:spTree>
    <p:extLst>
      <p:ext uri="{BB962C8B-B14F-4D97-AF65-F5344CB8AC3E}">
        <p14:creationId xmlns:p14="http://schemas.microsoft.com/office/powerpoint/2010/main" xmlns="" val="42192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-41101"/>
            <a:ext cx="910850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/>
              <a:t>During the Second World War, lots of putty made at Thwaite Mill was sent to London.</a:t>
            </a:r>
          </a:p>
          <a:p>
            <a:endParaRPr lang="en-GB" sz="3000" b="1" dirty="0"/>
          </a:p>
          <a:p>
            <a:endParaRPr lang="en-GB" sz="3000" b="1" dirty="0" smtClean="0"/>
          </a:p>
          <a:p>
            <a:endParaRPr lang="en-GB" sz="3000" b="1" dirty="0"/>
          </a:p>
          <a:p>
            <a:endParaRPr lang="en-GB" sz="3000" b="1" dirty="0" smtClean="0"/>
          </a:p>
          <a:p>
            <a:endParaRPr lang="en-GB" sz="3000" b="1" dirty="0" smtClean="0"/>
          </a:p>
          <a:p>
            <a:endParaRPr lang="en-GB" sz="3000" b="1" dirty="0" smtClean="0"/>
          </a:p>
          <a:p>
            <a:endParaRPr lang="en-GB" sz="3000" b="1" dirty="0"/>
          </a:p>
          <a:p>
            <a:endParaRPr lang="en-GB" sz="3000" b="1" dirty="0" smtClean="0"/>
          </a:p>
          <a:p>
            <a:endParaRPr lang="en-GB" sz="3000" b="1" dirty="0" smtClean="0"/>
          </a:p>
          <a:p>
            <a:endParaRPr lang="en-GB" sz="3000" b="1" dirty="0"/>
          </a:p>
          <a:p>
            <a:r>
              <a:rPr lang="en-GB" sz="3000" dirty="0" smtClean="0"/>
              <a:t>It was needed to repair windows which were damaged by bombs! So much putty was needed that the mill operated 24 hours a day, 7 days a week!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1220" y="1081311"/>
            <a:ext cx="5239905" cy="42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58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" y="16049"/>
            <a:ext cx="897255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/>
              <a:t>In 1976, a flood caused the weir to collapse. </a:t>
            </a:r>
            <a:r>
              <a:rPr lang="en-GB" sz="3000" dirty="0" smtClean="0"/>
              <a:t>This stopped water from entering the mill and turning the wheels.</a:t>
            </a:r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2400" dirty="0"/>
          </a:p>
          <a:p>
            <a:r>
              <a:rPr lang="en-GB" sz="3000" b="1" dirty="0" smtClean="0"/>
              <a:t>The Horns decided to close the mill </a:t>
            </a:r>
            <a:r>
              <a:rPr lang="en-GB" sz="3000" dirty="0" smtClean="0"/>
              <a:t>because: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It would have been very expensive to fix the weir.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Putty was not as popular anymore, so the mill wasn’t making as much money anyway.</a:t>
            </a:r>
          </a:p>
        </p:txBody>
      </p:sp>
      <p:sp>
        <p:nvSpPr>
          <p:cNvPr id="5" name="Flowchart: Extract 4"/>
          <p:cNvSpPr/>
          <p:nvPr/>
        </p:nvSpPr>
        <p:spPr>
          <a:xfrm>
            <a:off x="2699792" y="1556792"/>
            <a:ext cx="3528392" cy="2952328"/>
          </a:xfrm>
          <a:prstGeom prst="flowChartExtract">
            <a:avLst/>
          </a:prstGeom>
          <a:noFill/>
          <a:ln w="279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15816" y="330600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Flood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xmlns="" val="30713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293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/>
              <a:t>3 years after the flood, the Thwaite Mills Society was formed. </a:t>
            </a:r>
            <a:r>
              <a:rPr lang="en-GB" sz="3000" dirty="0" smtClean="0"/>
              <a:t>This was a group of volunteers who did not want the mill to go to waste.</a:t>
            </a:r>
          </a:p>
          <a:p>
            <a:endParaRPr lang="en-GB" sz="3000" dirty="0"/>
          </a:p>
          <a:p>
            <a:r>
              <a:rPr lang="en-GB" sz="3000" dirty="0" smtClean="0"/>
              <a:t>Through their hard work, the weir was rebuilt and the rest of the site was restored.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4004" y="378495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212572" y="4766298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976896" y="378495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746140" y="4766298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04004" y="4766298"/>
            <a:ext cx="72008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04004" y="571756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976896" y="571756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534738" y="571756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 rot="1191827">
            <a:off x="3815117" y="4146509"/>
            <a:ext cx="1273568" cy="2076129"/>
            <a:chOff x="5808766" y="1761079"/>
            <a:chExt cx="1024117" cy="1872339"/>
          </a:xfrm>
        </p:grpSpPr>
        <p:sp>
          <p:nvSpPr>
            <p:cNvPr id="15" name="Trapezoid 14"/>
            <p:cNvSpPr/>
            <p:nvPr/>
          </p:nvSpPr>
          <p:spPr>
            <a:xfrm>
              <a:off x="6050260" y="2564904"/>
              <a:ext cx="291058" cy="1068514"/>
            </a:xfrm>
            <a:prstGeom prst="trapezoid">
              <a:avLst>
                <a:gd name="adj" fmla="val 1191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05525" y="2060848"/>
              <a:ext cx="181241" cy="72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94400" y="1772816"/>
              <a:ext cx="377800" cy="2880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 rot="554001">
              <a:off x="6275631" y="1796954"/>
              <a:ext cx="557252" cy="356838"/>
            </a:xfrm>
            <a:custGeom>
              <a:avLst/>
              <a:gdLst>
                <a:gd name="connsiteX0" fmla="*/ 23573 w 557252"/>
                <a:gd name="connsiteY0" fmla="*/ 32310 h 390209"/>
                <a:gd name="connsiteX1" fmla="*/ 290273 w 557252"/>
                <a:gd name="connsiteY1" fmla="*/ 32310 h 390209"/>
                <a:gd name="connsiteX2" fmla="*/ 556973 w 557252"/>
                <a:gd name="connsiteY2" fmla="*/ 172010 h 390209"/>
                <a:gd name="connsiteX3" fmla="*/ 239473 w 557252"/>
                <a:gd name="connsiteY3" fmla="*/ 184710 h 390209"/>
                <a:gd name="connsiteX4" fmla="*/ 36273 w 557252"/>
                <a:gd name="connsiteY4" fmla="*/ 387910 h 390209"/>
                <a:gd name="connsiteX5" fmla="*/ 23573 w 557252"/>
                <a:gd name="connsiteY5" fmla="*/ 32310 h 39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52" h="390209">
                  <a:moveTo>
                    <a:pt x="23573" y="32310"/>
                  </a:moveTo>
                  <a:cubicBezTo>
                    <a:pt x="65906" y="-26957"/>
                    <a:pt x="201373" y="9027"/>
                    <a:pt x="290273" y="32310"/>
                  </a:cubicBezTo>
                  <a:cubicBezTo>
                    <a:pt x="379173" y="55593"/>
                    <a:pt x="565440" y="146610"/>
                    <a:pt x="556973" y="172010"/>
                  </a:cubicBezTo>
                  <a:cubicBezTo>
                    <a:pt x="548506" y="197410"/>
                    <a:pt x="326256" y="148727"/>
                    <a:pt x="239473" y="184710"/>
                  </a:cubicBezTo>
                  <a:cubicBezTo>
                    <a:pt x="152690" y="220693"/>
                    <a:pt x="70140" y="413310"/>
                    <a:pt x="36273" y="387910"/>
                  </a:cubicBezTo>
                  <a:cubicBezTo>
                    <a:pt x="2406" y="362510"/>
                    <a:pt x="-18760" y="91577"/>
                    <a:pt x="23573" y="3231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rapezoid 18"/>
            <p:cNvSpPr/>
            <p:nvPr/>
          </p:nvSpPr>
          <p:spPr>
            <a:xfrm rot="5400000">
              <a:off x="5758305" y="1811540"/>
              <a:ext cx="286556" cy="185633"/>
            </a:xfrm>
            <a:prstGeom prst="trapezoid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40397">
            <a:off x="3584794" y="3616504"/>
            <a:ext cx="1103313" cy="268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5003">
            <a:off x="5450876" y="3699148"/>
            <a:ext cx="3438537" cy="27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8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hwaite Mills\My Learning\FINAL ITEMS\Images to go in Story\From G Drive\Mill Toda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9806"/>
            <a:ext cx="9146087" cy="60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390838"/>
            <a:ext cx="9108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/>
              <a:t>In 1990, Thwaite Watermill opened to the public as a museum. It is now run by Leeds City Council.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17470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/>
              <a:t>In 1641, a weir (low dam) was built </a:t>
            </a:r>
            <a:r>
              <a:rPr lang="en-GB" sz="3000" dirty="0" smtClean="0"/>
              <a:t>on a natural bend in the River </a:t>
            </a:r>
            <a:r>
              <a:rPr lang="en-GB" sz="3000" dirty="0" err="1" smtClean="0"/>
              <a:t>Aire</a:t>
            </a:r>
            <a:r>
              <a:rPr lang="en-GB" sz="3000" dirty="0" smtClean="0"/>
              <a:t>. This held some water back to form a large pool or pond. </a:t>
            </a:r>
          </a:p>
          <a:p>
            <a:endParaRPr lang="en-GB" sz="2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 smtClean="0"/>
          </a:p>
          <a:p>
            <a:r>
              <a:rPr lang="en-GB" sz="3000" dirty="0" smtClean="0"/>
              <a:t>The water in the pond could then flow into a watermill and power machinery inside by turning water wheels.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41979"/>
            <a:ext cx="5112568" cy="411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30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After the weir was constructed, the first mill to be built was a </a:t>
            </a:r>
            <a:r>
              <a:rPr lang="en-GB" sz="3000" b="1" dirty="0" smtClean="0"/>
              <a:t>fulling mill.  </a:t>
            </a:r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2400" dirty="0" smtClean="0"/>
          </a:p>
          <a:p>
            <a:r>
              <a:rPr lang="en-GB" sz="3000" dirty="0" smtClean="0"/>
              <a:t>Here, cloth was pounded by hammers in a mixture of urine and Fuller’s Earth (a clay-like substance). This made the fibres mat together so the cloth was strong and smooth.</a:t>
            </a:r>
            <a:endParaRPr lang="en-GB" sz="3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978" y="1340768"/>
            <a:ext cx="597535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50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500" dirty="0" smtClean="0"/>
          </a:p>
          <a:p>
            <a:r>
              <a:rPr lang="en-GB" sz="3000" b="1" dirty="0" smtClean="0"/>
              <a:t>By 1823, </a:t>
            </a:r>
            <a:r>
              <a:rPr lang="en-GB" sz="3000" dirty="0" smtClean="0"/>
              <a:t>the fulling mill was starting to fall apart. </a:t>
            </a:r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5400" dirty="0" smtClean="0"/>
          </a:p>
          <a:p>
            <a:endParaRPr lang="en-GB" sz="3000" dirty="0"/>
          </a:p>
          <a:p>
            <a:endParaRPr lang="en-GB" sz="2400" dirty="0" smtClean="0"/>
          </a:p>
          <a:p>
            <a:r>
              <a:rPr lang="en-GB" sz="3000" b="1" dirty="0" smtClean="0"/>
              <a:t>The old buildings were knocked down and new ones were built. </a:t>
            </a:r>
            <a:r>
              <a:rPr lang="en-GB" sz="3000" dirty="0" smtClean="0"/>
              <a:t>This took around 2 years and cost £15,678 – a lot of money back then!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51312" y="178442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759880" y="2765761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2524204" y="178442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3293448" y="2765761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951312" y="2765761"/>
            <a:ext cx="72008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951312" y="371703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524204" y="371703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4082046" y="371703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08" name="Group 4107"/>
          <p:cNvGrpSpPr/>
          <p:nvPr/>
        </p:nvGrpSpPr>
        <p:grpSpPr>
          <a:xfrm rot="1191827">
            <a:off x="4758224" y="2145972"/>
            <a:ext cx="1273568" cy="2076129"/>
            <a:chOff x="5808766" y="1761079"/>
            <a:chExt cx="1024117" cy="1872339"/>
          </a:xfrm>
        </p:grpSpPr>
        <p:sp>
          <p:nvSpPr>
            <p:cNvPr id="30" name="Trapezoid 29"/>
            <p:cNvSpPr/>
            <p:nvPr/>
          </p:nvSpPr>
          <p:spPr>
            <a:xfrm>
              <a:off x="6050260" y="2564904"/>
              <a:ext cx="291058" cy="1068514"/>
            </a:xfrm>
            <a:prstGeom prst="trapezoid">
              <a:avLst>
                <a:gd name="adj" fmla="val 1191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05525" y="2060848"/>
              <a:ext cx="181241" cy="72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6" name="Rectangle 4095"/>
            <p:cNvSpPr/>
            <p:nvPr/>
          </p:nvSpPr>
          <p:spPr>
            <a:xfrm>
              <a:off x="5994400" y="1772816"/>
              <a:ext cx="377800" cy="2880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7" name="Freeform 4096"/>
            <p:cNvSpPr/>
            <p:nvPr/>
          </p:nvSpPr>
          <p:spPr>
            <a:xfrm rot="554001">
              <a:off x="6275631" y="1796954"/>
              <a:ext cx="557252" cy="356838"/>
            </a:xfrm>
            <a:custGeom>
              <a:avLst/>
              <a:gdLst>
                <a:gd name="connsiteX0" fmla="*/ 23573 w 557252"/>
                <a:gd name="connsiteY0" fmla="*/ 32310 h 390209"/>
                <a:gd name="connsiteX1" fmla="*/ 290273 w 557252"/>
                <a:gd name="connsiteY1" fmla="*/ 32310 h 390209"/>
                <a:gd name="connsiteX2" fmla="*/ 556973 w 557252"/>
                <a:gd name="connsiteY2" fmla="*/ 172010 h 390209"/>
                <a:gd name="connsiteX3" fmla="*/ 239473 w 557252"/>
                <a:gd name="connsiteY3" fmla="*/ 184710 h 390209"/>
                <a:gd name="connsiteX4" fmla="*/ 36273 w 557252"/>
                <a:gd name="connsiteY4" fmla="*/ 387910 h 390209"/>
                <a:gd name="connsiteX5" fmla="*/ 23573 w 557252"/>
                <a:gd name="connsiteY5" fmla="*/ 32310 h 39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52" h="390209">
                  <a:moveTo>
                    <a:pt x="23573" y="32310"/>
                  </a:moveTo>
                  <a:cubicBezTo>
                    <a:pt x="65906" y="-26957"/>
                    <a:pt x="201373" y="9027"/>
                    <a:pt x="290273" y="32310"/>
                  </a:cubicBezTo>
                  <a:cubicBezTo>
                    <a:pt x="379173" y="55593"/>
                    <a:pt x="565440" y="146610"/>
                    <a:pt x="556973" y="172010"/>
                  </a:cubicBezTo>
                  <a:cubicBezTo>
                    <a:pt x="548506" y="197410"/>
                    <a:pt x="326256" y="148727"/>
                    <a:pt x="239473" y="184710"/>
                  </a:cubicBezTo>
                  <a:cubicBezTo>
                    <a:pt x="152690" y="220693"/>
                    <a:pt x="70140" y="413310"/>
                    <a:pt x="36273" y="387910"/>
                  </a:cubicBezTo>
                  <a:cubicBezTo>
                    <a:pt x="2406" y="362510"/>
                    <a:pt x="-18760" y="91577"/>
                    <a:pt x="23573" y="3231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2" name="Trapezoid 4101"/>
            <p:cNvSpPr/>
            <p:nvPr/>
          </p:nvSpPr>
          <p:spPr>
            <a:xfrm rot="5400000">
              <a:off x="5758305" y="1811540"/>
              <a:ext cx="286556" cy="185633"/>
            </a:xfrm>
            <a:prstGeom prst="trapezoid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40397">
            <a:off x="4527901" y="1615967"/>
            <a:ext cx="1103313" cy="268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9" name="TextBox 4108"/>
          <p:cNvSpPr txBox="1"/>
          <p:nvPr/>
        </p:nvSpPr>
        <p:spPr>
          <a:xfrm>
            <a:off x="6444208" y="1928438"/>
            <a:ext cx="20162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 smtClean="0"/>
              <a:t>£</a:t>
            </a:r>
            <a:endParaRPr lang="en-GB" sz="16600" b="1" dirty="0"/>
          </a:p>
        </p:txBody>
      </p:sp>
    </p:spTree>
    <p:extLst>
      <p:ext uri="{BB962C8B-B14F-4D97-AF65-F5344CB8AC3E}">
        <p14:creationId xmlns:p14="http://schemas.microsoft.com/office/powerpoint/2010/main" xmlns="" val="33928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59360"/>
            <a:ext cx="43204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The </a:t>
            </a:r>
            <a:r>
              <a:rPr lang="en-GB" sz="3000" b="1" dirty="0" smtClean="0"/>
              <a:t>Joy family </a:t>
            </a:r>
            <a:r>
              <a:rPr lang="en-GB" sz="3000" dirty="0" smtClean="0"/>
              <a:t>were the first people to run the new mill. </a:t>
            </a:r>
            <a:r>
              <a:rPr lang="en-GB" sz="3000" b="1" dirty="0" smtClean="0"/>
              <a:t>They arrived in 1825 </a:t>
            </a:r>
            <a:r>
              <a:rPr lang="en-GB" sz="3000" dirty="0" smtClean="0"/>
              <a:t>and stayed until 1845.</a:t>
            </a:r>
          </a:p>
          <a:p>
            <a:endParaRPr lang="en-GB" sz="3000" dirty="0" smtClean="0"/>
          </a:p>
          <a:p>
            <a:endParaRPr lang="en-GB" sz="3000" dirty="0"/>
          </a:p>
          <a:p>
            <a:r>
              <a:rPr lang="en-GB" sz="3000" dirty="0" smtClean="0"/>
              <a:t>The Joys used the mill to crush seeds, which they turned into a product called “</a:t>
            </a:r>
            <a:r>
              <a:rPr lang="en-GB" sz="3000" b="1" dirty="0" smtClean="0"/>
              <a:t>Filtrate Oil</a:t>
            </a:r>
            <a:r>
              <a:rPr lang="en-GB" sz="3000" dirty="0" smtClean="0"/>
              <a:t>”. This oil was used to lubricate (grease) things like train engines.</a:t>
            </a:r>
          </a:p>
        </p:txBody>
      </p:sp>
      <p:pic>
        <p:nvPicPr>
          <p:cNvPr id="5122" name="Picture 2" descr="C:\Users\chloe\Documents\Thwaite Mills\My Learning\FINAL ITEMS\Images to go in Story\Taken by Me\Filtrate Oil Ca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3551756" y="1274886"/>
            <a:ext cx="6857999" cy="43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23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1"/>
            <a:ext cx="7647698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620688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In the years after the Joys left, the mill gradually </a:t>
            </a:r>
            <a:r>
              <a:rPr lang="en-GB" sz="3000" b="1" dirty="0" smtClean="0"/>
              <a:t>fell into neglect</a:t>
            </a:r>
            <a:r>
              <a:rPr lang="en-GB" sz="3000" dirty="0" smtClean="0"/>
              <a:t>. (It stopped being looked after properly). </a:t>
            </a:r>
          </a:p>
        </p:txBody>
      </p:sp>
    </p:spTree>
    <p:extLst>
      <p:ext uri="{BB962C8B-B14F-4D97-AF65-F5344CB8AC3E}">
        <p14:creationId xmlns:p14="http://schemas.microsoft.com/office/powerpoint/2010/main" xmlns="" val="6711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3267"/>
            <a:ext cx="409155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In 1872 the Horn family arrived. </a:t>
            </a:r>
            <a:r>
              <a:rPr lang="en-GB" sz="2800" dirty="0" smtClean="0"/>
              <a:t>They repaired the mill and added some stone crushing equipment. </a:t>
            </a:r>
          </a:p>
          <a:p>
            <a:endParaRPr lang="en-GB" sz="2800" dirty="0" smtClean="0"/>
          </a:p>
          <a:p>
            <a:r>
              <a:rPr lang="en-GB" sz="2800" dirty="0" smtClean="0"/>
              <a:t>Now the mill crushed:</a:t>
            </a:r>
          </a:p>
          <a:p>
            <a:endParaRPr lang="en-GB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F</a:t>
            </a:r>
            <a:r>
              <a:rPr lang="en-GB" sz="2800" b="1" dirty="0" smtClean="0"/>
              <a:t>lint and china stone</a:t>
            </a:r>
            <a:r>
              <a:rPr lang="en-GB" sz="2800" dirty="0" smtClean="0"/>
              <a:t>, which was used to make glaze for pottery (the shiny surface on things like plates).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Chalk</a:t>
            </a:r>
            <a:r>
              <a:rPr lang="en-GB" sz="2800" dirty="0" smtClean="0"/>
              <a:t>, which went into products like paint and toothpaste.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10608" y="6913"/>
            <a:ext cx="50359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90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3396" y="131842"/>
            <a:ext cx="39571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About fifty years after their arrival, the Horns began producing putty.</a:t>
            </a:r>
          </a:p>
          <a:p>
            <a:endParaRPr lang="en-GB" sz="2800" b="1" dirty="0" smtClean="0"/>
          </a:p>
          <a:p>
            <a:r>
              <a:rPr lang="en-GB" sz="2800" dirty="0" smtClean="0"/>
              <a:t>Putty is used to seal windows into their frames. It feels a bit like playdough at first, but it turns rock solid when it dries.</a:t>
            </a:r>
          </a:p>
          <a:p>
            <a:endParaRPr lang="en-GB" sz="2800" dirty="0"/>
          </a:p>
          <a:p>
            <a:r>
              <a:rPr lang="en-GB" sz="2800" dirty="0" smtClean="0"/>
              <a:t>The Horns made their putty from left over crushed chalk (whiting) and linseed oil.</a:t>
            </a:r>
            <a:endParaRPr lang="en-GB" sz="2800" dirty="0"/>
          </a:p>
          <a:p>
            <a:endParaRPr lang="en-GB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67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70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045180"/>
            <a:ext cx="3888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In 1931, a machine called a Raymond Mill was installed in the mill.</a:t>
            </a:r>
          </a:p>
          <a:p>
            <a:endParaRPr lang="en-GB" sz="2800" b="1" dirty="0"/>
          </a:p>
          <a:p>
            <a:r>
              <a:rPr lang="en-GB" sz="2800" dirty="0" smtClean="0"/>
              <a:t>It made grinding chalk much faster. </a:t>
            </a:r>
          </a:p>
          <a:p>
            <a:endParaRPr lang="en-GB" sz="2800" dirty="0"/>
          </a:p>
          <a:p>
            <a:r>
              <a:rPr lang="en-GB" sz="2800" dirty="0" smtClean="0"/>
              <a:t>The  Raymond Mill was so huge it spread across all three floors of the building!</a:t>
            </a:r>
            <a:endParaRPr lang="en-GB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4629150" y="590327"/>
            <a:ext cx="3919234" cy="56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644</Words>
  <Application>Microsoft Office PowerPoint</Application>
  <PresentationFormat>On-screen Show (4:3)</PresentationFormat>
  <Paragraphs>103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Fowler</dc:creator>
  <cp:lastModifiedBy>Glew</cp:lastModifiedBy>
  <cp:revision>27</cp:revision>
  <dcterms:created xsi:type="dcterms:W3CDTF">2020-04-08T10:17:53Z</dcterms:created>
  <dcterms:modified xsi:type="dcterms:W3CDTF">2020-05-18T16:20:18Z</dcterms:modified>
</cp:coreProperties>
</file>