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5" r:id="rId8"/>
    <p:sldId id="264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18" autoAdjust="0"/>
  </p:normalViewPr>
  <p:slideViewPr>
    <p:cSldViewPr>
      <p:cViewPr varScale="1">
        <p:scale>
          <a:sx n="107" d="100"/>
          <a:sy n="107" d="100"/>
        </p:scale>
        <p:origin x="173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25432-B359-45F3-BEC4-772D6A3A64FC}" type="datetimeFigureOut">
              <a:rPr lang="en-GB" smtClean="0"/>
              <a:pPr/>
              <a:t>26/06/2025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89AC2B-C0B5-4C82-870D-169C0237115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337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43522-9F78-47F4-8301-B432C29EDAA5}" type="datetimeFigureOut">
              <a:rPr lang="en-GB" smtClean="0"/>
              <a:pPr/>
              <a:t>26/06/2025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5D0C8-3A8E-479A-BFCD-AF4F0D54E0E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714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View_from_St_Paul's_Cathedral_after_the_Blitz.jpg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5D0C8-3A8E-479A-BFCD-AF4F0D54E0EF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219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000" dirty="0"/>
              <a:t>This</a:t>
            </a:r>
            <a:r>
              <a:rPr lang="en-GB" sz="1000" baseline="0" dirty="0"/>
              <a:t> i</a:t>
            </a:r>
            <a:r>
              <a:rPr lang="en-GB" sz="1000" dirty="0"/>
              <a:t>mage of London in 1941 is in the public domain</a:t>
            </a:r>
            <a:r>
              <a:rPr lang="en-GB" sz="1000" baseline="0" dirty="0"/>
              <a:t> on Wikipedia: </a:t>
            </a:r>
            <a:r>
              <a:rPr lang="en-GB" sz="1000" dirty="0">
                <a:hlinkClick r:id="rId3"/>
              </a:rPr>
              <a:t>https://commons.wikimedia.org/wiki/File:View_from_St_Paul%27s_Cathedral_after_the_Blitz.jpg</a:t>
            </a:r>
            <a:r>
              <a:rPr lang="en-GB" sz="1000" baseline="0" dirty="0"/>
              <a:t>  </a:t>
            </a:r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5D0C8-3A8E-479A-BFCD-AF4F0D54E0EF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498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8359-C8AE-40FC-BCDB-208EE2B7EAAA}" type="datetimeFigureOut">
              <a:rPr lang="en-GB" smtClean="0"/>
              <a:pPr/>
              <a:t>26/06/2025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0460-8C11-4B85-AEB6-64D8ECA6365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62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8359-C8AE-40FC-BCDB-208EE2B7EAAA}" type="datetimeFigureOut">
              <a:rPr lang="en-GB" smtClean="0"/>
              <a:pPr/>
              <a:t>26/06/2025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0460-8C11-4B85-AEB6-64D8ECA6365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632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8359-C8AE-40FC-BCDB-208EE2B7EAAA}" type="datetimeFigureOut">
              <a:rPr lang="en-GB" smtClean="0"/>
              <a:pPr/>
              <a:t>26/06/2025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0460-8C11-4B85-AEB6-64D8ECA6365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067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8359-C8AE-40FC-BCDB-208EE2B7EAAA}" type="datetimeFigureOut">
              <a:rPr lang="en-GB" smtClean="0"/>
              <a:pPr/>
              <a:t>26/06/2025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0460-8C11-4B85-AEB6-64D8ECA6365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776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8359-C8AE-40FC-BCDB-208EE2B7EAAA}" type="datetimeFigureOut">
              <a:rPr lang="en-GB" smtClean="0"/>
              <a:pPr/>
              <a:t>26/06/2025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0460-8C11-4B85-AEB6-64D8ECA6365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163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8359-C8AE-40FC-BCDB-208EE2B7EAAA}" type="datetimeFigureOut">
              <a:rPr lang="en-GB" smtClean="0"/>
              <a:pPr/>
              <a:t>26/06/2025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0460-8C11-4B85-AEB6-64D8ECA6365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016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8359-C8AE-40FC-BCDB-208EE2B7EAAA}" type="datetimeFigureOut">
              <a:rPr lang="en-GB" smtClean="0"/>
              <a:pPr/>
              <a:t>26/06/2025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0460-8C11-4B85-AEB6-64D8ECA6365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129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8359-C8AE-40FC-BCDB-208EE2B7EAAA}" type="datetimeFigureOut">
              <a:rPr lang="en-GB" smtClean="0"/>
              <a:pPr/>
              <a:t>26/06/2025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0460-8C11-4B85-AEB6-64D8ECA6365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976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8359-C8AE-40FC-BCDB-208EE2B7EAAA}" type="datetimeFigureOut">
              <a:rPr lang="en-GB" smtClean="0"/>
              <a:pPr/>
              <a:t>26/06/2025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0460-8C11-4B85-AEB6-64D8ECA6365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760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8359-C8AE-40FC-BCDB-208EE2B7EAAA}" type="datetimeFigureOut">
              <a:rPr lang="en-GB" smtClean="0"/>
              <a:pPr/>
              <a:t>26/06/2025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0460-8C11-4B85-AEB6-64D8ECA6365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441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8359-C8AE-40FC-BCDB-208EE2B7EAAA}" type="datetimeFigureOut">
              <a:rPr lang="en-GB" smtClean="0"/>
              <a:pPr/>
              <a:t>26/06/2025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0460-8C11-4B85-AEB6-64D8ECA6365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225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E8359-C8AE-40FC-BCDB-208EE2B7EAAA}" type="datetimeFigureOut">
              <a:rPr lang="en-GB" smtClean="0"/>
              <a:pPr/>
              <a:t>26/06/2025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B0460-8C11-4B85-AEB6-64D8ECA6365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036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4260" y="332656"/>
            <a:ext cx="8784976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/>
              <a:t>Chronology Task: The History of Thwaite Watermill</a:t>
            </a:r>
          </a:p>
          <a:p>
            <a:pPr algn="ctr"/>
            <a:endParaRPr lang="en-GB" sz="2800" b="1" u="sng" dirty="0"/>
          </a:p>
          <a:p>
            <a:r>
              <a:rPr lang="en-GB" sz="2800" b="1" dirty="0"/>
              <a:t>Choose preferred activity:</a:t>
            </a:r>
          </a:p>
          <a:p>
            <a:endParaRPr lang="en-GB" sz="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/>
              <a:t>Card-sort: </a:t>
            </a:r>
            <a:r>
              <a:rPr lang="en-GB" sz="2800" dirty="0"/>
              <a:t>print slides landscape, 4 to a page, and guillotine.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/>
              <a:t>Human Timeline: </a:t>
            </a:r>
            <a:r>
              <a:rPr lang="en-GB" sz="2800" dirty="0"/>
              <a:t>print full slides (1 to a page) for students to hold one each and line themselves up in order.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r>
              <a:rPr lang="en-GB" sz="2800" dirty="0"/>
              <a:t>Please note – the slides are currently in the correct order, so will need jumbling!</a:t>
            </a:r>
          </a:p>
        </p:txBody>
      </p:sp>
    </p:spTree>
    <p:extLst>
      <p:ext uri="{BB962C8B-B14F-4D97-AF65-F5344CB8AC3E}">
        <p14:creationId xmlns:p14="http://schemas.microsoft.com/office/powerpoint/2010/main" val="4219210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496" y="-41101"/>
            <a:ext cx="9108504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b="1" dirty="0"/>
              <a:t>During the Second World War, lots of putty made at Thwaite Mill was sent to London.</a:t>
            </a:r>
          </a:p>
          <a:p>
            <a:endParaRPr lang="en-GB" sz="3000" b="1" dirty="0"/>
          </a:p>
          <a:p>
            <a:endParaRPr lang="en-GB" sz="3000" b="1" dirty="0"/>
          </a:p>
          <a:p>
            <a:endParaRPr lang="en-GB" sz="3000" b="1" dirty="0"/>
          </a:p>
          <a:p>
            <a:endParaRPr lang="en-GB" sz="3000" b="1" dirty="0"/>
          </a:p>
          <a:p>
            <a:endParaRPr lang="en-GB" sz="3000" b="1" dirty="0"/>
          </a:p>
          <a:p>
            <a:endParaRPr lang="en-GB" sz="3000" b="1" dirty="0"/>
          </a:p>
          <a:p>
            <a:endParaRPr lang="en-GB" sz="3000" b="1" dirty="0"/>
          </a:p>
          <a:p>
            <a:endParaRPr lang="en-GB" sz="3000" b="1" dirty="0"/>
          </a:p>
          <a:p>
            <a:endParaRPr lang="en-GB" sz="3000" b="1" dirty="0"/>
          </a:p>
          <a:p>
            <a:endParaRPr lang="en-GB" sz="3000" b="1" dirty="0"/>
          </a:p>
          <a:p>
            <a:r>
              <a:rPr lang="en-GB" sz="3000" dirty="0"/>
              <a:t>It was needed to repair windows which were damaged by bombs! So much putty was needed that the mill operated 24 hours a day, 7 days a week!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220" y="1081311"/>
            <a:ext cx="5239905" cy="42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5803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150" y="16049"/>
            <a:ext cx="897255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b="1" dirty="0"/>
              <a:t>In 1976, a flood caused the weir to collapse. </a:t>
            </a:r>
            <a:r>
              <a:rPr lang="en-GB" sz="3000" dirty="0"/>
              <a:t>This stopped water from entering the mill and turning the wheels.</a:t>
            </a:r>
          </a:p>
          <a:p>
            <a:endParaRPr lang="en-GB" sz="3000" dirty="0"/>
          </a:p>
          <a:p>
            <a:endParaRPr lang="en-GB" sz="3000" dirty="0"/>
          </a:p>
          <a:p>
            <a:endParaRPr lang="en-GB" sz="3000" dirty="0"/>
          </a:p>
          <a:p>
            <a:endParaRPr lang="en-GB" sz="3000" dirty="0"/>
          </a:p>
          <a:p>
            <a:endParaRPr lang="en-GB" sz="3000" dirty="0"/>
          </a:p>
          <a:p>
            <a:endParaRPr lang="en-GB" sz="3000" dirty="0"/>
          </a:p>
          <a:p>
            <a:endParaRPr lang="en-GB" sz="3000" dirty="0"/>
          </a:p>
          <a:p>
            <a:endParaRPr lang="en-GB" sz="2400" dirty="0"/>
          </a:p>
          <a:p>
            <a:r>
              <a:rPr lang="en-GB" sz="3000" b="1" dirty="0"/>
              <a:t>The Horns decided to close the mill </a:t>
            </a:r>
            <a:r>
              <a:rPr lang="en-GB" sz="3000" dirty="0"/>
              <a:t>because: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/>
              <a:t>It would have been very expensive to fix the weir.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/>
              <a:t>Putty was not as popular anymore, so the mill wasn’t making as much money anyway.</a:t>
            </a:r>
          </a:p>
        </p:txBody>
      </p:sp>
      <p:sp>
        <p:nvSpPr>
          <p:cNvPr id="5" name="Flowchart: Extract 4"/>
          <p:cNvSpPr/>
          <p:nvPr/>
        </p:nvSpPr>
        <p:spPr>
          <a:xfrm>
            <a:off x="2699792" y="1556792"/>
            <a:ext cx="3528392" cy="2952328"/>
          </a:xfrm>
          <a:prstGeom prst="flowChartExtract">
            <a:avLst/>
          </a:prstGeom>
          <a:noFill/>
          <a:ln w="279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915816" y="3306008"/>
            <a:ext cx="3168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Flood</a:t>
            </a:r>
          </a:p>
        </p:txBody>
      </p:sp>
    </p:spTree>
    <p:extLst>
      <p:ext uri="{BB962C8B-B14F-4D97-AF65-F5344CB8AC3E}">
        <p14:creationId xmlns:p14="http://schemas.microsoft.com/office/powerpoint/2010/main" val="3071342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520" y="262930"/>
            <a:ext cx="8640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b="1" dirty="0"/>
              <a:t>3 years after the flood, the Thwaite Mills Society was formed. </a:t>
            </a:r>
            <a:r>
              <a:rPr lang="en-GB" sz="3000" dirty="0"/>
              <a:t>This was a group of volunteers who did not want the mill to go to waste.</a:t>
            </a:r>
          </a:p>
          <a:p>
            <a:endParaRPr lang="en-GB" sz="3000" dirty="0"/>
          </a:p>
          <a:p>
            <a:r>
              <a:rPr lang="en-GB" sz="3000" dirty="0"/>
              <a:t>Through their hard work, the weir was rebuilt and the rest of the site was restored.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04004" y="3784959"/>
            <a:ext cx="1440160" cy="86409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1212572" y="4766298"/>
            <a:ext cx="1440160" cy="86409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1976896" y="3784959"/>
            <a:ext cx="1440160" cy="86409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2746140" y="4766298"/>
            <a:ext cx="1440160" cy="86409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404004" y="4766298"/>
            <a:ext cx="720080" cy="86409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404004" y="5717569"/>
            <a:ext cx="1440160" cy="86409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1976896" y="5717569"/>
            <a:ext cx="1440160" cy="86409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3534738" y="5717569"/>
            <a:ext cx="1440160" cy="86409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/>
          <p:cNvGrpSpPr/>
          <p:nvPr/>
        </p:nvGrpSpPr>
        <p:grpSpPr>
          <a:xfrm rot="1191827">
            <a:off x="3815117" y="4146509"/>
            <a:ext cx="1273568" cy="2076129"/>
            <a:chOff x="5808766" y="1761079"/>
            <a:chExt cx="1024117" cy="1872339"/>
          </a:xfrm>
        </p:grpSpPr>
        <p:sp>
          <p:nvSpPr>
            <p:cNvPr id="15" name="Trapezoid 14"/>
            <p:cNvSpPr/>
            <p:nvPr/>
          </p:nvSpPr>
          <p:spPr>
            <a:xfrm>
              <a:off x="6050260" y="2564904"/>
              <a:ext cx="291058" cy="1068514"/>
            </a:xfrm>
            <a:prstGeom prst="trapezoid">
              <a:avLst>
                <a:gd name="adj" fmla="val 11910"/>
              </a:avLst>
            </a:prstGeom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05525" y="2060848"/>
              <a:ext cx="181241" cy="72008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994400" y="1772816"/>
              <a:ext cx="377800" cy="2880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Freeform 17"/>
            <p:cNvSpPr/>
            <p:nvPr/>
          </p:nvSpPr>
          <p:spPr>
            <a:xfrm rot="554001">
              <a:off x="6275631" y="1796954"/>
              <a:ext cx="557252" cy="356838"/>
            </a:xfrm>
            <a:custGeom>
              <a:avLst/>
              <a:gdLst>
                <a:gd name="connsiteX0" fmla="*/ 23573 w 557252"/>
                <a:gd name="connsiteY0" fmla="*/ 32310 h 390209"/>
                <a:gd name="connsiteX1" fmla="*/ 290273 w 557252"/>
                <a:gd name="connsiteY1" fmla="*/ 32310 h 390209"/>
                <a:gd name="connsiteX2" fmla="*/ 556973 w 557252"/>
                <a:gd name="connsiteY2" fmla="*/ 172010 h 390209"/>
                <a:gd name="connsiteX3" fmla="*/ 239473 w 557252"/>
                <a:gd name="connsiteY3" fmla="*/ 184710 h 390209"/>
                <a:gd name="connsiteX4" fmla="*/ 36273 w 557252"/>
                <a:gd name="connsiteY4" fmla="*/ 387910 h 390209"/>
                <a:gd name="connsiteX5" fmla="*/ 23573 w 557252"/>
                <a:gd name="connsiteY5" fmla="*/ 32310 h 390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7252" h="390209">
                  <a:moveTo>
                    <a:pt x="23573" y="32310"/>
                  </a:moveTo>
                  <a:cubicBezTo>
                    <a:pt x="65906" y="-26957"/>
                    <a:pt x="201373" y="9027"/>
                    <a:pt x="290273" y="32310"/>
                  </a:cubicBezTo>
                  <a:cubicBezTo>
                    <a:pt x="379173" y="55593"/>
                    <a:pt x="565440" y="146610"/>
                    <a:pt x="556973" y="172010"/>
                  </a:cubicBezTo>
                  <a:cubicBezTo>
                    <a:pt x="548506" y="197410"/>
                    <a:pt x="326256" y="148727"/>
                    <a:pt x="239473" y="184710"/>
                  </a:cubicBezTo>
                  <a:cubicBezTo>
                    <a:pt x="152690" y="220693"/>
                    <a:pt x="70140" y="413310"/>
                    <a:pt x="36273" y="387910"/>
                  </a:cubicBezTo>
                  <a:cubicBezTo>
                    <a:pt x="2406" y="362510"/>
                    <a:pt x="-18760" y="91577"/>
                    <a:pt x="23573" y="32310"/>
                  </a:cubicBezTo>
                  <a:close/>
                </a:path>
              </a:pathLst>
            </a:cu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rapezoid 18"/>
            <p:cNvSpPr/>
            <p:nvPr/>
          </p:nvSpPr>
          <p:spPr>
            <a:xfrm rot="5400000">
              <a:off x="5758305" y="1811540"/>
              <a:ext cx="286556" cy="185633"/>
            </a:xfrm>
            <a:prstGeom prst="trapezoid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40397">
            <a:off x="3584794" y="3616504"/>
            <a:ext cx="1103313" cy="2687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5003">
            <a:off x="5450876" y="3699148"/>
            <a:ext cx="3438537" cy="270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3881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Thwaite Mills\My Learning\FINAL ITEMS\Images to go in Story\From G Drive\Mill Today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6231" y="0"/>
            <a:ext cx="103152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496" y="390838"/>
            <a:ext cx="91085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000" b="1" dirty="0"/>
              <a:t>In 1990, Thwaite Watermill opened to the public as a museum and was run by Leeds City Council until 2024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1747048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/>
              <a:t>In 1641, a weir (low dam) was built </a:t>
            </a:r>
            <a:r>
              <a:rPr lang="en-GB" sz="3000" dirty="0"/>
              <a:t>on a natural bend in the River </a:t>
            </a:r>
            <a:r>
              <a:rPr lang="en-GB" sz="3000" dirty="0" err="1"/>
              <a:t>Aire</a:t>
            </a:r>
            <a:r>
              <a:rPr lang="en-GB" sz="3000" dirty="0"/>
              <a:t>. This held some water back to form a large pool or pond. </a:t>
            </a:r>
          </a:p>
          <a:p>
            <a:endParaRPr lang="en-GB" sz="2000" dirty="0"/>
          </a:p>
          <a:p>
            <a:endParaRPr lang="en-GB" sz="3000" dirty="0"/>
          </a:p>
          <a:p>
            <a:endParaRPr lang="en-GB" sz="3000" dirty="0"/>
          </a:p>
          <a:p>
            <a:endParaRPr lang="en-GB" sz="3000" dirty="0"/>
          </a:p>
          <a:p>
            <a:endParaRPr lang="en-GB" sz="3000" dirty="0"/>
          </a:p>
          <a:p>
            <a:endParaRPr lang="en-GB" sz="3000" dirty="0"/>
          </a:p>
          <a:p>
            <a:endParaRPr lang="en-GB" sz="3000" dirty="0"/>
          </a:p>
          <a:p>
            <a:endParaRPr lang="en-GB" sz="3000" dirty="0"/>
          </a:p>
          <a:p>
            <a:endParaRPr lang="en-GB" sz="3000" dirty="0"/>
          </a:p>
          <a:p>
            <a:endParaRPr lang="en-GB" sz="3000" dirty="0"/>
          </a:p>
          <a:p>
            <a:r>
              <a:rPr lang="en-GB" sz="3000" dirty="0"/>
              <a:t>The water in the pond could then flow into a watermill and power machinery inside by turning water wheels.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41979"/>
            <a:ext cx="5112568" cy="4119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3078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dirty="0"/>
              <a:t>After the weir was constructed, the first mill to be built was a </a:t>
            </a:r>
            <a:r>
              <a:rPr lang="en-GB" sz="3000" b="1" dirty="0"/>
              <a:t>fulling mill.  </a:t>
            </a:r>
          </a:p>
          <a:p>
            <a:endParaRPr lang="en-GB" sz="3000" dirty="0"/>
          </a:p>
          <a:p>
            <a:endParaRPr lang="en-GB" sz="3000" dirty="0"/>
          </a:p>
          <a:p>
            <a:endParaRPr lang="en-GB" sz="3000" dirty="0"/>
          </a:p>
          <a:p>
            <a:endParaRPr lang="en-GB" sz="3000" dirty="0"/>
          </a:p>
          <a:p>
            <a:endParaRPr lang="en-GB" sz="3000" dirty="0"/>
          </a:p>
          <a:p>
            <a:endParaRPr lang="en-GB" sz="3000" dirty="0"/>
          </a:p>
          <a:p>
            <a:endParaRPr lang="en-GB" sz="3000" dirty="0"/>
          </a:p>
          <a:p>
            <a:endParaRPr lang="en-GB" sz="3000" dirty="0"/>
          </a:p>
          <a:p>
            <a:endParaRPr lang="en-GB" sz="2400" dirty="0"/>
          </a:p>
          <a:p>
            <a:r>
              <a:rPr lang="en-GB" sz="3000" dirty="0"/>
              <a:t>Here, cloth was pounded by hammers in a mixture of urine and Fuller’s Earth (a clay-like substance). This made the fibres mat together so the cloth was strong and smooth.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978" y="1340768"/>
            <a:ext cx="5975350" cy="354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5007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500" dirty="0"/>
          </a:p>
          <a:p>
            <a:r>
              <a:rPr lang="en-GB" sz="3000" b="1" dirty="0"/>
              <a:t>By 1823, </a:t>
            </a:r>
            <a:r>
              <a:rPr lang="en-GB" sz="3000" dirty="0"/>
              <a:t>the fulling mill was starting to fall apart. </a:t>
            </a:r>
          </a:p>
          <a:p>
            <a:endParaRPr lang="en-GB" sz="3000" dirty="0"/>
          </a:p>
          <a:p>
            <a:endParaRPr lang="en-GB" sz="3000" dirty="0"/>
          </a:p>
          <a:p>
            <a:endParaRPr lang="en-GB" sz="3000" dirty="0"/>
          </a:p>
          <a:p>
            <a:endParaRPr lang="en-GB" sz="3000" dirty="0"/>
          </a:p>
          <a:p>
            <a:endParaRPr lang="en-GB" sz="3000" dirty="0"/>
          </a:p>
          <a:p>
            <a:endParaRPr lang="en-GB" sz="3000" dirty="0"/>
          </a:p>
          <a:p>
            <a:endParaRPr lang="en-GB" sz="3000" dirty="0"/>
          </a:p>
          <a:p>
            <a:endParaRPr lang="en-GB" sz="5400" dirty="0"/>
          </a:p>
          <a:p>
            <a:endParaRPr lang="en-GB" sz="3000" dirty="0"/>
          </a:p>
          <a:p>
            <a:endParaRPr lang="en-GB" sz="2400" dirty="0"/>
          </a:p>
          <a:p>
            <a:r>
              <a:rPr lang="en-GB" sz="3000" b="1" dirty="0"/>
              <a:t>The old buildings were knocked down and new ones were built. </a:t>
            </a:r>
            <a:r>
              <a:rPr lang="en-GB" sz="3000" dirty="0"/>
              <a:t>This took around 2 years and cost £15,678 – a lot of money back then!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51312" y="1784422"/>
            <a:ext cx="1440160" cy="86409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le 19"/>
          <p:cNvSpPr/>
          <p:nvPr/>
        </p:nvSpPr>
        <p:spPr>
          <a:xfrm>
            <a:off x="1759880" y="2765761"/>
            <a:ext cx="1440160" cy="86409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ounded Rectangle 20"/>
          <p:cNvSpPr/>
          <p:nvPr/>
        </p:nvSpPr>
        <p:spPr>
          <a:xfrm>
            <a:off x="2524204" y="1784422"/>
            <a:ext cx="1440160" cy="86409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ounded Rectangle 21"/>
          <p:cNvSpPr/>
          <p:nvPr/>
        </p:nvSpPr>
        <p:spPr>
          <a:xfrm>
            <a:off x="3293448" y="2765761"/>
            <a:ext cx="1440160" cy="86409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ounded Rectangle 22"/>
          <p:cNvSpPr/>
          <p:nvPr/>
        </p:nvSpPr>
        <p:spPr>
          <a:xfrm>
            <a:off x="951312" y="2765761"/>
            <a:ext cx="720080" cy="86409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ounded Rectangle 23"/>
          <p:cNvSpPr/>
          <p:nvPr/>
        </p:nvSpPr>
        <p:spPr>
          <a:xfrm>
            <a:off x="951312" y="3717032"/>
            <a:ext cx="1440160" cy="86409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ounded Rectangle 24"/>
          <p:cNvSpPr/>
          <p:nvPr/>
        </p:nvSpPr>
        <p:spPr>
          <a:xfrm>
            <a:off x="2524204" y="3717032"/>
            <a:ext cx="1440160" cy="86409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ounded Rectangle 25"/>
          <p:cNvSpPr/>
          <p:nvPr/>
        </p:nvSpPr>
        <p:spPr>
          <a:xfrm>
            <a:off x="4082046" y="3717032"/>
            <a:ext cx="1440160" cy="86409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108" name="Group 4107"/>
          <p:cNvGrpSpPr/>
          <p:nvPr/>
        </p:nvGrpSpPr>
        <p:grpSpPr>
          <a:xfrm rot="1191827">
            <a:off x="4758224" y="2145972"/>
            <a:ext cx="1273568" cy="2076129"/>
            <a:chOff x="5808766" y="1761079"/>
            <a:chExt cx="1024117" cy="1872339"/>
          </a:xfrm>
        </p:grpSpPr>
        <p:sp>
          <p:nvSpPr>
            <p:cNvPr id="30" name="Trapezoid 29"/>
            <p:cNvSpPr/>
            <p:nvPr/>
          </p:nvSpPr>
          <p:spPr>
            <a:xfrm>
              <a:off x="6050260" y="2564904"/>
              <a:ext cx="291058" cy="1068514"/>
            </a:xfrm>
            <a:prstGeom prst="trapezoid">
              <a:avLst>
                <a:gd name="adj" fmla="val 11910"/>
              </a:avLst>
            </a:prstGeom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105525" y="2060848"/>
              <a:ext cx="181241" cy="72008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96" name="Rectangle 4095"/>
            <p:cNvSpPr/>
            <p:nvPr/>
          </p:nvSpPr>
          <p:spPr>
            <a:xfrm>
              <a:off x="5994400" y="1772816"/>
              <a:ext cx="377800" cy="2880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97" name="Freeform 4096"/>
            <p:cNvSpPr/>
            <p:nvPr/>
          </p:nvSpPr>
          <p:spPr>
            <a:xfrm rot="554001">
              <a:off x="6275631" y="1796954"/>
              <a:ext cx="557252" cy="356838"/>
            </a:xfrm>
            <a:custGeom>
              <a:avLst/>
              <a:gdLst>
                <a:gd name="connsiteX0" fmla="*/ 23573 w 557252"/>
                <a:gd name="connsiteY0" fmla="*/ 32310 h 390209"/>
                <a:gd name="connsiteX1" fmla="*/ 290273 w 557252"/>
                <a:gd name="connsiteY1" fmla="*/ 32310 h 390209"/>
                <a:gd name="connsiteX2" fmla="*/ 556973 w 557252"/>
                <a:gd name="connsiteY2" fmla="*/ 172010 h 390209"/>
                <a:gd name="connsiteX3" fmla="*/ 239473 w 557252"/>
                <a:gd name="connsiteY3" fmla="*/ 184710 h 390209"/>
                <a:gd name="connsiteX4" fmla="*/ 36273 w 557252"/>
                <a:gd name="connsiteY4" fmla="*/ 387910 h 390209"/>
                <a:gd name="connsiteX5" fmla="*/ 23573 w 557252"/>
                <a:gd name="connsiteY5" fmla="*/ 32310 h 390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7252" h="390209">
                  <a:moveTo>
                    <a:pt x="23573" y="32310"/>
                  </a:moveTo>
                  <a:cubicBezTo>
                    <a:pt x="65906" y="-26957"/>
                    <a:pt x="201373" y="9027"/>
                    <a:pt x="290273" y="32310"/>
                  </a:cubicBezTo>
                  <a:cubicBezTo>
                    <a:pt x="379173" y="55593"/>
                    <a:pt x="565440" y="146610"/>
                    <a:pt x="556973" y="172010"/>
                  </a:cubicBezTo>
                  <a:cubicBezTo>
                    <a:pt x="548506" y="197410"/>
                    <a:pt x="326256" y="148727"/>
                    <a:pt x="239473" y="184710"/>
                  </a:cubicBezTo>
                  <a:cubicBezTo>
                    <a:pt x="152690" y="220693"/>
                    <a:pt x="70140" y="413310"/>
                    <a:pt x="36273" y="387910"/>
                  </a:cubicBezTo>
                  <a:cubicBezTo>
                    <a:pt x="2406" y="362510"/>
                    <a:pt x="-18760" y="91577"/>
                    <a:pt x="23573" y="32310"/>
                  </a:cubicBezTo>
                  <a:close/>
                </a:path>
              </a:pathLst>
            </a:cu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02" name="Trapezoid 4101"/>
            <p:cNvSpPr/>
            <p:nvPr/>
          </p:nvSpPr>
          <p:spPr>
            <a:xfrm rot="5400000">
              <a:off x="5758305" y="1811540"/>
              <a:ext cx="286556" cy="185633"/>
            </a:xfrm>
            <a:prstGeom prst="trapezoid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40397">
            <a:off x="4527901" y="1615967"/>
            <a:ext cx="1103313" cy="2687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9" name="TextBox 4108"/>
          <p:cNvSpPr txBox="1"/>
          <p:nvPr/>
        </p:nvSpPr>
        <p:spPr>
          <a:xfrm>
            <a:off x="6444208" y="1928438"/>
            <a:ext cx="201622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b="1" dirty="0"/>
              <a:t>£</a:t>
            </a:r>
          </a:p>
        </p:txBody>
      </p:sp>
    </p:spTree>
    <p:extLst>
      <p:ext uri="{BB962C8B-B14F-4D97-AF65-F5344CB8AC3E}">
        <p14:creationId xmlns:p14="http://schemas.microsoft.com/office/powerpoint/2010/main" val="3392803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359360"/>
            <a:ext cx="432048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dirty="0"/>
              <a:t>The </a:t>
            </a:r>
            <a:r>
              <a:rPr lang="en-GB" sz="3000" b="1" dirty="0"/>
              <a:t>Joy family </a:t>
            </a:r>
            <a:r>
              <a:rPr lang="en-GB" sz="3000" dirty="0"/>
              <a:t>were the first people to run the new mill. </a:t>
            </a:r>
            <a:r>
              <a:rPr lang="en-GB" sz="3000" b="1" dirty="0"/>
              <a:t>They arrived in 1825 </a:t>
            </a:r>
            <a:r>
              <a:rPr lang="en-GB" sz="3000" dirty="0"/>
              <a:t>and stayed until 1845.</a:t>
            </a:r>
          </a:p>
          <a:p>
            <a:endParaRPr lang="en-GB" sz="3000" dirty="0"/>
          </a:p>
          <a:p>
            <a:endParaRPr lang="en-GB" sz="3000" dirty="0"/>
          </a:p>
          <a:p>
            <a:r>
              <a:rPr lang="en-GB" sz="3000" dirty="0"/>
              <a:t>The Joys used the mill to crush seeds, which they turned into a product called “</a:t>
            </a:r>
            <a:r>
              <a:rPr lang="en-GB" sz="3000" b="1" dirty="0"/>
              <a:t>Filtrate Oil</a:t>
            </a:r>
            <a:r>
              <a:rPr lang="en-GB" sz="3000" dirty="0"/>
              <a:t>”. This oil was used to lubricate (grease) things like train engines.</a:t>
            </a:r>
          </a:p>
        </p:txBody>
      </p:sp>
      <p:pic>
        <p:nvPicPr>
          <p:cNvPr id="5122" name="Picture 2" descr="C:\Users\chloe\Documents\Thwaite Mills\My Learning\FINAL ITEMS\Images to go in Story\Taken by Me\Filtrate Oil Can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3551756" y="1274886"/>
            <a:ext cx="6857999" cy="430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340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1"/>
            <a:ext cx="7647698" cy="595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7544" y="620688"/>
            <a:ext cx="63367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dirty="0"/>
              <a:t>In the years after the Joys left, the mill gradually </a:t>
            </a:r>
            <a:r>
              <a:rPr lang="en-GB" sz="3000" b="1" dirty="0"/>
              <a:t>fell into neglect</a:t>
            </a:r>
            <a:r>
              <a:rPr lang="en-GB" sz="3000" dirty="0"/>
              <a:t>. (It stopped being looked after properly). </a:t>
            </a:r>
          </a:p>
        </p:txBody>
      </p:sp>
    </p:spTree>
    <p:extLst>
      <p:ext uri="{BB962C8B-B14F-4D97-AF65-F5344CB8AC3E}">
        <p14:creationId xmlns:p14="http://schemas.microsoft.com/office/powerpoint/2010/main" val="671113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03267"/>
            <a:ext cx="409155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In 1872 the Horn family arrived. </a:t>
            </a:r>
            <a:r>
              <a:rPr lang="en-GB" sz="2800" dirty="0"/>
              <a:t>They repaired the mill and added some stone crushing equipment. </a:t>
            </a:r>
          </a:p>
          <a:p>
            <a:endParaRPr lang="en-GB" sz="2800" dirty="0"/>
          </a:p>
          <a:p>
            <a:r>
              <a:rPr lang="en-GB" sz="2800" dirty="0"/>
              <a:t>Now the mill crushed:</a:t>
            </a:r>
          </a:p>
          <a:p>
            <a:endParaRPr lang="en-GB" sz="1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Flint and china stone</a:t>
            </a:r>
            <a:r>
              <a:rPr lang="en-GB" sz="2800" dirty="0"/>
              <a:t>, which was used to make glaze for pottery (the shiny surface on things like plates).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Chalk</a:t>
            </a:r>
            <a:r>
              <a:rPr lang="en-GB" sz="2800" dirty="0"/>
              <a:t>, which went into products like paint and toothpaste.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10608" y="6913"/>
            <a:ext cx="503599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060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23396" y="131842"/>
            <a:ext cx="3957116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About fifty years after their arrival, the Horns began producing putty.</a:t>
            </a:r>
          </a:p>
          <a:p>
            <a:endParaRPr lang="en-GB" sz="2800" b="1" dirty="0"/>
          </a:p>
          <a:p>
            <a:r>
              <a:rPr lang="en-GB" sz="2800" dirty="0"/>
              <a:t>Putty is used to seal windows into their frames. It feels a bit like playdough at first, but it turns rock solid when it dries.</a:t>
            </a:r>
          </a:p>
          <a:p>
            <a:endParaRPr lang="en-GB" sz="2800" dirty="0"/>
          </a:p>
          <a:p>
            <a:r>
              <a:rPr lang="en-GB" sz="2800" dirty="0"/>
              <a:t>The Horns made their putty from left over crushed chalk (whiting) and linseed oil.</a:t>
            </a:r>
          </a:p>
          <a:p>
            <a:endParaRPr lang="en-GB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67" y="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7089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1045180"/>
            <a:ext cx="388843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In 1931, a machine called a Raymond Mill was installed in the mill.</a:t>
            </a:r>
          </a:p>
          <a:p>
            <a:endParaRPr lang="en-GB" sz="2800" b="1" dirty="0"/>
          </a:p>
          <a:p>
            <a:r>
              <a:rPr lang="en-GB" sz="2800" dirty="0"/>
              <a:t>It made grinding chalk much faster. </a:t>
            </a:r>
          </a:p>
          <a:p>
            <a:endParaRPr lang="en-GB" sz="2800" dirty="0"/>
          </a:p>
          <a:p>
            <a:r>
              <a:rPr lang="en-GB" sz="2800" dirty="0"/>
              <a:t>The  Raymond Mill was so huge it spread across all three floors of the building!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4629150" y="590327"/>
            <a:ext cx="3919234" cy="569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35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671</Words>
  <Application>Microsoft Office PowerPoint</Application>
  <PresentationFormat>On-screen Show (4:3)</PresentationFormat>
  <Paragraphs>103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Chloe Fowler</dc:creator>
  <cp:lastModifiedBy>Bartley, Izzy</cp:lastModifiedBy>
  <cp:revision>28</cp:revision>
  <dcterms:created xsi:type="dcterms:W3CDTF">2020-04-08T10:17:53Z</dcterms:created>
  <dcterms:modified xsi:type="dcterms:W3CDTF">2025-06-26T12:24:15Z</dcterms:modified>
</cp:coreProperties>
</file>