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1" r:id="rId2"/>
    <p:sldId id="262" r:id="rId3"/>
    <p:sldId id="263" r:id="rId4"/>
    <p:sldId id="264" r:id="rId5"/>
    <p:sldId id="274" r:id="rId6"/>
    <p:sldId id="265" r:id="rId7"/>
    <p:sldId id="266" r:id="rId8"/>
    <p:sldId id="267" r:id="rId9"/>
    <p:sldId id="268" r:id="rId10"/>
    <p:sldId id="269" r:id="rId11"/>
    <p:sldId id="270" r:id="rId12"/>
    <p:sldId id="271" r:id="rId13"/>
    <p:sldId id="272" r:id="rId14"/>
    <p:sldId id="275" r:id="rId15"/>
    <p:sldId id="276" r:id="rId16"/>
    <p:sldId id="277" r:id="rId17"/>
    <p:sldId id="279" r:id="rId18"/>
    <p:sldId id="280" r:id="rId19"/>
    <p:sldId id="281" r:id="rId20"/>
    <p:sldId id="282" r:id="rId21"/>
    <p:sldId id="285" r:id="rId22"/>
    <p:sldId id="286" r:id="rId23"/>
    <p:sldId id="287" r:id="rId24"/>
    <p:sldId id="273" r:id="rId25"/>
    <p:sldId id="283" r:id="rId26"/>
    <p:sldId id="284" r:id="rId27"/>
    <p:sldId id="2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5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A8"/>
    <a:srgbClr val="49C5B1"/>
    <a:srgbClr val="14A19A"/>
    <a:srgbClr val="333F48"/>
    <a:srgbClr val="5C0F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660"/>
  </p:normalViewPr>
  <p:slideViewPr>
    <p:cSldViewPr snapToGrid="0" snapToObjects="1">
      <p:cViewPr varScale="1">
        <p:scale>
          <a:sx n="84" d="100"/>
          <a:sy n="84" d="100"/>
        </p:scale>
        <p:origin x="1254" y="60"/>
      </p:cViewPr>
      <p:guideLst>
        <p:guide orient="horz"/>
        <p:guide pos="15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169E8-4BDF-3E42-ADC4-8D4C638BB4C6}"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35DA5-23C9-5440-B7C4-583DDFB353A4}" type="slidenum">
              <a:rPr lang="en-US" smtClean="0"/>
              <a:t>‹#›</a:t>
            </a:fld>
            <a:endParaRPr lang="en-US"/>
          </a:p>
        </p:txBody>
      </p:sp>
    </p:spTree>
    <p:extLst>
      <p:ext uri="{BB962C8B-B14F-4D97-AF65-F5344CB8AC3E}">
        <p14:creationId xmlns:p14="http://schemas.microsoft.com/office/powerpoint/2010/main" val="8078051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149565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104027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954943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82C55B4-A822-7042-A029-FA8A239A56D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396334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82C55B4-A822-7042-A029-FA8A239A56DE}"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138154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82C55B4-A822-7042-A029-FA8A239A56DE}"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088933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82C55B4-A822-7042-A029-FA8A239A56DE}"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285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82C55B4-A822-7042-A029-FA8A239A56DE}"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928349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C55B4-A822-7042-A029-FA8A239A56DE}"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1158289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82C55B4-A822-7042-A029-FA8A239A56DE}"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3900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82C55B4-A822-7042-A029-FA8A239A56DE}"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C4C2A-4545-0A47-BAC4-A6509B4A4CEC}" type="slidenum">
              <a:rPr lang="en-US" smtClean="0"/>
              <a:t>‹#›</a:t>
            </a:fld>
            <a:endParaRPr lang="en-US"/>
          </a:p>
        </p:txBody>
      </p:sp>
    </p:spTree>
    <p:extLst>
      <p:ext uri="{BB962C8B-B14F-4D97-AF65-F5344CB8AC3E}">
        <p14:creationId xmlns:p14="http://schemas.microsoft.com/office/powerpoint/2010/main" val="2205553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C55B4-A822-7042-A029-FA8A239A56DE}" type="datetimeFigureOut">
              <a:rPr lang="en-US" smtClean="0"/>
              <a:t>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C4C2A-4545-0A47-BAC4-A6509B4A4CEC}" type="slidenum">
              <a:rPr lang="en-US" smtClean="0"/>
              <a:t>‹#›</a:t>
            </a:fld>
            <a:endParaRPr lang="en-US"/>
          </a:p>
        </p:txBody>
      </p:sp>
    </p:spTree>
    <p:extLst>
      <p:ext uri="{BB962C8B-B14F-4D97-AF65-F5344CB8AC3E}">
        <p14:creationId xmlns:p14="http://schemas.microsoft.com/office/powerpoint/2010/main" val="39271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slide" Target="slide11.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7.xml"/><Relationship Id="rId3" Type="http://schemas.openxmlformats.org/officeDocument/2006/relationships/image" Target="../media/image4.emf"/><Relationship Id="rId7" Type="http://schemas.openxmlformats.org/officeDocument/2006/relationships/slide" Target="slide9.xml"/><Relationship Id="rId12" Type="http://schemas.openxmlformats.org/officeDocument/2006/relationships/slide" Target="slide12.xml"/><Relationship Id="rId2" Type="http://schemas.openxmlformats.org/officeDocument/2006/relationships/slide" Target="slide6.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8.xml"/><Relationship Id="rId5" Type="http://schemas.openxmlformats.org/officeDocument/2006/relationships/image" Target="../media/image29.png"/><Relationship Id="rId15" Type="http://schemas.openxmlformats.org/officeDocument/2006/relationships/slide" Target="slide13.xml"/><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slide" Target="slide16.xml"/><Relationship Id="rId1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emf"/><Relationship Id="rId7" Type="http://schemas.openxmlformats.org/officeDocument/2006/relationships/image" Target="../media/image33.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slide" Target="slide24.xml"/><Relationship Id="rId4" Type="http://schemas.openxmlformats.org/officeDocument/2006/relationships/image" Target="../media/image31.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slide" Target="slide11.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emf"/><Relationship Id="rId7"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26.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slide" Target="slide1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2.pn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37.png"/><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emf"/><Relationship Id="rId7" Type="http://schemas.openxmlformats.org/officeDocument/2006/relationships/slide" Target="slide11.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23.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slide" Target="slide2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0.jpeg"/><Relationship Id="rId3" Type="http://schemas.openxmlformats.org/officeDocument/2006/relationships/image" Target="../media/image4.emf"/><Relationship Id="rId7" Type="http://schemas.openxmlformats.org/officeDocument/2006/relationships/image" Target="../media/image7.jpeg"/><Relationship Id="rId12" Type="http://schemas.openxmlformats.org/officeDocument/2006/relationships/slide" Target="slide10.xml"/><Relationship Id="rId17" Type="http://schemas.openxmlformats.org/officeDocument/2006/relationships/image" Target="../media/image12.jpeg"/><Relationship Id="rId2" Type="http://schemas.openxmlformats.org/officeDocument/2006/relationships/slide" Target="slide5.xml"/><Relationship Id="rId16"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png"/><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8.jpeg"/><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5.png"/><Relationship Id="rId12" Type="http://schemas.openxmlformats.org/officeDocument/2006/relationships/slide" Target="slide19.xml"/><Relationship Id="rId17" Type="http://schemas.openxmlformats.org/officeDocument/2006/relationships/slide" Target="slide27.xml"/><Relationship Id="rId2" Type="http://schemas.openxmlformats.org/officeDocument/2006/relationships/slide" Target="slide14.xml"/><Relationship Id="rId16"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17.jpeg"/><Relationship Id="rId5" Type="http://schemas.openxmlformats.org/officeDocument/2006/relationships/image" Target="../media/image14.jpeg"/><Relationship Id="rId15" Type="http://schemas.openxmlformats.org/officeDocument/2006/relationships/image" Target="../media/image19.jpeg"/><Relationship Id="rId10" Type="http://schemas.openxmlformats.org/officeDocument/2006/relationships/slide" Target="slide18.xml"/><Relationship Id="rId4" Type="http://schemas.openxmlformats.org/officeDocument/2006/relationships/slide" Target="slide15.xml"/><Relationship Id="rId9" Type="http://schemas.openxmlformats.org/officeDocument/2006/relationships/image" Target="../media/image16.jpeg"/><Relationship Id="rId14"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2.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2.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emf"/><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25.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slide" Target="slide11.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F48"/>
        </a:solidFill>
        <a:effectLst/>
      </p:bgPr>
    </p:bg>
    <p:spTree>
      <p:nvGrpSpPr>
        <p:cNvPr id="1" name=""/>
        <p:cNvGrpSpPr/>
        <p:nvPr/>
      </p:nvGrpSpPr>
      <p:grpSpPr>
        <a:xfrm>
          <a:off x="0" y="0"/>
          <a:ext cx="0" cy="0"/>
          <a:chOff x="0" y="0"/>
          <a:chExt cx="0" cy="0"/>
        </a:xfrm>
      </p:grpSpPr>
      <p:grpSp>
        <p:nvGrpSpPr>
          <p:cNvPr id="5" name="Group 4"/>
          <p:cNvGrpSpPr/>
          <p:nvPr/>
        </p:nvGrpSpPr>
        <p:grpSpPr>
          <a:xfrm>
            <a:off x="308638" y="621187"/>
            <a:ext cx="9641956" cy="6963675"/>
            <a:chOff x="308638" y="621187"/>
            <a:chExt cx="9641956" cy="6963675"/>
          </a:xfrm>
        </p:grpSpPr>
        <p:grpSp>
          <p:nvGrpSpPr>
            <p:cNvPr id="3" name="Group 2"/>
            <p:cNvGrpSpPr/>
            <p:nvPr/>
          </p:nvGrpSpPr>
          <p:grpSpPr>
            <a:xfrm>
              <a:off x="308638" y="621187"/>
              <a:ext cx="8646964" cy="5306869"/>
              <a:chOff x="308638" y="621187"/>
              <a:chExt cx="8646964" cy="5306869"/>
            </a:xfrm>
          </p:grpSpPr>
          <p:sp>
            <p:nvSpPr>
              <p:cNvPr id="34" name="Hexagon 33"/>
              <p:cNvSpPr/>
              <p:nvPr/>
            </p:nvSpPr>
            <p:spPr>
              <a:xfrm>
                <a:off x="6759443" y="4452920"/>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Hexagon 36"/>
              <p:cNvSpPr/>
              <p:nvPr/>
            </p:nvSpPr>
            <p:spPr>
              <a:xfrm>
                <a:off x="3789411" y="2805548"/>
                <a:ext cx="1711158" cy="1475136"/>
              </a:xfrm>
              <a:prstGeom prst="hexagon">
                <a:avLst/>
              </a:prstGeom>
              <a:noFill/>
              <a:ln w="38100">
                <a:solidFill>
                  <a:srgbClr val="49C5B1">
                    <a:alpha val="1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Hexagon 37"/>
              <p:cNvSpPr/>
              <p:nvPr/>
            </p:nvSpPr>
            <p:spPr>
              <a:xfrm>
                <a:off x="6759443" y="2811867"/>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Hexagon 39"/>
              <p:cNvSpPr/>
              <p:nvPr/>
            </p:nvSpPr>
            <p:spPr>
              <a:xfrm>
                <a:off x="6972686" y="1407157"/>
                <a:ext cx="1291389" cy="1113266"/>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1" name="Hexagon 40"/>
              <p:cNvSpPr/>
              <p:nvPr/>
            </p:nvSpPr>
            <p:spPr>
              <a:xfrm>
                <a:off x="8043877" y="621187"/>
                <a:ext cx="911725" cy="785970"/>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2" name="Hexagon 41"/>
              <p:cNvSpPr/>
              <p:nvPr/>
            </p:nvSpPr>
            <p:spPr>
              <a:xfrm>
                <a:off x="4116246" y="4725334"/>
                <a:ext cx="1291389" cy="1113266"/>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3" name="Hexagon 42"/>
              <p:cNvSpPr/>
              <p:nvPr/>
            </p:nvSpPr>
            <p:spPr>
              <a:xfrm>
                <a:off x="684832" y="1880428"/>
                <a:ext cx="607094" cy="523357"/>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4" name="Hexagon 43"/>
              <p:cNvSpPr/>
              <p:nvPr/>
            </p:nvSpPr>
            <p:spPr>
              <a:xfrm>
                <a:off x="2877686" y="4485812"/>
                <a:ext cx="911725" cy="785970"/>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5" name="Hexagon 44"/>
              <p:cNvSpPr/>
              <p:nvPr/>
            </p:nvSpPr>
            <p:spPr>
              <a:xfrm>
                <a:off x="5534894" y="2212532"/>
                <a:ext cx="1291389" cy="1113266"/>
              </a:xfrm>
              <a:prstGeom prst="hexagon">
                <a:avLst/>
              </a:prstGeom>
              <a:solidFill>
                <a:srgbClr val="49C5B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6" name="Hexagon 45"/>
              <p:cNvSpPr/>
              <p:nvPr/>
            </p:nvSpPr>
            <p:spPr>
              <a:xfrm>
                <a:off x="4733212" y="659106"/>
                <a:ext cx="607094" cy="523357"/>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7" name="Hexagon 46"/>
              <p:cNvSpPr/>
              <p:nvPr/>
            </p:nvSpPr>
            <p:spPr>
              <a:xfrm>
                <a:off x="308638" y="5231821"/>
                <a:ext cx="607094" cy="523357"/>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Hexagon 22"/>
              <p:cNvSpPr/>
              <p:nvPr/>
            </p:nvSpPr>
            <p:spPr>
              <a:xfrm>
                <a:off x="5292080" y="3645024"/>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32" name="Hexagon 31"/>
            <p:cNvSpPr/>
            <p:nvPr/>
          </p:nvSpPr>
          <p:spPr>
            <a:xfrm>
              <a:off x="5275258" y="527178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Hexagon 34"/>
            <p:cNvSpPr/>
            <p:nvPr/>
          </p:nvSpPr>
          <p:spPr>
            <a:xfrm>
              <a:off x="6759443" y="6109726"/>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Hexagon 35"/>
            <p:cNvSpPr/>
            <p:nvPr/>
          </p:nvSpPr>
          <p:spPr>
            <a:xfrm>
              <a:off x="8229246" y="5271782"/>
              <a:ext cx="1711158" cy="1475136"/>
            </a:xfrm>
            <a:prstGeom prst="hexagon">
              <a:avLst/>
            </a:prstGeom>
            <a:solidFill>
              <a:srgbClr val="49C5B1">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Hexagon 38"/>
            <p:cNvSpPr/>
            <p:nvPr/>
          </p:nvSpPr>
          <p:spPr>
            <a:xfrm>
              <a:off x="8239436" y="3627764"/>
              <a:ext cx="1711158" cy="1475136"/>
            </a:xfrm>
            <a:prstGeom prst="hexagon">
              <a:avLst/>
            </a:prstGeom>
            <a:noFill/>
            <a:ln w="38100">
              <a:solidFill>
                <a:srgbClr val="49C5B1">
                  <a:alpha val="4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11" name="TextBox 10"/>
          <p:cNvSpPr txBox="1"/>
          <p:nvPr/>
        </p:nvSpPr>
        <p:spPr>
          <a:xfrm>
            <a:off x="522982" y="6020270"/>
            <a:ext cx="7084849" cy="615553"/>
          </a:xfrm>
          <a:prstGeom prst="rect">
            <a:avLst/>
          </a:prstGeom>
          <a:noFill/>
        </p:spPr>
        <p:txBody>
          <a:bodyPr wrap="square" lIns="0" tIns="0" rIns="0" bIns="0" rtlCol="0">
            <a:spAutoFit/>
          </a:bodyPr>
          <a:lstStyle/>
          <a:p>
            <a:r>
              <a:rPr lang="en-GB" sz="2400" b="1" baseline="30000" dirty="0">
                <a:solidFill>
                  <a:srgbClr val="FFFFFF"/>
                </a:solidFill>
                <a:latin typeface="Century Gothic"/>
                <a:cs typeface="Century Gothic"/>
              </a:rPr>
              <a:t>Free learning </a:t>
            </a:r>
            <a:r>
              <a:rPr lang="en-GB" sz="2400" b="1" baseline="30000" dirty="0" smtClean="0">
                <a:solidFill>
                  <a:srgbClr val="FFFFFF"/>
                </a:solidFill>
                <a:latin typeface="Century Gothic"/>
                <a:cs typeface="Century Gothic"/>
              </a:rPr>
              <a:t>reso</a:t>
            </a:r>
            <a:r>
              <a:rPr lang="en-GB" sz="2400" b="1" baseline="30000" dirty="0">
                <a:solidFill>
                  <a:srgbClr val="FFFFFF"/>
                </a:solidFill>
                <a:latin typeface="Century Gothic"/>
                <a:cs typeface="Century Gothic"/>
              </a:rPr>
              <a:t>u</a:t>
            </a:r>
            <a:r>
              <a:rPr lang="en-GB" sz="2400" b="1" baseline="30000" dirty="0" smtClean="0">
                <a:solidFill>
                  <a:srgbClr val="FFFFFF"/>
                </a:solidFill>
                <a:latin typeface="Century Gothic"/>
                <a:cs typeface="Century Gothic"/>
              </a:rPr>
              <a:t>rces </a:t>
            </a:r>
            <a:r>
              <a:rPr lang="en-GB" sz="2400" b="1" baseline="30000" dirty="0">
                <a:solidFill>
                  <a:srgbClr val="FFFFFF"/>
                </a:solidFill>
                <a:latin typeface="Century Gothic"/>
                <a:cs typeface="Century Gothic"/>
              </a:rPr>
              <a:t>from arts</a:t>
            </a:r>
            <a:r>
              <a:rPr lang="en-GB" sz="2400" b="1" baseline="30000" dirty="0" smtClean="0">
                <a:solidFill>
                  <a:srgbClr val="FFFFFF"/>
                </a:solidFill>
                <a:latin typeface="Century Gothic"/>
                <a:cs typeface="Century Gothic"/>
              </a:rPr>
              <a:t>, cultural </a:t>
            </a:r>
            <a:r>
              <a:rPr lang="en-GB" sz="2400" b="1" baseline="30000" dirty="0">
                <a:solidFill>
                  <a:srgbClr val="FFFFFF"/>
                </a:solidFill>
                <a:latin typeface="Century Gothic"/>
                <a:cs typeface="Century Gothic"/>
              </a:rPr>
              <a:t>and heritage </a:t>
            </a:r>
            <a:r>
              <a:rPr lang="en-GB" sz="2400" b="1" baseline="30000" dirty="0" smtClean="0">
                <a:solidFill>
                  <a:srgbClr val="FFFFFF"/>
                </a:solidFill>
                <a:latin typeface="Century Gothic"/>
                <a:cs typeface="Century Gothic"/>
              </a:rPr>
              <a:t>organisations</a:t>
            </a:r>
          </a:p>
          <a:p>
            <a:r>
              <a:rPr lang="en-GB" sz="3600" b="1" baseline="30000" dirty="0" err="1">
                <a:solidFill>
                  <a:srgbClr val="49C5B1"/>
                </a:solidFill>
                <a:latin typeface="Century Gothic"/>
                <a:cs typeface="Century Gothic"/>
              </a:rPr>
              <a:t>m</a:t>
            </a:r>
            <a:r>
              <a:rPr lang="en-GB" sz="3600" b="1" baseline="30000" dirty="0" err="1" smtClean="0">
                <a:solidFill>
                  <a:srgbClr val="49C5B1"/>
                </a:solidFill>
                <a:latin typeface="Century Gothic"/>
                <a:cs typeface="Century Gothic"/>
              </a:rPr>
              <a:t>ylearning.org</a:t>
            </a:r>
            <a:endParaRPr lang="en-GB" sz="3200" b="1" baseline="30000" dirty="0">
              <a:solidFill>
                <a:srgbClr val="49C5B1"/>
              </a:solidFill>
              <a:latin typeface="Century Gothic"/>
              <a:cs typeface="Century Gothic"/>
            </a:endParaRPr>
          </a:p>
        </p:txBody>
      </p:sp>
      <p:sp>
        <p:nvSpPr>
          <p:cNvPr id="7" name="TextBox 6"/>
          <p:cNvSpPr txBox="1"/>
          <p:nvPr/>
        </p:nvSpPr>
        <p:spPr>
          <a:xfrm>
            <a:off x="1738313" y="4632093"/>
            <a:ext cx="5069899" cy="246221"/>
          </a:xfrm>
          <a:prstGeom prst="rect">
            <a:avLst/>
          </a:prstGeom>
          <a:noFill/>
        </p:spPr>
        <p:txBody>
          <a:bodyPr wrap="square" lIns="0" tIns="0" rIns="0" bIns="0" rtlCol="0">
            <a:spAutoFit/>
          </a:bodyPr>
          <a:lstStyle/>
          <a:p>
            <a:r>
              <a:rPr lang="en-GB" sz="1600" dirty="0" smtClean="0">
                <a:solidFill>
                  <a:srgbClr val="FFFFFF"/>
                </a:solidFill>
                <a:latin typeface="Century Gothic" panose="020B0502020202020204" pitchFamily="34" charset="0"/>
              </a:rPr>
              <a:t>Hannah Lear, Megan Miller and MyLearning</a:t>
            </a:r>
            <a:endParaRPr lang="en-US" sz="1600" dirty="0" smtClean="0">
              <a:solidFill>
                <a:srgbClr val="FFFFFF"/>
              </a:solidFill>
              <a:latin typeface="Century Gothic" panose="020B0502020202020204" pitchFamily="34" charset="0"/>
            </a:endParaRPr>
          </a:p>
        </p:txBody>
      </p:sp>
      <p:sp>
        <p:nvSpPr>
          <p:cNvPr id="12" name="TextBox 11"/>
          <p:cNvSpPr txBox="1"/>
          <p:nvPr/>
        </p:nvSpPr>
        <p:spPr>
          <a:xfrm>
            <a:off x="1751259" y="3212778"/>
            <a:ext cx="7352632" cy="430887"/>
          </a:xfrm>
          <a:prstGeom prst="rect">
            <a:avLst/>
          </a:prstGeom>
          <a:noFill/>
        </p:spPr>
        <p:txBody>
          <a:bodyPr wrap="square" lIns="0" tIns="0" rIns="0" bIns="0" rtlCol="0">
            <a:spAutoFit/>
          </a:bodyPr>
          <a:lstStyle/>
          <a:p>
            <a:r>
              <a:rPr lang="en-GB" sz="2800" dirty="0" smtClean="0">
                <a:solidFill>
                  <a:schemeClr val="bg1"/>
                </a:solidFill>
                <a:latin typeface="Century Gothic" panose="020B0502020202020204" pitchFamily="34" charset="0"/>
              </a:rPr>
              <a:t>Greek Gods Interactive</a:t>
            </a:r>
          </a:p>
        </p:txBody>
      </p:sp>
      <p:sp>
        <p:nvSpPr>
          <p:cNvPr id="13" name="TextBox 12"/>
          <p:cNvSpPr txBox="1"/>
          <p:nvPr/>
        </p:nvSpPr>
        <p:spPr>
          <a:xfrm>
            <a:off x="1738313" y="2384999"/>
            <a:ext cx="6391398" cy="677108"/>
          </a:xfrm>
          <a:prstGeom prst="rect">
            <a:avLst/>
          </a:prstGeom>
          <a:noFill/>
        </p:spPr>
        <p:txBody>
          <a:bodyPr wrap="square" lIns="0" tIns="0" rIns="0" bIns="0" rtlCol="0">
            <a:spAutoFit/>
          </a:bodyPr>
          <a:lstStyle/>
          <a:p>
            <a:r>
              <a:rPr lang="en-GB" sz="4400" b="1" dirty="0" smtClean="0">
                <a:solidFill>
                  <a:srgbClr val="49C5B1"/>
                </a:solidFill>
                <a:latin typeface="Century Gothic" panose="020B0502020202020204" pitchFamily="34" charset="0"/>
              </a:rPr>
              <a:t>Ancient Greece</a:t>
            </a:r>
            <a:endParaRPr lang="en-US" sz="4400" b="1" dirty="0" smtClean="0">
              <a:solidFill>
                <a:srgbClr val="49C5B1"/>
              </a:solidFill>
            </a:endParaRPr>
          </a:p>
        </p:txBody>
      </p:sp>
      <p:pic>
        <p:nvPicPr>
          <p:cNvPr id="25" name="Picture 24"/>
          <p:cNvPicPr>
            <a:picLocks noChangeAspect="1"/>
          </p:cNvPicPr>
          <p:nvPr/>
        </p:nvPicPr>
        <p:blipFill>
          <a:blip r:embed="rId2"/>
          <a:stretch>
            <a:fillRect/>
          </a:stretch>
        </p:blipFill>
        <p:spPr>
          <a:xfrm>
            <a:off x="190096" y="265692"/>
            <a:ext cx="3335655" cy="1308100"/>
          </a:xfrm>
          <a:prstGeom prst="rect">
            <a:avLst/>
          </a:prstGeom>
        </p:spPr>
      </p:pic>
      <p:pic>
        <p:nvPicPr>
          <p:cNvPr id="2" name="Picture 1">
            <a:hlinkClick r:id="rId3" action="ppaction://hlinksldjump"/>
          </p:cNvPr>
          <p:cNvPicPr>
            <a:picLocks noChangeAspect="1"/>
          </p:cNvPicPr>
          <p:nvPr/>
        </p:nvPicPr>
        <p:blipFill>
          <a:blip r:embed="rId4"/>
          <a:stretch>
            <a:fillRect/>
          </a:stretch>
        </p:blipFill>
        <p:spPr>
          <a:xfrm>
            <a:off x="8084251" y="5921762"/>
            <a:ext cx="944962" cy="810838"/>
          </a:xfrm>
          <a:prstGeom prst="rect">
            <a:avLst/>
          </a:prstGeom>
        </p:spPr>
      </p:pic>
    </p:spTree>
    <p:extLst>
      <p:ext uri="{BB962C8B-B14F-4D97-AF65-F5344CB8AC3E}">
        <p14:creationId xmlns:p14="http://schemas.microsoft.com/office/powerpoint/2010/main" val="2956183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16477" y="4039950"/>
            <a:ext cx="4492060" cy="3168409"/>
            <a:chOff x="4559580" y="3999732"/>
            <a:chExt cx="4492060" cy="3168409"/>
          </a:xfrm>
        </p:grpSpPr>
        <p:sp>
          <p:nvSpPr>
            <p:cNvPr id="26" name="TextBox 2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7" name="Group 26"/>
            <p:cNvGrpSpPr/>
            <p:nvPr/>
          </p:nvGrpSpPr>
          <p:grpSpPr>
            <a:xfrm>
              <a:off x="4559580" y="3999732"/>
              <a:ext cx="4492060" cy="3168409"/>
              <a:chOff x="181643" y="575007"/>
              <a:chExt cx="9872856" cy="6963675"/>
            </a:xfrm>
          </p:grpSpPr>
          <p:sp>
            <p:nvSpPr>
              <p:cNvPr id="29" name="Hexagon 2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Hexagon 2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Hermes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2451" y="5411075"/>
            <a:ext cx="804327" cy="693385"/>
          </a:xfrm>
          <a:prstGeom prst="rect">
            <a:avLst/>
          </a:prstGeom>
        </p:spPr>
      </p:pic>
      <p:sp>
        <p:nvSpPr>
          <p:cNvPr id="24" name="TextBox 23"/>
          <p:cNvSpPr txBox="1"/>
          <p:nvPr/>
        </p:nvSpPr>
        <p:spPr>
          <a:xfrm>
            <a:off x="266427" y="6482049"/>
            <a:ext cx="2977516"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Don </a:t>
            </a:r>
            <a:r>
              <a:rPr lang="en-GB" sz="600" dirty="0" err="1" smtClean="0">
                <a:latin typeface="Century Gothic" panose="020B0502020202020204" pitchFamily="34" charset="0"/>
              </a:rPr>
              <a:t>Sniegowski</a:t>
            </a:r>
            <a:r>
              <a:rPr lang="en-GB" sz="600" dirty="0" smtClean="0">
                <a:latin typeface="Century Gothic" panose="020B0502020202020204" pitchFamily="34" charset="0"/>
              </a:rPr>
              <a:t> </a:t>
            </a:r>
            <a:r>
              <a:rPr lang="en-GB" sz="600" dirty="0">
                <a:latin typeface="Century Gothic" panose="020B0502020202020204" pitchFamily="34" charset="0"/>
              </a:rPr>
              <a:t>| </a:t>
            </a:r>
            <a:r>
              <a:rPr lang="en-GB" sz="600" dirty="0" smtClean="0">
                <a:latin typeface="Century Gothic" panose="020B0502020202020204" pitchFamily="34" charset="0"/>
              </a:rPr>
              <a:t>Flickr | </a:t>
            </a:r>
            <a:r>
              <a:rPr lang="en-GB" sz="600" dirty="0">
                <a:latin typeface="Century Gothic" panose="020B0502020202020204" pitchFamily="34" charset="0"/>
              </a:rPr>
              <a:t>CC BY-NC-SA 2.0</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057" y="1464236"/>
            <a:ext cx="3103200" cy="4654377"/>
          </a:xfrm>
          <a:prstGeom prst="rect">
            <a:avLst/>
          </a:prstGeom>
        </p:spPr>
      </p:pic>
      <p:sp>
        <p:nvSpPr>
          <p:cNvPr id="23" name="TextBox 22"/>
          <p:cNvSpPr txBox="1"/>
          <p:nvPr/>
        </p:nvSpPr>
        <p:spPr>
          <a:xfrm>
            <a:off x="3617929" y="1396230"/>
            <a:ext cx="4817224" cy="4616648"/>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Hermes was the youngest son of Zeus.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the messenger and knew of everything going on in the mythical world.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well trusted because he was clever and loyal. On the other hand, he could be seen as a trickster, because he was cunning.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born in a cave on a mountain.</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Can you spot his wings on the </a:t>
            </a:r>
          </a:p>
          <a:p>
            <a:r>
              <a:rPr lang="en-GB" sz="2000" dirty="0" smtClean="0">
                <a:solidFill>
                  <a:srgbClr val="333F48"/>
                </a:solidFill>
                <a:latin typeface="Century Gothic" panose="020B0502020202020204" pitchFamily="34" charset="0"/>
              </a:rPr>
              <a:t>statue pictured? </a:t>
            </a:r>
          </a:p>
        </p:txBody>
      </p:sp>
      <p:pic>
        <p:nvPicPr>
          <p:cNvPr id="3" name="Picture 2">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732" y="189309"/>
            <a:ext cx="1080000" cy="765281"/>
          </a:xfrm>
          <a:prstGeom prst="rect">
            <a:avLst/>
          </a:prstGeom>
        </p:spPr>
      </p:pic>
    </p:spTree>
    <p:extLst>
      <p:ext uri="{BB962C8B-B14F-4D97-AF65-F5344CB8AC3E}">
        <p14:creationId xmlns:p14="http://schemas.microsoft.com/office/powerpoint/2010/main" val="132720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Mount Olympus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095349" y="5669027"/>
            <a:ext cx="943106" cy="813022"/>
          </a:xfrm>
          <a:prstGeom prst="rect">
            <a:avLst/>
          </a:prstGeom>
        </p:spPr>
      </p:pic>
      <p:pic>
        <p:nvPicPr>
          <p:cNvPr id="22" name="Picture 21">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61" y="5291593"/>
            <a:ext cx="7774658" cy="1567890"/>
          </a:xfrm>
          <a:prstGeom prst="rect">
            <a:avLst/>
          </a:prstGeom>
        </p:spPr>
      </p:pic>
      <p:sp>
        <p:nvSpPr>
          <p:cNvPr id="23" name="TextBox 22"/>
          <p:cNvSpPr txBox="1"/>
          <p:nvPr/>
        </p:nvSpPr>
        <p:spPr>
          <a:xfrm>
            <a:off x="0" y="6524518"/>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J_Alves</a:t>
            </a:r>
            <a:r>
              <a:rPr lang="en-GB" sz="600" dirty="0">
                <a:latin typeface="Century Gothic" panose="020B0502020202020204" pitchFamily="34" charset="0"/>
              </a:rPr>
              <a:t>| </a:t>
            </a:r>
            <a:r>
              <a:rPr lang="en-GB" sz="600" dirty="0" smtClean="0">
                <a:latin typeface="Century Gothic" panose="020B0502020202020204" pitchFamily="34" charset="0"/>
              </a:rPr>
              <a:t>Clipart</a:t>
            </a:r>
            <a:endParaRPr lang="en-GB" sz="600" dirty="0">
              <a:latin typeface="Century Gothic" panose="020B0502020202020204" pitchFamily="34" charset="0"/>
            </a:endParaRPr>
          </a:p>
        </p:txBody>
      </p:sp>
      <p:sp>
        <p:nvSpPr>
          <p:cNvPr id="25" name="TextBox 24"/>
          <p:cNvSpPr txBox="1"/>
          <p:nvPr/>
        </p:nvSpPr>
        <p:spPr>
          <a:xfrm>
            <a:off x="206414" y="1021617"/>
            <a:ext cx="8667130" cy="2277547"/>
          </a:xfrm>
          <a:prstGeom prst="rect">
            <a:avLst/>
          </a:prstGeom>
          <a:noFill/>
        </p:spPr>
        <p:txBody>
          <a:bodyPr wrap="square" lIns="0" tIns="0" rIns="0" bIns="0" rtlCol="0">
            <a:spAutoFit/>
          </a:bodyPr>
          <a:lstStyle/>
          <a:p>
            <a:r>
              <a:rPr lang="en-GB" dirty="0" smtClean="0">
                <a:solidFill>
                  <a:srgbClr val="333F48"/>
                </a:solidFill>
                <a:latin typeface="Century Gothic" panose="020B0502020202020204" pitchFamily="34" charset="0"/>
              </a:rPr>
              <a:t>Mount Olympus is the largest mountain in Greece. It was believed that the 12 Olympian gods and goddesses would meet there as a council to make all important decisions. </a:t>
            </a:r>
          </a:p>
          <a:p>
            <a:pPr algn="just"/>
            <a:endParaRPr lang="en-GB" dirty="0" smtClean="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Hades and Poseidon were also members, but they preferred to stay at home.</a:t>
            </a:r>
          </a:p>
          <a:p>
            <a:pPr algn="just"/>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These 12 Olympians are believed to be: </a:t>
            </a:r>
          </a:p>
          <a:p>
            <a:pPr algn="just"/>
            <a:endParaRPr lang="en-GB" dirty="0" smtClean="0">
              <a:solidFill>
                <a:srgbClr val="333F48"/>
              </a:solidFill>
              <a:latin typeface="Century Gothic" panose="020B0502020202020204" pitchFamily="34" charset="0"/>
            </a:endParaRPr>
          </a:p>
        </p:txBody>
      </p:sp>
      <p:grpSp>
        <p:nvGrpSpPr>
          <p:cNvPr id="26" name="Group 25"/>
          <p:cNvGrpSpPr/>
          <p:nvPr/>
        </p:nvGrpSpPr>
        <p:grpSpPr>
          <a:xfrm>
            <a:off x="932709" y="3577370"/>
            <a:ext cx="124415" cy="718436"/>
            <a:chOff x="1242391" y="3600293"/>
            <a:chExt cx="124415" cy="718436"/>
          </a:xfrm>
        </p:grpSpPr>
        <p:sp>
          <p:nvSpPr>
            <p:cNvPr id="27" name="Hexagon 26"/>
            <p:cNvSpPr/>
            <p:nvPr/>
          </p:nvSpPr>
          <p:spPr>
            <a:xfrm>
              <a:off x="1242391" y="4211475"/>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Hexagon 28"/>
            <p:cNvSpPr/>
            <p:nvPr/>
          </p:nvSpPr>
          <p:spPr>
            <a:xfrm>
              <a:off x="1242391" y="3913244"/>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Hexagon 29"/>
            <p:cNvSpPr/>
            <p:nvPr/>
          </p:nvSpPr>
          <p:spPr>
            <a:xfrm>
              <a:off x="1242391" y="3600293"/>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1" name="Group 30"/>
          <p:cNvGrpSpPr/>
          <p:nvPr/>
        </p:nvGrpSpPr>
        <p:grpSpPr>
          <a:xfrm>
            <a:off x="932709" y="4492491"/>
            <a:ext cx="124415" cy="718436"/>
            <a:chOff x="1242391" y="3600293"/>
            <a:chExt cx="124415" cy="718436"/>
          </a:xfrm>
        </p:grpSpPr>
        <p:sp>
          <p:nvSpPr>
            <p:cNvPr id="32" name="Hexagon 31"/>
            <p:cNvSpPr/>
            <p:nvPr/>
          </p:nvSpPr>
          <p:spPr>
            <a:xfrm>
              <a:off x="1242391" y="4211475"/>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Hexagon 32"/>
            <p:cNvSpPr/>
            <p:nvPr/>
          </p:nvSpPr>
          <p:spPr>
            <a:xfrm>
              <a:off x="1242391" y="3913244"/>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Hexagon 33"/>
            <p:cNvSpPr/>
            <p:nvPr/>
          </p:nvSpPr>
          <p:spPr>
            <a:xfrm>
              <a:off x="1242391" y="3600293"/>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5" name="Group 34"/>
          <p:cNvGrpSpPr/>
          <p:nvPr/>
        </p:nvGrpSpPr>
        <p:grpSpPr>
          <a:xfrm>
            <a:off x="5120539" y="3577370"/>
            <a:ext cx="124415" cy="718436"/>
            <a:chOff x="1242391" y="3600293"/>
            <a:chExt cx="124415" cy="718436"/>
          </a:xfrm>
        </p:grpSpPr>
        <p:sp>
          <p:nvSpPr>
            <p:cNvPr id="36" name="Hexagon 35"/>
            <p:cNvSpPr/>
            <p:nvPr/>
          </p:nvSpPr>
          <p:spPr>
            <a:xfrm>
              <a:off x="1242391" y="4211475"/>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Hexagon 36"/>
            <p:cNvSpPr/>
            <p:nvPr/>
          </p:nvSpPr>
          <p:spPr>
            <a:xfrm>
              <a:off x="1242391" y="3913244"/>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Hexagon 37"/>
            <p:cNvSpPr/>
            <p:nvPr/>
          </p:nvSpPr>
          <p:spPr>
            <a:xfrm>
              <a:off x="1242391" y="3600293"/>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9" name="Group 38"/>
          <p:cNvGrpSpPr/>
          <p:nvPr/>
        </p:nvGrpSpPr>
        <p:grpSpPr>
          <a:xfrm>
            <a:off x="5120539" y="4492491"/>
            <a:ext cx="124415" cy="718436"/>
            <a:chOff x="1242391" y="3600293"/>
            <a:chExt cx="124415" cy="718436"/>
          </a:xfrm>
        </p:grpSpPr>
        <p:sp>
          <p:nvSpPr>
            <p:cNvPr id="40" name="Hexagon 39"/>
            <p:cNvSpPr/>
            <p:nvPr/>
          </p:nvSpPr>
          <p:spPr>
            <a:xfrm>
              <a:off x="1242391" y="4211475"/>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Hexagon 40"/>
            <p:cNvSpPr/>
            <p:nvPr/>
          </p:nvSpPr>
          <p:spPr>
            <a:xfrm>
              <a:off x="1242391" y="3913244"/>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Hexagon 41"/>
            <p:cNvSpPr/>
            <p:nvPr/>
          </p:nvSpPr>
          <p:spPr>
            <a:xfrm>
              <a:off x="1242391" y="3600293"/>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3" name="TextBox 2"/>
          <p:cNvSpPr txBox="1"/>
          <p:nvPr/>
        </p:nvSpPr>
        <p:spPr>
          <a:xfrm>
            <a:off x="1057124" y="3480476"/>
            <a:ext cx="3632726" cy="307777"/>
          </a:xfrm>
          <a:prstGeom prst="rect">
            <a:avLst/>
          </a:prstGeom>
          <a:noFill/>
        </p:spPr>
        <p:txBody>
          <a:bodyPr wrap="none" rtlCol="0">
            <a:spAutoFit/>
          </a:bodyPr>
          <a:lstStyle/>
          <a:p>
            <a:r>
              <a:rPr lang="en-GB" sz="1400" dirty="0" smtClean="0">
                <a:solidFill>
                  <a:srgbClr val="00AEA8"/>
                </a:solidFill>
                <a:latin typeface="Century Gothic" panose="020B0502020202020204" pitchFamily="34" charset="0"/>
                <a:hlinkClick r:id="rId6" action="ppaction://hlinksldjump"/>
              </a:rPr>
              <a:t>Aphrodite</a:t>
            </a:r>
            <a:r>
              <a:rPr lang="en-GB" sz="1400" dirty="0" smtClean="0">
                <a:solidFill>
                  <a:srgbClr val="00AEA8"/>
                </a:solidFill>
                <a:latin typeface="Century Gothic" panose="020B0502020202020204" pitchFamily="34" charset="0"/>
              </a:rPr>
              <a:t> </a:t>
            </a:r>
            <a:r>
              <a:rPr lang="en-GB" sz="1400" dirty="0" smtClean="0">
                <a:solidFill>
                  <a:srgbClr val="333F48"/>
                </a:solidFill>
                <a:latin typeface="Century Gothic" panose="020B0502020202020204" pitchFamily="34" charset="0"/>
              </a:rPr>
              <a:t>– goddess of love and fertility</a:t>
            </a:r>
            <a:endParaRPr lang="en-GB" sz="1400" dirty="0">
              <a:solidFill>
                <a:srgbClr val="333F48"/>
              </a:solidFill>
              <a:latin typeface="Century Gothic" panose="020B0502020202020204" pitchFamily="34" charset="0"/>
            </a:endParaRPr>
          </a:p>
        </p:txBody>
      </p:sp>
      <p:sp>
        <p:nvSpPr>
          <p:cNvPr id="43" name="TextBox 42"/>
          <p:cNvSpPr txBox="1"/>
          <p:nvPr/>
        </p:nvSpPr>
        <p:spPr>
          <a:xfrm>
            <a:off x="1057124" y="3806375"/>
            <a:ext cx="3918060" cy="307777"/>
          </a:xfrm>
          <a:prstGeom prst="rect">
            <a:avLst/>
          </a:prstGeom>
          <a:noFill/>
        </p:spPr>
        <p:txBody>
          <a:bodyPr wrap="none" rtlCol="0">
            <a:spAutoFit/>
          </a:bodyPr>
          <a:lstStyle/>
          <a:p>
            <a:r>
              <a:rPr lang="en-GB" sz="1400" dirty="0" smtClean="0">
                <a:solidFill>
                  <a:srgbClr val="00AEA8"/>
                </a:solidFill>
                <a:latin typeface="Century Gothic" panose="020B0502020202020204" pitchFamily="34" charset="0"/>
                <a:hlinkClick r:id="rId7" action="ppaction://hlinksldjump"/>
              </a:rPr>
              <a:t>Apollo</a:t>
            </a:r>
            <a:r>
              <a:rPr lang="en-GB" sz="1400" dirty="0" smtClean="0">
                <a:solidFill>
                  <a:srgbClr val="333F48"/>
                </a:solidFill>
                <a:latin typeface="Century Gothic" panose="020B0502020202020204" pitchFamily="34" charset="0"/>
              </a:rPr>
              <a:t> – sun god, but also god of archery  </a:t>
            </a:r>
            <a:endParaRPr lang="en-GB" sz="1400" dirty="0">
              <a:solidFill>
                <a:srgbClr val="333F48"/>
              </a:solidFill>
              <a:latin typeface="Century Gothic" panose="020B0502020202020204" pitchFamily="34" charset="0"/>
            </a:endParaRPr>
          </a:p>
        </p:txBody>
      </p:sp>
      <p:sp>
        <p:nvSpPr>
          <p:cNvPr id="44" name="TextBox 43"/>
          <p:cNvSpPr txBox="1"/>
          <p:nvPr/>
        </p:nvSpPr>
        <p:spPr>
          <a:xfrm>
            <a:off x="1071437" y="4088523"/>
            <a:ext cx="1707519"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8" action="ppaction://hlinksldjump"/>
              </a:rPr>
              <a:t>Ares</a:t>
            </a:r>
            <a:r>
              <a:rPr lang="en-GB" sz="1400" dirty="0" smtClean="0">
                <a:solidFill>
                  <a:srgbClr val="333F48"/>
                </a:solidFill>
                <a:latin typeface="Century Gothic" panose="020B0502020202020204" pitchFamily="34" charset="0"/>
              </a:rPr>
              <a:t> – god of war</a:t>
            </a:r>
            <a:endParaRPr lang="en-GB" sz="1400" dirty="0">
              <a:solidFill>
                <a:srgbClr val="333F48"/>
              </a:solidFill>
              <a:latin typeface="Century Gothic" panose="020B0502020202020204" pitchFamily="34" charset="0"/>
            </a:endParaRPr>
          </a:p>
        </p:txBody>
      </p:sp>
      <p:sp>
        <p:nvSpPr>
          <p:cNvPr id="45" name="TextBox 44"/>
          <p:cNvSpPr txBox="1"/>
          <p:nvPr/>
        </p:nvSpPr>
        <p:spPr>
          <a:xfrm>
            <a:off x="1071437" y="4396300"/>
            <a:ext cx="2610010"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9" action="ppaction://hlinksldjump"/>
              </a:rPr>
              <a:t>Artemis</a:t>
            </a:r>
            <a:r>
              <a:rPr lang="en-GB" sz="1400" dirty="0" smtClean="0">
                <a:solidFill>
                  <a:srgbClr val="333F48"/>
                </a:solidFill>
                <a:latin typeface="Century Gothic" panose="020B0502020202020204" pitchFamily="34" charset="0"/>
              </a:rPr>
              <a:t> – goddess of wildlife</a:t>
            </a:r>
            <a:endParaRPr lang="en-GB" sz="1400" dirty="0">
              <a:solidFill>
                <a:srgbClr val="333F48"/>
              </a:solidFill>
              <a:latin typeface="Century Gothic" panose="020B0502020202020204" pitchFamily="34" charset="0"/>
            </a:endParaRPr>
          </a:p>
        </p:txBody>
      </p:sp>
      <p:sp>
        <p:nvSpPr>
          <p:cNvPr id="46" name="TextBox 45"/>
          <p:cNvSpPr txBox="1"/>
          <p:nvPr/>
        </p:nvSpPr>
        <p:spPr>
          <a:xfrm>
            <a:off x="1057124" y="4709912"/>
            <a:ext cx="2414444"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10" action="ppaction://hlinksldjump"/>
              </a:rPr>
              <a:t>Athena</a:t>
            </a:r>
            <a:r>
              <a:rPr lang="en-GB" sz="1400" dirty="0" smtClean="0">
                <a:solidFill>
                  <a:srgbClr val="333F48"/>
                </a:solidFill>
                <a:latin typeface="Century Gothic" panose="020B0502020202020204" pitchFamily="34" charset="0"/>
              </a:rPr>
              <a:t> – goddess of war </a:t>
            </a:r>
            <a:endParaRPr lang="en-GB" sz="1400" dirty="0">
              <a:solidFill>
                <a:srgbClr val="333F48"/>
              </a:solidFill>
              <a:latin typeface="Century Gothic" panose="020B0502020202020204" pitchFamily="34" charset="0"/>
            </a:endParaRPr>
          </a:p>
        </p:txBody>
      </p:sp>
      <p:sp>
        <p:nvSpPr>
          <p:cNvPr id="47" name="TextBox 46"/>
          <p:cNvSpPr txBox="1"/>
          <p:nvPr/>
        </p:nvSpPr>
        <p:spPr>
          <a:xfrm>
            <a:off x="1070424" y="5036036"/>
            <a:ext cx="2786340"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11" action="ppaction://hlinksldjump"/>
              </a:rPr>
              <a:t>Demeter</a:t>
            </a:r>
            <a:r>
              <a:rPr lang="en-GB" sz="1400" dirty="0" smtClean="0">
                <a:solidFill>
                  <a:srgbClr val="333F48"/>
                </a:solidFill>
                <a:latin typeface="Century Gothic" panose="020B0502020202020204" pitchFamily="34" charset="0"/>
              </a:rPr>
              <a:t> – goddess of harvest</a:t>
            </a:r>
            <a:endParaRPr lang="en-GB" sz="1400" dirty="0">
              <a:solidFill>
                <a:srgbClr val="333F48"/>
              </a:solidFill>
              <a:latin typeface="Century Gothic" panose="020B0502020202020204" pitchFamily="34" charset="0"/>
            </a:endParaRPr>
          </a:p>
        </p:txBody>
      </p:sp>
      <p:sp>
        <p:nvSpPr>
          <p:cNvPr id="48" name="TextBox 47"/>
          <p:cNvSpPr txBox="1"/>
          <p:nvPr/>
        </p:nvSpPr>
        <p:spPr>
          <a:xfrm>
            <a:off x="5235017" y="3491135"/>
            <a:ext cx="2178802"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12" action="ppaction://hlinksldjump"/>
              </a:rPr>
              <a:t>Dionysus</a:t>
            </a:r>
            <a:r>
              <a:rPr lang="en-GB" sz="1400" dirty="0" smtClean="0">
                <a:solidFill>
                  <a:srgbClr val="333F48"/>
                </a:solidFill>
                <a:latin typeface="Century Gothic" panose="020B0502020202020204" pitchFamily="34" charset="0"/>
              </a:rPr>
              <a:t> – god of Wine</a:t>
            </a:r>
            <a:endParaRPr lang="en-GB" sz="1400" dirty="0">
              <a:solidFill>
                <a:srgbClr val="333F48"/>
              </a:solidFill>
              <a:latin typeface="Century Gothic" panose="020B0502020202020204" pitchFamily="34" charset="0"/>
            </a:endParaRPr>
          </a:p>
        </p:txBody>
      </p:sp>
      <p:sp>
        <p:nvSpPr>
          <p:cNvPr id="49" name="TextBox 48"/>
          <p:cNvSpPr txBox="1"/>
          <p:nvPr/>
        </p:nvSpPr>
        <p:spPr>
          <a:xfrm>
            <a:off x="5252944" y="3786764"/>
            <a:ext cx="2270173"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rPr>
              <a:t>Hephaestus – god of fire</a:t>
            </a:r>
            <a:endParaRPr lang="en-GB" sz="1400" dirty="0">
              <a:solidFill>
                <a:srgbClr val="333F48"/>
              </a:solidFill>
              <a:latin typeface="Century Gothic" panose="020B0502020202020204" pitchFamily="34" charset="0"/>
            </a:endParaRPr>
          </a:p>
        </p:txBody>
      </p:sp>
      <p:sp>
        <p:nvSpPr>
          <p:cNvPr id="50" name="TextBox 49"/>
          <p:cNvSpPr txBox="1"/>
          <p:nvPr/>
        </p:nvSpPr>
        <p:spPr>
          <a:xfrm>
            <a:off x="5250959" y="4078810"/>
            <a:ext cx="4079963"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13" action="ppaction://hlinksldjump"/>
              </a:rPr>
              <a:t>Hera </a:t>
            </a:r>
            <a:r>
              <a:rPr lang="en-GB" sz="1400" dirty="0" smtClean="0">
                <a:solidFill>
                  <a:srgbClr val="333F48"/>
                </a:solidFill>
                <a:latin typeface="Century Gothic" panose="020B0502020202020204" pitchFamily="34" charset="0"/>
              </a:rPr>
              <a:t>– Queen of gods, goddess of marriage</a:t>
            </a:r>
            <a:endParaRPr lang="en-GB" sz="1400" dirty="0">
              <a:solidFill>
                <a:srgbClr val="333F48"/>
              </a:solidFill>
              <a:latin typeface="Century Gothic" panose="020B0502020202020204" pitchFamily="34" charset="0"/>
            </a:endParaRPr>
          </a:p>
        </p:txBody>
      </p:sp>
      <p:sp>
        <p:nvSpPr>
          <p:cNvPr id="51" name="TextBox 50"/>
          <p:cNvSpPr txBox="1"/>
          <p:nvPr/>
        </p:nvSpPr>
        <p:spPr>
          <a:xfrm>
            <a:off x="5235017" y="4404864"/>
            <a:ext cx="3002745"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14" action="ppaction://hlinksldjump"/>
              </a:rPr>
              <a:t>Hermes </a:t>
            </a:r>
            <a:r>
              <a:rPr lang="en-GB" sz="1400" dirty="0" smtClean="0">
                <a:solidFill>
                  <a:srgbClr val="333F48"/>
                </a:solidFill>
                <a:latin typeface="Century Gothic" panose="020B0502020202020204" pitchFamily="34" charset="0"/>
              </a:rPr>
              <a:t>– messenger of the gods</a:t>
            </a:r>
            <a:endParaRPr lang="en-GB" sz="1400" dirty="0">
              <a:solidFill>
                <a:srgbClr val="333F48"/>
              </a:solidFill>
              <a:latin typeface="Century Gothic" panose="020B0502020202020204" pitchFamily="34" charset="0"/>
            </a:endParaRPr>
          </a:p>
        </p:txBody>
      </p:sp>
      <p:sp>
        <p:nvSpPr>
          <p:cNvPr id="52" name="TextBox 51"/>
          <p:cNvSpPr txBox="1"/>
          <p:nvPr/>
        </p:nvSpPr>
        <p:spPr>
          <a:xfrm>
            <a:off x="5272100" y="4722016"/>
            <a:ext cx="3464410"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rPr>
              <a:t>Hestia – goddess of house and hearth</a:t>
            </a:r>
            <a:endParaRPr lang="en-GB" sz="1400" dirty="0">
              <a:solidFill>
                <a:srgbClr val="333F48"/>
              </a:solidFill>
              <a:latin typeface="Century Gothic" panose="020B0502020202020204" pitchFamily="34" charset="0"/>
            </a:endParaRPr>
          </a:p>
        </p:txBody>
      </p:sp>
      <p:sp>
        <p:nvSpPr>
          <p:cNvPr id="53" name="TextBox 52"/>
          <p:cNvSpPr txBox="1"/>
          <p:nvPr/>
        </p:nvSpPr>
        <p:spPr>
          <a:xfrm>
            <a:off x="5254459" y="4982248"/>
            <a:ext cx="2127505" cy="307777"/>
          </a:xfrm>
          <a:prstGeom prst="rect">
            <a:avLst/>
          </a:prstGeom>
          <a:noFill/>
        </p:spPr>
        <p:txBody>
          <a:bodyPr wrap="none" rtlCol="0">
            <a:spAutoFit/>
          </a:bodyPr>
          <a:lstStyle/>
          <a:p>
            <a:r>
              <a:rPr lang="en-GB" sz="1400" dirty="0" smtClean="0">
                <a:solidFill>
                  <a:srgbClr val="333F48"/>
                </a:solidFill>
                <a:latin typeface="Century Gothic" panose="020B0502020202020204" pitchFamily="34" charset="0"/>
                <a:hlinkClick r:id="rId15" action="ppaction://hlinksldjump"/>
              </a:rPr>
              <a:t>Zeus</a:t>
            </a:r>
            <a:r>
              <a:rPr lang="en-GB" sz="1400" dirty="0" smtClean="0">
                <a:solidFill>
                  <a:srgbClr val="333F48"/>
                </a:solidFill>
                <a:latin typeface="Century Gothic" panose="020B0502020202020204" pitchFamily="34" charset="0"/>
              </a:rPr>
              <a:t> – leader of gods </a:t>
            </a:r>
            <a:endParaRPr lang="en-GB" sz="1400" dirty="0">
              <a:solidFill>
                <a:srgbClr val="333F48"/>
              </a:solidFill>
              <a:latin typeface="Century Gothic" panose="020B0502020202020204" pitchFamily="34" charset="0"/>
            </a:endParaRPr>
          </a:p>
        </p:txBody>
      </p:sp>
      <p:pic>
        <p:nvPicPr>
          <p:cNvPr id="88" name="Picture 87">
            <a:hlinkClick r:id="rId4" action="ppaction://hlinksldjump"/>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24456" y="2585905"/>
            <a:ext cx="863574" cy="611923"/>
          </a:xfrm>
          <a:prstGeom prst="rect">
            <a:avLst/>
          </a:prstGeom>
        </p:spPr>
      </p:pic>
      <p:sp>
        <p:nvSpPr>
          <p:cNvPr id="4" name="TextBox 3"/>
          <p:cNvSpPr txBox="1"/>
          <p:nvPr/>
        </p:nvSpPr>
        <p:spPr>
          <a:xfrm>
            <a:off x="6262746" y="2638156"/>
            <a:ext cx="2827224" cy="523220"/>
          </a:xfrm>
          <a:prstGeom prst="rect">
            <a:avLst/>
          </a:prstGeom>
          <a:noFill/>
        </p:spPr>
        <p:txBody>
          <a:bodyPr wrap="square" rtlCol="0">
            <a:spAutoFit/>
          </a:bodyPr>
          <a:lstStyle/>
          <a:p>
            <a:r>
              <a:rPr lang="en-GB" sz="1400" dirty="0">
                <a:solidFill>
                  <a:srgbClr val="333F48"/>
                </a:solidFill>
                <a:latin typeface="Century Gothic" panose="020B0502020202020204" pitchFamily="34" charset="0"/>
              </a:rPr>
              <a:t>(Look of for the laurel wreath throughout the </a:t>
            </a:r>
            <a:r>
              <a:rPr lang="en-GB" sz="1400" dirty="0" smtClean="0">
                <a:solidFill>
                  <a:srgbClr val="333F48"/>
                </a:solidFill>
                <a:latin typeface="Century Gothic" panose="020B0502020202020204" pitchFamily="34" charset="0"/>
              </a:rPr>
              <a:t>slides)</a:t>
            </a:r>
            <a:endParaRPr lang="en-GB" sz="1400" dirty="0"/>
          </a:p>
        </p:txBody>
      </p:sp>
    </p:spTree>
    <p:extLst>
      <p:ext uri="{BB962C8B-B14F-4D97-AF65-F5344CB8AC3E}">
        <p14:creationId xmlns:p14="http://schemas.microsoft.com/office/powerpoint/2010/main" val="774322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16477" y="4057203"/>
            <a:ext cx="4492060" cy="3151156"/>
            <a:chOff x="4559580" y="4016985"/>
            <a:chExt cx="4492060" cy="3151156"/>
          </a:xfrm>
        </p:grpSpPr>
        <p:sp>
          <p:nvSpPr>
            <p:cNvPr id="29" name="TextBox 28"/>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30" name="Group 29"/>
            <p:cNvGrpSpPr/>
            <p:nvPr/>
          </p:nvGrpSpPr>
          <p:grpSpPr>
            <a:xfrm>
              <a:off x="4559580" y="4016985"/>
              <a:ext cx="4492060" cy="3151156"/>
              <a:chOff x="181643" y="612926"/>
              <a:chExt cx="9872856" cy="6925756"/>
            </a:xfrm>
          </p:grpSpPr>
          <p:sp>
            <p:nvSpPr>
              <p:cNvPr id="31" name="Hexagon 30"/>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2" name="Hexagon 31"/>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Hexagon 36"/>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4" name="Hexagon 43"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5" name="Hexagon 44"/>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Dionysus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04441" y="5392125"/>
            <a:ext cx="832418" cy="717601"/>
          </a:xfrm>
          <a:prstGeom prst="rect">
            <a:avLst/>
          </a:prstGeom>
        </p:spPr>
      </p:pic>
      <p:pic>
        <p:nvPicPr>
          <p:cNvPr id="20" name="Picture 19"/>
          <p:cNvPicPr/>
          <p:nvPr/>
        </p:nvPicPr>
        <p:blipFill>
          <a:blip r:embed="rId4" cstate="screen">
            <a:extLst>
              <a:ext uri="{28A0092B-C50C-407E-A947-70E740481C1C}">
                <a14:useLocalDpi xmlns:a14="http://schemas.microsoft.com/office/drawing/2010/main"/>
              </a:ext>
            </a:extLst>
          </a:blip>
          <a:stretch>
            <a:fillRect/>
          </a:stretch>
        </p:blipFill>
        <p:spPr>
          <a:xfrm>
            <a:off x="239912" y="1430033"/>
            <a:ext cx="3160344" cy="4579317"/>
          </a:xfrm>
          <a:prstGeom prst="rect">
            <a:avLst/>
          </a:prstGeom>
        </p:spPr>
      </p:pic>
      <p:sp>
        <p:nvSpPr>
          <p:cNvPr id="21" name="TextBox 20"/>
          <p:cNvSpPr txBox="1"/>
          <p:nvPr/>
        </p:nvSpPr>
        <p:spPr>
          <a:xfrm>
            <a:off x="3766014" y="1527630"/>
            <a:ext cx="4611317" cy="4308872"/>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Dionysus was known as ‘The god of the vine’.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the god of fertility and wine.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known for encouraging people to be drunk.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also the god of theatre.</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The original Greek plays were performed to honour him. </a:t>
            </a:r>
          </a:p>
          <a:p>
            <a:pPr algn="just"/>
            <a:endParaRPr lang="en-GB" sz="2000" dirty="0" smtClean="0">
              <a:solidFill>
                <a:srgbClr val="333F48"/>
              </a:solidFill>
              <a:latin typeface="Century Gothic" panose="020B0502020202020204" pitchFamily="34" charset="0"/>
            </a:endParaRPr>
          </a:p>
          <a:p>
            <a:pPr algn="just"/>
            <a:endParaRPr lang="en-GB" sz="2000" dirty="0" smtClean="0">
              <a:solidFill>
                <a:srgbClr val="333F48"/>
              </a:solidFill>
              <a:latin typeface="Century Gothic" panose="020B0502020202020204" pitchFamily="34" charset="0"/>
            </a:endParaRPr>
          </a:p>
        </p:txBody>
      </p:sp>
      <p:grpSp>
        <p:nvGrpSpPr>
          <p:cNvPr id="4" name="Group 3"/>
          <p:cNvGrpSpPr/>
          <p:nvPr/>
        </p:nvGrpSpPr>
        <p:grpSpPr>
          <a:xfrm>
            <a:off x="324369" y="6109726"/>
            <a:ext cx="2590628" cy="512108"/>
            <a:chOff x="324369" y="6109726"/>
            <a:chExt cx="2590628" cy="512108"/>
          </a:xfrm>
        </p:grpSpPr>
        <p:pic>
          <p:nvPicPr>
            <p:cNvPr id="2" name="Picture 1">
              <a:hlinkClick r:id="rId5" action="ppaction://hlinksldjump"/>
            </p:cNvPr>
            <p:cNvPicPr>
              <a:picLocks noChangeAspect="1"/>
            </p:cNvPicPr>
            <p:nvPr/>
          </p:nvPicPr>
          <p:blipFill>
            <a:blip r:embed="rId6"/>
            <a:stretch>
              <a:fillRect/>
            </a:stretch>
          </p:blipFill>
          <p:spPr>
            <a:xfrm>
              <a:off x="324369" y="6109726"/>
              <a:ext cx="591363" cy="512108"/>
            </a:xfrm>
            <a:prstGeom prst="rect">
              <a:avLst/>
            </a:prstGeom>
          </p:spPr>
        </p:pic>
        <p:sp>
          <p:nvSpPr>
            <p:cNvPr id="3" name="TextBox 2"/>
            <p:cNvSpPr txBox="1"/>
            <p:nvPr/>
          </p:nvSpPr>
          <p:spPr>
            <a:xfrm>
              <a:off x="915732" y="6181114"/>
              <a:ext cx="1999265" cy="369332"/>
            </a:xfrm>
            <a:prstGeom prst="rect">
              <a:avLst/>
            </a:prstGeom>
            <a:noFill/>
          </p:spPr>
          <p:txBody>
            <a:bodyPr wrap="none" rtlCol="0">
              <a:spAutoFit/>
            </a:bodyPr>
            <a:lstStyle/>
            <a:p>
              <a:r>
                <a:rPr lang="en-GB" b="1" dirty="0" smtClean="0">
                  <a:solidFill>
                    <a:srgbClr val="5C0F5B"/>
                  </a:solidFill>
                  <a:latin typeface="Century Gothic" panose="020B0502020202020204" pitchFamily="34" charset="0"/>
                </a:rPr>
                <a:t>Did you know… </a:t>
              </a:r>
              <a:endParaRPr lang="en-GB" b="1" dirty="0">
                <a:solidFill>
                  <a:srgbClr val="5C0F5B"/>
                </a:solidFill>
                <a:latin typeface="Century Gothic" panose="020B0502020202020204" pitchFamily="34" charset="0"/>
              </a:endParaRPr>
            </a:p>
          </p:txBody>
        </p:sp>
      </p:grpSp>
      <p:pic>
        <p:nvPicPr>
          <p:cNvPr id="5" name="Picture 4"/>
          <p:cNvPicPr>
            <a:picLocks noChangeAspect="1"/>
          </p:cNvPicPr>
          <p:nvPr/>
        </p:nvPicPr>
        <p:blipFill>
          <a:blip r:embed="rId7"/>
          <a:stretch>
            <a:fillRect/>
          </a:stretch>
        </p:blipFill>
        <p:spPr>
          <a:xfrm>
            <a:off x="939404" y="6043325"/>
            <a:ext cx="2530059" cy="188992"/>
          </a:xfrm>
          <a:prstGeom prst="rect">
            <a:avLst/>
          </a:prstGeom>
        </p:spPr>
      </p:pic>
      <p:pic>
        <p:nvPicPr>
          <p:cNvPr id="6" name="Picture 5">
            <a:hlinkClick r:id="rId8" action="ppaction://hlinksldjump"/>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5732" y="207189"/>
            <a:ext cx="1080000" cy="765281"/>
          </a:xfrm>
          <a:prstGeom prst="rect">
            <a:avLst/>
          </a:prstGeom>
        </p:spPr>
      </p:pic>
    </p:spTree>
    <p:extLst>
      <p:ext uri="{BB962C8B-B14F-4D97-AF65-F5344CB8AC3E}">
        <p14:creationId xmlns:p14="http://schemas.microsoft.com/office/powerpoint/2010/main" val="3969074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16477" y="4057203"/>
            <a:ext cx="4492060" cy="3151156"/>
            <a:chOff x="4559580" y="4016985"/>
            <a:chExt cx="4492060" cy="3151156"/>
          </a:xfrm>
        </p:grpSpPr>
        <p:sp>
          <p:nvSpPr>
            <p:cNvPr id="26" name="TextBox 2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7" name="Group 26"/>
            <p:cNvGrpSpPr/>
            <p:nvPr/>
          </p:nvGrpSpPr>
          <p:grpSpPr>
            <a:xfrm>
              <a:off x="4559580" y="4016985"/>
              <a:ext cx="4492060" cy="3151156"/>
              <a:chOff x="181643" y="612926"/>
              <a:chExt cx="9872856" cy="6925756"/>
            </a:xfrm>
          </p:grpSpPr>
          <p:sp>
            <p:nvSpPr>
              <p:cNvPr id="29" name="Hexagon 2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Hexagon 2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Hades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00571" y="5407433"/>
            <a:ext cx="815811" cy="703285"/>
          </a:xfrm>
          <a:prstGeom prst="rect">
            <a:avLst/>
          </a:prstGeom>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2807" y="1516305"/>
            <a:ext cx="2520554" cy="4535464"/>
          </a:xfrm>
          <a:prstGeom prst="rect">
            <a:avLst/>
          </a:prstGeom>
        </p:spPr>
      </p:pic>
      <p:sp>
        <p:nvSpPr>
          <p:cNvPr id="23" name="TextBox 22"/>
          <p:cNvSpPr txBox="1"/>
          <p:nvPr/>
        </p:nvSpPr>
        <p:spPr>
          <a:xfrm>
            <a:off x="308638" y="6482049"/>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Egisto</a:t>
            </a:r>
            <a:r>
              <a:rPr lang="en-GB" sz="600" dirty="0">
                <a:latin typeface="Century Gothic" panose="020B0502020202020204" pitchFamily="34" charset="0"/>
              </a:rPr>
              <a:t> Sani| </a:t>
            </a:r>
            <a:r>
              <a:rPr lang="en-GB" sz="600" dirty="0" smtClean="0">
                <a:latin typeface="Century Gothic" panose="020B0502020202020204" pitchFamily="34" charset="0"/>
              </a:rPr>
              <a:t>Flickr | </a:t>
            </a:r>
            <a:r>
              <a:rPr lang="en-GB" sz="600" dirty="0">
                <a:latin typeface="Century Gothic" panose="020B0502020202020204" pitchFamily="34" charset="0"/>
              </a:rPr>
              <a:t>CC BY-NC-SA 2.0</a:t>
            </a:r>
          </a:p>
        </p:txBody>
      </p:sp>
      <p:sp>
        <p:nvSpPr>
          <p:cNvPr id="24" name="TextBox 23"/>
          <p:cNvSpPr txBox="1"/>
          <p:nvPr/>
        </p:nvSpPr>
        <p:spPr>
          <a:xfrm>
            <a:off x="3112289" y="1516305"/>
            <a:ext cx="5322864" cy="4616648"/>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Hades was the god of the underworld, and ruled people after they had died.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The Greeks were very afraid of him.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If they wanted something bad to happen, they would make sacrifices to him.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had a 3-headed dog called Cerberus who guarded the gates to the underworld. </a:t>
            </a:r>
          </a:p>
          <a:p>
            <a:endParaRPr lang="en-GB" sz="2000" dirty="0" smtClean="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Hades was also the god of wealth, this was because he possessed all of the </a:t>
            </a:r>
          </a:p>
          <a:p>
            <a:r>
              <a:rPr lang="en-GB" sz="2000" dirty="0" smtClean="0">
                <a:solidFill>
                  <a:srgbClr val="333F48"/>
                </a:solidFill>
                <a:latin typeface="Century Gothic" panose="020B0502020202020204" pitchFamily="34" charset="0"/>
              </a:rPr>
              <a:t>precious metals of the earth. </a:t>
            </a:r>
          </a:p>
          <a:p>
            <a:pPr algn="just"/>
            <a:endParaRPr lang="en-GB" sz="2000" dirty="0" smtClean="0">
              <a:solidFill>
                <a:srgbClr val="333F48"/>
              </a:solidFill>
              <a:latin typeface="Century Gothic" panose="020B0502020202020204" pitchFamily="34" charset="0"/>
            </a:endParaRPr>
          </a:p>
        </p:txBody>
      </p:sp>
      <p:pic>
        <p:nvPicPr>
          <p:cNvPr id="2" name="Picture 1">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845" y="320744"/>
            <a:ext cx="1080000" cy="765281"/>
          </a:xfrm>
          <a:prstGeom prst="rect">
            <a:avLst/>
          </a:prstGeom>
        </p:spPr>
      </p:pic>
    </p:spTree>
    <p:extLst>
      <p:ext uri="{BB962C8B-B14F-4D97-AF65-F5344CB8AC3E}">
        <p14:creationId xmlns:p14="http://schemas.microsoft.com/office/powerpoint/2010/main" val="2841628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616477" y="4057203"/>
            <a:ext cx="4492060" cy="3151156"/>
            <a:chOff x="4559580" y="4016985"/>
            <a:chExt cx="4492060" cy="3151156"/>
          </a:xfrm>
        </p:grpSpPr>
        <p:sp>
          <p:nvSpPr>
            <p:cNvPr id="27" name="TextBox 26"/>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9" name="Group 28"/>
            <p:cNvGrpSpPr/>
            <p:nvPr/>
          </p:nvGrpSpPr>
          <p:grpSpPr>
            <a:xfrm>
              <a:off x="4559580" y="4016985"/>
              <a:ext cx="4492060" cy="3151156"/>
              <a:chOff x="181643" y="612926"/>
              <a:chExt cx="9872856" cy="6925756"/>
            </a:xfrm>
          </p:grpSpPr>
          <p:sp>
            <p:nvSpPr>
              <p:cNvPr id="30" name="Hexagon 29"/>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Hexagon 30"/>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4" name="Hexagon 43"/>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Athena </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9522" y="5424770"/>
            <a:ext cx="784378" cy="676188"/>
          </a:xfrm>
          <a:prstGeom prst="rect">
            <a:avLst/>
          </a:prstGeom>
        </p:spPr>
      </p:pic>
      <p:sp>
        <p:nvSpPr>
          <p:cNvPr id="24" name="TextBox 23"/>
          <p:cNvSpPr txBox="1"/>
          <p:nvPr/>
        </p:nvSpPr>
        <p:spPr>
          <a:xfrm>
            <a:off x="3022136" y="1516305"/>
            <a:ext cx="5542315" cy="4616648"/>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Athena was goddess of war.</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was the daughter of the leader of the gods, Zeus, and was his favourite child. </a:t>
            </a:r>
          </a:p>
          <a:p>
            <a:endParaRPr lang="en-GB" sz="2000" dirty="0" smtClean="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The present day city of Athens in Greece, is named after Athena.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is known for turning </a:t>
            </a:r>
            <a:r>
              <a:rPr lang="en-GB" sz="2000" b="1" dirty="0" smtClean="0">
                <a:solidFill>
                  <a:srgbClr val="14A19A"/>
                </a:solidFill>
                <a:latin typeface="Century Gothic" panose="020B0502020202020204" pitchFamily="34" charset="0"/>
              </a:rPr>
              <a:t>Medusa</a:t>
            </a:r>
            <a:r>
              <a:rPr lang="en-GB" sz="2000" dirty="0" smtClean="0">
                <a:solidFill>
                  <a:srgbClr val="333F48"/>
                </a:solidFill>
                <a:latin typeface="Century Gothic" panose="020B0502020202020204" pitchFamily="34" charset="0"/>
              </a:rPr>
              <a:t> into the snake-haired monster she is known as today.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Her biggest and most well known temple is the Parthenon. You can still see this temple today. </a:t>
            </a:r>
          </a:p>
          <a:p>
            <a:pPr algn="just"/>
            <a:endParaRPr lang="en-GB" sz="2000" dirty="0" smtClean="0">
              <a:solidFill>
                <a:srgbClr val="333F48"/>
              </a:solidFill>
              <a:latin typeface="Century Gothic" panose="020B0502020202020204"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283" y="1755333"/>
            <a:ext cx="2520000" cy="3779381"/>
          </a:xfrm>
          <a:prstGeom prst="rect">
            <a:avLst/>
          </a:prstGeom>
        </p:spPr>
      </p:pic>
      <p:sp>
        <p:nvSpPr>
          <p:cNvPr id="25" name="TextBox 24"/>
          <p:cNvSpPr txBox="1"/>
          <p:nvPr/>
        </p:nvSpPr>
        <p:spPr>
          <a:xfrm>
            <a:off x="308638" y="6482049"/>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Egisto</a:t>
            </a:r>
            <a:r>
              <a:rPr lang="en-GB" sz="600" dirty="0">
                <a:latin typeface="Century Gothic" panose="020B0502020202020204" pitchFamily="34" charset="0"/>
              </a:rPr>
              <a:t> Sani| </a:t>
            </a:r>
            <a:r>
              <a:rPr lang="en-GB" sz="600" dirty="0" smtClean="0">
                <a:latin typeface="Century Gothic" panose="020B0502020202020204" pitchFamily="34" charset="0"/>
              </a:rPr>
              <a:t>Flickr | </a:t>
            </a:r>
            <a:r>
              <a:rPr lang="en-GB" sz="600" dirty="0">
                <a:latin typeface="Century Gothic" panose="020B0502020202020204" pitchFamily="34" charset="0"/>
              </a:rPr>
              <a:t>CC BY-NC-SA 2.0</a:t>
            </a:r>
          </a:p>
        </p:txBody>
      </p:sp>
      <p:pic>
        <p:nvPicPr>
          <p:cNvPr id="3" name="Picture 2">
            <a:hlinkClick r:id="rId5" action="ppaction://hlinksldjump"/>
          </p:cNvPr>
          <p:cNvPicPr>
            <a:picLocks noChangeAspect="1"/>
          </p:cNvPicPr>
          <p:nvPr/>
        </p:nvPicPr>
        <p:blipFill>
          <a:blip r:embed="rId6"/>
          <a:stretch>
            <a:fillRect/>
          </a:stretch>
        </p:blipFill>
        <p:spPr>
          <a:xfrm>
            <a:off x="259752" y="772286"/>
            <a:ext cx="2627604" cy="536494"/>
          </a:xfrm>
          <a:prstGeom prst="rect">
            <a:avLst/>
          </a:prstGeom>
        </p:spPr>
      </p:pic>
      <p:pic>
        <p:nvPicPr>
          <p:cNvPr id="4" name="Picture 3">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75022" y="370808"/>
            <a:ext cx="1080000" cy="765281"/>
          </a:xfrm>
          <a:prstGeom prst="rect">
            <a:avLst/>
          </a:prstGeom>
        </p:spPr>
      </p:pic>
    </p:spTree>
    <p:extLst>
      <p:ext uri="{BB962C8B-B14F-4D97-AF65-F5344CB8AC3E}">
        <p14:creationId xmlns:p14="http://schemas.microsoft.com/office/powerpoint/2010/main" val="1268542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239198" y="4039950"/>
            <a:ext cx="3869339" cy="3168409"/>
            <a:chOff x="5182301" y="3999732"/>
            <a:chExt cx="3869339" cy="3168409"/>
          </a:xfrm>
        </p:grpSpPr>
        <p:sp>
          <p:nvSpPr>
            <p:cNvPr id="27" name="TextBox 26"/>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9" name="Group 28"/>
            <p:cNvGrpSpPr/>
            <p:nvPr/>
          </p:nvGrpSpPr>
          <p:grpSpPr>
            <a:xfrm>
              <a:off x="5833531" y="3999732"/>
              <a:ext cx="3218109" cy="3168409"/>
              <a:chOff x="2981591" y="575007"/>
              <a:chExt cx="7072908" cy="6963675"/>
            </a:xfrm>
          </p:grpSpPr>
          <p:sp>
            <p:nvSpPr>
              <p:cNvPr id="30" name="Hexagon 29"/>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Hexagon 30"/>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Aphrodite</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3417" y="5407915"/>
            <a:ext cx="815521" cy="703035"/>
          </a:xfrm>
          <a:prstGeom prst="rect">
            <a:avLst/>
          </a:prstGeom>
        </p:spPr>
      </p:pic>
      <p:sp>
        <p:nvSpPr>
          <p:cNvPr id="24" name="TextBox 23"/>
          <p:cNvSpPr txBox="1"/>
          <p:nvPr/>
        </p:nvSpPr>
        <p:spPr>
          <a:xfrm>
            <a:off x="3297476" y="1516305"/>
            <a:ext cx="5358349" cy="4616648"/>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Aphrodite was the goddess of love and beauty.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was born from the foam in the waters of Paphos, which is in Cyprus.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drove through the air using a swan drawn cart.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is the mother of Harmonia, who is the goddess of harmony and concord.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was married to Hephaestus, who was the god of fire. </a:t>
            </a:r>
          </a:p>
          <a:p>
            <a:pPr algn="just"/>
            <a:endParaRPr lang="en-GB" sz="2000" dirty="0" smtClean="0">
              <a:solidFill>
                <a:srgbClr val="333F48"/>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338718" y="1516305"/>
            <a:ext cx="2703713" cy="4238873"/>
          </a:xfrm>
          <a:prstGeom prst="rect">
            <a:avLst/>
          </a:prstGeom>
        </p:spPr>
      </p:pic>
      <p:sp>
        <p:nvSpPr>
          <p:cNvPr id="26" name="TextBox 25"/>
          <p:cNvSpPr txBox="1"/>
          <p:nvPr/>
        </p:nvSpPr>
        <p:spPr>
          <a:xfrm>
            <a:off x="384761" y="6469267"/>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Frans</a:t>
            </a:r>
            <a:r>
              <a:rPr lang="en-GB" sz="600" dirty="0">
                <a:latin typeface="Century Gothic" panose="020B0502020202020204" pitchFamily="34" charset="0"/>
              </a:rPr>
              <a:t> </a:t>
            </a:r>
            <a:r>
              <a:rPr lang="en-GB" sz="600" dirty="0" err="1">
                <a:latin typeface="Century Gothic" panose="020B0502020202020204" pitchFamily="34" charset="0"/>
              </a:rPr>
              <a:t>Vandewalle</a:t>
            </a:r>
            <a:r>
              <a:rPr lang="en-GB" sz="600" dirty="0">
                <a:latin typeface="Century Gothic" panose="020B0502020202020204" pitchFamily="34" charset="0"/>
              </a:rPr>
              <a:t>| </a:t>
            </a:r>
            <a:r>
              <a:rPr lang="en-GB" sz="600" dirty="0" smtClean="0">
                <a:latin typeface="Century Gothic" panose="020B0502020202020204" pitchFamily="34" charset="0"/>
              </a:rPr>
              <a:t>Flickr | </a:t>
            </a:r>
            <a:r>
              <a:rPr lang="en-GB" sz="600" dirty="0">
                <a:latin typeface="Century Gothic" panose="020B0502020202020204" pitchFamily="34" charset="0"/>
              </a:rPr>
              <a:t>CC BY-NC 2.0</a:t>
            </a:r>
          </a:p>
        </p:txBody>
      </p:sp>
      <p:pic>
        <p:nvPicPr>
          <p:cNvPr id="2" name="Picture 1">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638" y="525003"/>
            <a:ext cx="1080000" cy="765281"/>
          </a:xfrm>
          <a:prstGeom prst="rect">
            <a:avLst/>
          </a:prstGeom>
        </p:spPr>
      </p:pic>
    </p:spTree>
    <p:extLst>
      <p:ext uri="{BB962C8B-B14F-4D97-AF65-F5344CB8AC3E}">
        <p14:creationId xmlns:p14="http://schemas.microsoft.com/office/powerpoint/2010/main" val="379680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16477" y="4039950"/>
            <a:ext cx="4492060" cy="3168409"/>
            <a:chOff x="4559580" y="3999732"/>
            <a:chExt cx="4492060" cy="3168409"/>
          </a:xfrm>
        </p:grpSpPr>
        <p:sp>
          <p:nvSpPr>
            <p:cNvPr id="26" name="TextBox 2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7" name="Group 26"/>
            <p:cNvGrpSpPr/>
            <p:nvPr/>
          </p:nvGrpSpPr>
          <p:grpSpPr>
            <a:xfrm>
              <a:off x="4559580" y="3999732"/>
              <a:ext cx="4492060" cy="3168409"/>
              <a:chOff x="181643" y="575007"/>
              <a:chExt cx="9872856" cy="6963675"/>
            </a:xfrm>
          </p:grpSpPr>
          <p:sp>
            <p:nvSpPr>
              <p:cNvPr id="29" name="Hexagon 2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Hexagon 2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Artemis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8225" y="5417404"/>
            <a:ext cx="783904" cy="675779"/>
          </a:xfrm>
          <a:prstGeom prst="rect">
            <a:avLst/>
          </a:prstGeom>
        </p:spPr>
      </p:pic>
      <p:sp>
        <p:nvSpPr>
          <p:cNvPr id="24" name="TextBox 23"/>
          <p:cNvSpPr txBox="1"/>
          <p:nvPr/>
        </p:nvSpPr>
        <p:spPr>
          <a:xfrm>
            <a:off x="2969358" y="1506144"/>
            <a:ext cx="5360618" cy="4462760"/>
          </a:xfrm>
          <a:prstGeom prst="rect">
            <a:avLst/>
          </a:prstGeom>
          <a:noFill/>
        </p:spPr>
        <p:txBody>
          <a:bodyPr wrap="square" lIns="0" tIns="0" rIns="0" bIns="0" rtlCol="0">
            <a:spAutoFit/>
          </a:bodyPr>
          <a:lstStyle/>
          <a:p>
            <a:r>
              <a:rPr lang="en-GB" dirty="0" smtClean="0">
                <a:solidFill>
                  <a:srgbClr val="333F48"/>
                </a:solidFill>
                <a:latin typeface="Century Gothic" panose="020B0502020202020204" pitchFamily="34" charset="0"/>
              </a:rPr>
              <a:t>Artemis was the goddess of hunting and wildlife. </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She was the twin brother to Apollo, and a daughter of Zeus. </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She was the protector of children, but was also known for bringing and relieving disease in women. </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On statues, she is often carrying a Bow and arrow.  </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One of the seven wonders of the ancient world, the Temple of Artemis, which is situated at Ephesus, is dedicated to her. </a:t>
            </a:r>
          </a:p>
          <a:p>
            <a:pPr algn="just"/>
            <a:endParaRPr lang="en-GB" sz="2000" dirty="0" smtClean="0">
              <a:solidFill>
                <a:srgbClr val="333F48"/>
              </a:solidFill>
              <a:latin typeface="Century Gothic" panose="020B0502020202020204" pitchFamily="34" charset="0"/>
            </a:endParaRPr>
          </a:p>
        </p:txBody>
      </p:sp>
      <p:pic>
        <p:nvPicPr>
          <p:cNvPr id="23" name="Picture 22">
            <a:hlinkClick r:id="rId4" action="ppaction://hlinksldjump"/>
          </p:cNvPr>
          <p:cNvPicPr/>
          <p:nvPr/>
        </p:nvPicPr>
        <p:blipFill rotWithShape="1">
          <a:blip r:embed="rId5" cstate="screen">
            <a:extLst>
              <a:ext uri="{28A0092B-C50C-407E-A947-70E740481C1C}">
                <a14:useLocalDpi xmlns:a14="http://schemas.microsoft.com/office/drawing/2010/main"/>
              </a:ext>
            </a:extLst>
          </a:blip>
          <a:srcRect/>
          <a:stretch/>
        </p:blipFill>
        <p:spPr>
          <a:xfrm>
            <a:off x="314065" y="1549498"/>
            <a:ext cx="2383664" cy="4261870"/>
          </a:xfrm>
          <a:prstGeom prst="rect">
            <a:avLst/>
          </a:prstGeom>
        </p:spPr>
      </p:pic>
      <p:sp>
        <p:nvSpPr>
          <p:cNvPr id="22" name="TextBox 21"/>
          <p:cNvSpPr txBox="1"/>
          <p:nvPr/>
        </p:nvSpPr>
        <p:spPr>
          <a:xfrm>
            <a:off x="439525" y="6081680"/>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Leeds City Museum </a:t>
            </a:r>
            <a:endParaRPr lang="en-GB" sz="600" dirty="0">
              <a:latin typeface="Century Gothic" panose="020B0502020202020204" pitchFamily="34" charset="0"/>
            </a:endParaRPr>
          </a:p>
        </p:txBody>
      </p:sp>
      <p:pic>
        <p:nvPicPr>
          <p:cNvPr id="2" name="Picture 1">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5861" y="392119"/>
            <a:ext cx="1080000" cy="765281"/>
          </a:xfrm>
          <a:prstGeom prst="rect">
            <a:avLst/>
          </a:prstGeom>
        </p:spPr>
      </p:pic>
    </p:spTree>
    <p:extLst>
      <p:ext uri="{BB962C8B-B14F-4D97-AF65-F5344CB8AC3E}">
        <p14:creationId xmlns:p14="http://schemas.microsoft.com/office/powerpoint/2010/main" val="2040429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39198" y="4057203"/>
            <a:ext cx="3869339" cy="3151156"/>
            <a:chOff x="5182301" y="4016985"/>
            <a:chExt cx="3869339" cy="3151156"/>
          </a:xfrm>
        </p:grpSpPr>
        <p:sp>
          <p:nvSpPr>
            <p:cNvPr id="27" name="TextBox 26"/>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9" name="Group 28"/>
            <p:cNvGrpSpPr/>
            <p:nvPr/>
          </p:nvGrpSpPr>
          <p:grpSpPr>
            <a:xfrm>
              <a:off x="5833531" y="4016985"/>
              <a:ext cx="3218109" cy="3151156"/>
              <a:chOff x="2981591" y="612926"/>
              <a:chExt cx="7072908" cy="6925756"/>
            </a:xfrm>
          </p:grpSpPr>
          <p:sp>
            <p:nvSpPr>
              <p:cNvPr id="30" name="Hexagon 29"/>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Hexagon 30"/>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Hera</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24686" y="5424859"/>
            <a:ext cx="782334" cy="674425"/>
          </a:xfrm>
          <a:prstGeom prst="rect">
            <a:avLst/>
          </a:prstGeom>
        </p:spPr>
      </p:pic>
      <p:sp>
        <p:nvSpPr>
          <p:cNvPr id="24" name="TextBox 23"/>
          <p:cNvSpPr txBox="1"/>
          <p:nvPr/>
        </p:nvSpPr>
        <p:spPr>
          <a:xfrm>
            <a:off x="3641195" y="1431613"/>
            <a:ext cx="5000011" cy="3693319"/>
          </a:xfrm>
          <a:prstGeom prst="rect">
            <a:avLst/>
          </a:prstGeom>
          <a:noFill/>
        </p:spPr>
        <p:txBody>
          <a:bodyPr wrap="square" lIns="0" tIns="0" rIns="0" bIns="0" rtlCol="0">
            <a:spAutoFit/>
          </a:bodyPr>
          <a:lstStyle/>
          <a:p>
            <a:pPr algn="just"/>
            <a:r>
              <a:rPr lang="en-GB" sz="2000" dirty="0" smtClean="0">
                <a:solidFill>
                  <a:srgbClr val="333F48"/>
                </a:solidFill>
                <a:latin typeface="Century Gothic" panose="020B0502020202020204" pitchFamily="34" charset="0"/>
              </a:rPr>
              <a:t>Hera was the Queen of the gods, and goddess of marriage and family. </a:t>
            </a:r>
          </a:p>
          <a:p>
            <a:pPr algn="just"/>
            <a:endParaRPr lang="en-GB" sz="2000" dirty="0">
              <a:solidFill>
                <a:srgbClr val="333F48"/>
              </a:solidFill>
              <a:latin typeface="Century Gothic" panose="020B0502020202020204" pitchFamily="34" charset="0"/>
            </a:endParaRPr>
          </a:p>
          <a:p>
            <a:pPr algn="just"/>
            <a:r>
              <a:rPr lang="en-GB" sz="2000" dirty="0" smtClean="0">
                <a:solidFill>
                  <a:srgbClr val="333F48"/>
                </a:solidFill>
                <a:latin typeface="Century Gothic" panose="020B0502020202020204" pitchFamily="34" charset="0"/>
              </a:rPr>
              <a:t>She was married to Zeus, who was the leader of the gods. </a:t>
            </a:r>
          </a:p>
          <a:p>
            <a:pPr algn="just"/>
            <a:endParaRPr lang="en-GB" sz="2000" dirty="0">
              <a:solidFill>
                <a:srgbClr val="333F48"/>
              </a:solidFill>
              <a:latin typeface="Century Gothic" panose="020B0502020202020204" pitchFamily="34" charset="0"/>
            </a:endParaRPr>
          </a:p>
          <a:p>
            <a:pPr algn="just"/>
            <a:r>
              <a:rPr lang="en-GB" sz="2000" dirty="0" smtClean="0">
                <a:solidFill>
                  <a:srgbClr val="333F48"/>
                </a:solidFill>
                <a:latin typeface="Century Gothic" panose="020B0502020202020204" pitchFamily="34" charset="0"/>
              </a:rPr>
              <a:t>Hera was a jealous wife and was always arguing with Zeus about his children that he had with other women. </a:t>
            </a:r>
          </a:p>
          <a:p>
            <a:pPr algn="just"/>
            <a:endParaRPr lang="en-GB" sz="2000" dirty="0">
              <a:solidFill>
                <a:srgbClr val="333F48"/>
              </a:solidFill>
              <a:latin typeface="Century Gothic" panose="020B0502020202020204" pitchFamily="34" charset="0"/>
            </a:endParaRPr>
          </a:p>
          <a:p>
            <a:pPr algn="just"/>
            <a:r>
              <a:rPr lang="en-GB" sz="2000" dirty="0" smtClean="0">
                <a:solidFill>
                  <a:srgbClr val="333F48"/>
                </a:solidFill>
                <a:latin typeface="Century Gothic" panose="020B0502020202020204" pitchFamily="34" charset="0"/>
              </a:rPr>
              <a:t>Hera was not well liked among people.</a:t>
            </a:r>
          </a:p>
          <a:p>
            <a:pPr algn="just"/>
            <a:endParaRPr lang="en-GB" sz="2000" dirty="0" smtClean="0">
              <a:solidFill>
                <a:srgbClr val="333F48"/>
              </a:solidFill>
              <a:latin typeface="Century Gothic" panose="020B0502020202020204" pitchFamily="34" charset="0"/>
            </a:endParaRPr>
          </a:p>
        </p:txBody>
      </p:sp>
      <p:pic>
        <p:nvPicPr>
          <p:cNvPr id="2" name="Picture 1"/>
          <p:cNvPicPr>
            <a:picLocks noChangeAspect="1"/>
          </p:cNvPicPr>
          <p:nvPr/>
        </p:nvPicPr>
        <p:blipFill>
          <a:blip r:embed="rId4"/>
          <a:stretch>
            <a:fillRect/>
          </a:stretch>
        </p:blipFill>
        <p:spPr>
          <a:xfrm>
            <a:off x="126955" y="1438056"/>
            <a:ext cx="3154690" cy="4210120"/>
          </a:xfrm>
          <a:prstGeom prst="rect">
            <a:avLst/>
          </a:prstGeom>
        </p:spPr>
      </p:pic>
      <p:sp>
        <p:nvSpPr>
          <p:cNvPr id="25" name="TextBox 24"/>
          <p:cNvSpPr txBox="1"/>
          <p:nvPr/>
        </p:nvSpPr>
        <p:spPr>
          <a:xfrm>
            <a:off x="126955" y="6562252"/>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smtClean="0">
                <a:latin typeface="Century Gothic" panose="020B0502020202020204" pitchFamily="34" charset="0"/>
              </a:rPr>
              <a:t>virgi.pla</a:t>
            </a:r>
            <a:r>
              <a:rPr lang="en-GB" sz="600" dirty="0">
                <a:latin typeface="Century Gothic" panose="020B0502020202020204" pitchFamily="34" charset="0"/>
              </a:rPr>
              <a:t>| </a:t>
            </a:r>
            <a:r>
              <a:rPr lang="en-GB" sz="600" dirty="0" smtClean="0">
                <a:latin typeface="Century Gothic" panose="020B0502020202020204" pitchFamily="34" charset="0"/>
              </a:rPr>
              <a:t>Flickr | </a:t>
            </a:r>
            <a:r>
              <a:rPr lang="en-GB" sz="600" dirty="0">
                <a:latin typeface="Century Gothic" panose="020B0502020202020204" pitchFamily="34" charset="0"/>
              </a:rPr>
              <a:t>CC BY-NC-SA 2.0</a:t>
            </a:r>
          </a:p>
        </p:txBody>
      </p:sp>
      <p:pic>
        <p:nvPicPr>
          <p:cNvPr id="3" name="Picture 2">
            <a:hlinkClick r:id="rId5" action="ppaction://hlinksldjump"/>
          </p:cNvPr>
          <p:cNvPicPr>
            <a:picLocks noChangeAspect="1"/>
          </p:cNvPicPr>
          <p:nvPr/>
        </p:nvPicPr>
        <p:blipFill>
          <a:blip r:embed="rId6"/>
          <a:stretch>
            <a:fillRect/>
          </a:stretch>
        </p:blipFill>
        <p:spPr>
          <a:xfrm>
            <a:off x="3641195" y="5711816"/>
            <a:ext cx="2627604" cy="536494"/>
          </a:xfrm>
          <a:prstGeom prst="rect">
            <a:avLst/>
          </a:prstGeom>
        </p:spPr>
      </p:pic>
      <p:pic>
        <p:nvPicPr>
          <p:cNvPr id="4" name="Picture 3">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955" y="313030"/>
            <a:ext cx="1080000" cy="765281"/>
          </a:xfrm>
          <a:prstGeom prst="rect">
            <a:avLst/>
          </a:prstGeom>
        </p:spPr>
      </p:pic>
    </p:spTree>
    <p:extLst>
      <p:ext uri="{BB962C8B-B14F-4D97-AF65-F5344CB8AC3E}">
        <p14:creationId xmlns:p14="http://schemas.microsoft.com/office/powerpoint/2010/main" val="2393210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16477" y="4057203"/>
            <a:ext cx="4492060" cy="3151156"/>
            <a:chOff x="4559580" y="4016985"/>
            <a:chExt cx="4492060" cy="3151156"/>
          </a:xfrm>
        </p:grpSpPr>
        <p:sp>
          <p:nvSpPr>
            <p:cNvPr id="26" name="TextBox 2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7" name="Group 26"/>
            <p:cNvGrpSpPr/>
            <p:nvPr/>
          </p:nvGrpSpPr>
          <p:grpSpPr>
            <a:xfrm>
              <a:off x="4559580" y="4016985"/>
              <a:ext cx="4492060" cy="3151156"/>
              <a:chOff x="181643" y="612926"/>
              <a:chExt cx="9872856" cy="6925756"/>
            </a:xfrm>
          </p:grpSpPr>
          <p:sp>
            <p:nvSpPr>
              <p:cNvPr id="29" name="Hexagon 2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Hexagon 2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Demeter</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00570" y="5411947"/>
            <a:ext cx="811911" cy="699923"/>
          </a:xfrm>
          <a:prstGeom prst="rect">
            <a:avLst/>
          </a:prstGeom>
        </p:spPr>
      </p:pic>
      <p:sp>
        <p:nvSpPr>
          <p:cNvPr id="24" name="TextBox 23"/>
          <p:cNvSpPr txBox="1"/>
          <p:nvPr/>
        </p:nvSpPr>
        <p:spPr>
          <a:xfrm>
            <a:off x="3238614" y="1421407"/>
            <a:ext cx="5404332" cy="3908762"/>
          </a:xfrm>
          <a:prstGeom prst="rect">
            <a:avLst/>
          </a:prstGeom>
          <a:noFill/>
        </p:spPr>
        <p:txBody>
          <a:bodyPr wrap="square" lIns="0" tIns="0" rIns="0" bIns="0" rtlCol="0">
            <a:spAutoFit/>
          </a:bodyPr>
          <a:lstStyle/>
          <a:p>
            <a:r>
              <a:rPr lang="en-GB" dirty="0" smtClean="0">
                <a:solidFill>
                  <a:srgbClr val="333F48"/>
                </a:solidFill>
                <a:latin typeface="Century Gothic" panose="020B0502020202020204" pitchFamily="34" charset="0"/>
              </a:rPr>
              <a:t>Demeter was best know for being the goddess of agriculture and harvest. She was also known for being the goddess of life and death. </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Her daughter,  Persephone, was taken from her by Hades, god of the underworld and he only allowed Demeter to spend four months of the year with her daughter. </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Demeter is often pictured with a wreath of corn, to show the harvest. But she was also often pictured with a torch, to show her search for her daughter.</a:t>
            </a:r>
            <a:endParaRPr lang="en-GB" sz="2000" dirty="0">
              <a:solidFill>
                <a:srgbClr val="333F48"/>
              </a:solidFill>
              <a:latin typeface="Century Gothic" panose="020B0502020202020204" pitchFamily="34" charset="0"/>
            </a:endParaRPr>
          </a:p>
          <a:p>
            <a:pPr algn="just"/>
            <a:endParaRPr lang="en-GB" sz="2000" dirty="0">
              <a:solidFill>
                <a:srgbClr val="333F48"/>
              </a:solidFill>
              <a:latin typeface="Century Gothic" panose="020B0502020202020204" pitchFamily="34" charset="0"/>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315" y="1435178"/>
            <a:ext cx="2880000" cy="4320000"/>
          </a:xfrm>
          <a:prstGeom prst="rect">
            <a:avLst/>
          </a:prstGeom>
        </p:spPr>
      </p:pic>
      <p:sp>
        <p:nvSpPr>
          <p:cNvPr id="23" name="TextBox 22"/>
          <p:cNvSpPr txBox="1"/>
          <p:nvPr/>
        </p:nvSpPr>
        <p:spPr>
          <a:xfrm>
            <a:off x="145315" y="6574040"/>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Gloria Rodríguez </a:t>
            </a:r>
            <a:r>
              <a:rPr lang="en-GB" sz="600" dirty="0" smtClean="0">
                <a:latin typeface="Century Gothic" panose="020B0502020202020204" pitchFamily="34" charset="0"/>
              </a:rPr>
              <a:t>Leal| Flickr | </a:t>
            </a:r>
            <a:r>
              <a:rPr lang="en-GB" sz="600" dirty="0">
                <a:latin typeface="Century Gothic" panose="020B0502020202020204" pitchFamily="34" charset="0"/>
              </a:rPr>
              <a:t>CC BY-NC-SA 2.0</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315" y="260466"/>
            <a:ext cx="1080000" cy="765281"/>
          </a:xfrm>
          <a:prstGeom prst="rect">
            <a:avLst/>
          </a:prstGeom>
        </p:spPr>
      </p:pic>
    </p:spTree>
    <p:extLst>
      <p:ext uri="{BB962C8B-B14F-4D97-AF65-F5344CB8AC3E}">
        <p14:creationId xmlns:p14="http://schemas.microsoft.com/office/powerpoint/2010/main" val="3369931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616477" y="4039950"/>
            <a:ext cx="4492060" cy="3168409"/>
            <a:chOff x="4559580" y="3999732"/>
            <a:chExt cx="4492060" cy="3168409"/>
          </a:xfrm>
        </p:grpSpPr>
        <p:sp>
          <p:nvSpPr>
            <p:cNvPr id="27" name="TextBox 26"/>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9" name="Group 28"/>
            <p:cNvGrpSpPr/>
            <p:nvPr/>
          </p:nvGrpSpPr>
          <p:grpSpPr>
            <a:xfrm>
              <a:off x="4559580" y="3999732"/>
              <a:ext cx="4492060" cy="3168409"/>
              <a:chOff x="181643" y="575007"/>
              <a:chExt cx="9872856" cy="6963675"/>
            </a:xfrm>
          </p:grpSpPr>
          <p:sp>
            <p:nvSpPr>
              <p:cNvPr id="30" name="Hexagon 29"/>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Hexagon 30"/>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4" name="Hexagon 43"/>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Selene</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298580" y="5408283"/>
            <a:ext cx="823424" cy="709848"/>
          </a:xfrm>
          <a:prstGeom prst="rect">
            <a:avLst/>
          </a:prstGeom>
        </p:spPr>
      </p:pic>
      <p:sp>
        <p:nvSpPr>
          <p:cNvPr id="24" name="TextBox 23"/>
          <p:cNvSpPr txBox="1"/>
          <p:nvPr/>
        </p:nvSpPr>
        <p:spPr>
          <a:xfrm>
            <a:off x="3524794" y="1505593"/>
            <a:ext cx="5000011" cy="4001095"/>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Selene was the goddess of the moon.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She is often associated with Artemis, who is also often called the goddess of the moon.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Selene is often pictured riding a horse, but when she isn’t,  bull horns on her head are used to symbolise the crescent moon.</a:t>
            </a:r>
          </a:p>
          <a:p>
            <a:pPr algn="just"/>
            <a:endParaRPr lang="en-GB" sz="2000" dirty="0">
              <a:solidFill>
                <a:srgbClr val="333F48"/>
              </a:solidFill>
              <a:latin typeface="Century Gothic" panose="020B0502020202020204" pitchFamily="34" charset="0"/>
            </a:endParaRPr>
          </a:p>
          <a:p>
            <a:pPr algn="just"/>
            <a:endParaRPr lang="en-GB" sz="2000" dirty="0" smtClean="0">
              <a:solidFill>
                <a:srgbClr val="333F48"/>
              </a:solidFill>
              <a:latin typeface="Century Gothic" panose="020B0502020202020204" pitchFamily="34" charset="0"/>
            </a:endParaRPr>
          </a:p>
          <a:p>
            <a:pPr algn="just"/>
            <a:endParaRPr lang="en-GB" sz="2000" dirty="0" smtClean="0">
              <a:solidFill>
                <a:srgbClr val="333F48"/>
              </a:solidFill>
              <a:latin typeface="Century Gothic" panose="020B0502020202020204" pitchFamily="34" charset="0"/>
            </a:endParaRPr>
          </a:p>
        </p:txBody>
      </p:sp>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399" y="1508414"/>
            <a:ext cx="2880000" cy="3840000"/>
          </a:xfrm>
          <a:prstGeom prst="rect">
            <a:avLst/>
          </a:prstGeom>
        </p:spPr>
      </p:pic>
      <p:sp>
        <p:nvSpPr>
          <p:cNvPr id="26" name="TextBox 25"/>
          <p:cNvSpPr txBox="1"/>
          <p:nvPr/>
        </p:nvSpPr>
        <p:spPr>
          <a:xfrm>
            <a:off x="238399" y="6482049"/>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Anthony </a:t>
            </a:r>
            <a:r>
              <a:rPr lang="en-GB" sz="600" dirty="0" err="1" smtClean="0">
                <a:latin typeface="Century Gothic" panose="020B0502020202020204" pitchFamily="34" charset="0"/>
              </a:rPr>
              <a:t>Majanlahti</a:t>
            </a:r>
            <a:r>
              <a:rPr lang="en-GB" sz="600" dirty="0" smtClean="0">
                <a:latin typeface="Century Gothic" panose="020B0502020202020204" pitchFamily="34" charset="0"/>
              </a:rPr>
              <a:t>| Flickr | </a:t>
            </a:r>
            <a:r>
              <a:rPr lang="en-GB" sz="600" dirty="0">
                <a:latin typeface="Century Gothic" panose="020B0502020202020204" pitchFamily="34" charset="0"/>
              </a:rPr>
              <a:t>CC BY 2.0</a:t>
            </a:r>
          </a:p>
        </p:txBody>
      </p:sp>
    </p:spTree>
    <p:extLst>
      <p:ext uri="{BB962C8B-B14F-4D97-AF65-F5344CB8AC3E}">
        <p14:creationId xmlns:p14="http://schemas.microsoft.com/office/powerpoint/2010/main" val="534650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8096" y="6041349"/>
            <a:ext cx="7084849" cy="615553"/>
          </a:xfrm>
          <a:prstGeom prst="rect">
            <a:avLst/>
          </a:prstGeom>
          <a:noFill/>
        </p:spPr>
        <p:txBody>
          <a:bodyPr wrap="square" lIns="0" tIns="0" rIns="0" bIns="0" rtlCol="0">
            <a:spAutoFit/>
          </a:bodyPr>
          <a:lstStyle/>
          <a:p>
            <a:pPr defTabSz="457200"/>
            <a:r>
              <a:rPr lang="en-GB" sz="2400" b="1" baseline="30000" dirty="0">
                <a:solidFill>
                  <a:srgbClr val="333F48"/>
                </a:solidFill>
                <a:latin typeface="Century Gothic"/>
                <a:cs typeface="Century Gothic"/>
              </a:rPr>
              <a:t>Free learning </a:t>
            </a:r>
            <a:r>
              <a:rPr lang="en-GB" sz="2400" b="1" baseline="30000" dirty="0" smtClean="0">
                <a:solidFill>
                  <a:srgbClr val="333F48"/>
                </a:solidFill>
                <a:latin typeface="Century Gothic"/>
                <a:cs typeface="Century Gothic"/>
              </a:rPr>
              <a:t>reso</a:t>
            </a:r>
            <a:r>
              <a:rPr lang="en-GB" sz="2400" b="1" baseline="30000" dirty="0">
                <a:solidFill>
                  <a:srgbClr val="333F48"/>
                </a:solidFill>
                <a:latin typeface="Century Gothic"/>
                <a:cs typeface="Century Gothic"/>
              </a:rPr>
              <a:t>u</a:t>
            </a:r>
            <a:r>
              <a:rPr lang="en-GB" sz="2400" b="1" baseline="30000" dirty="0" smtClean="0">
                <a:solidFill>
                  <a:srgbClr val="333F48"/>
                </a:solidFill>
                <a:latin typeface="Century Gothic"/>
                <a:cs typeface="Century Gothic"/>
              </a:rPr>
              <a:t>rces </a:t>
            </a:r>
            <a:r>
              <a:rPr lang="en-GB" sz="2400" b="1" baseline="30000" dirty="0">
                <a:solidFill>
                  <a:srgbClr val="333F48"/>
                </a:solidFill>
                <a:latin typeface="Century Gothic"/>
                <a:cs typeface="Century Gothic"/>
              </a:rPr>
              <a:t>from arts</a:t>
            </a:r>
            <a:r>
              <a:rPr lang="en-GB" sz="2400" b="1" baseline="30000" dirty="0" smtClean="0">
                <a:solidFill>
                  <a:srgbClr val="333F48"/>
                </a:solidFill>
                <a:latin typeface="Century Gothic"/>
                <a:cs typeface="Century Gothic"/>
              </a:rPr>
              <a:t>, cultural </a:t>
            </a:r>
            <a:r>
              <a:rPr lang="en-GB" sz="2400" b="1" baseline="30000" dirty="0">
                <a:solidFill>
                  <a:srgbClr val="333F48"/>
                </a:solidFill>
                <a:latin typeface="Century Gothic"/>
                <a:cs typeface="Century Gothic"/>
              </a:rPr>
              <a:t>and heritage </a:t>
            </a:r>
            <a:r>
              <a:rPr lang="en-GB" sz="2400" b="1" baseline="30000" dirty="0" smtClean="0">
                <a:solidFill>
                  <a:srgbClr val="333F48"/>
                </a:solidFill>
                <a:latin typeface="Century Gothic"/>
                <a:cs typeface="Century Gothic"/>
              </a:rPr>
              <a:t>organisations</a:t>
            </a:r>
          </a:p>
          <a:p>
            <a:pPr defTabSz="457200"/>
            <a:r>
              <a:rPr lang="en-GB" sz="3600" b="1" baseline="30000" dirty="0" err="1">
                <a:solidFill>
                  <a:srgbClr val="14A19A"/>
                </a:solidFill>
                <a:latin typeface="Century Gothic"/>
                <a:cs typeface="Century Gothic"/>
              </a:rPr>
              <a:t>m</a:t>
            </a:r>
            <a:r>
              <a:rPr lang="en-GB" sz="3600" b="1" baseline="30000" dirty="0" err="1" smtClean="0">
                <a:solidFill>
                  <a:srgbClr val="14A19A"/>
                </a:solidFill>
                <a:latin typeface="Century Gothic"/>
                <a:cs typeface="Century Gothic"/>
              </a:rPr>
              <a:t>ylearning.org</a:t>
            </a:r>
            <a:endParaRPr lang="en-GB" sz="3200" b="1" baseline="30000" dirty="0">
              <a:solidFill>
                <a:srgbClr val="14A19A"/>
              </a:solidFill>
              <a:latin typeface="Century Gothic"/>
              <a:cs typeface="Century Gothic"/>
            </a:endParaRPr>
          </a:p>
        </p:txBody>
      </p:sp>
      <p:sp>
        <p:nvSpPr>
          <p:cNvPr id="12" name="TextBox 11"/>
          <p:cNvSpPr txBox="1"/>
          <p:nvPr/>
        </p:nvSpPr>
        <p:spPr>
          <a:xfrm>
            <a:off x="1048096" y="2588124"/>
            <a:ext cx="7352632" cy="2769989"/>
          </a:xfrm>
          <a:prstGeom prst="rect">
            <a:avLst/>
          </a:prstGeom>
          <a:noFill/>
        </p:spPr>
        <p:txBody>
          <a:bodyPr wrap="square" lIns="0" tIns="0" rIns="0" bIns="0" rtlCol="0">
            <a:spAutoFit/>
          </a:bodyPr>
          <a:lstStyle/>
          <a:p>
            <a:pPr defTabSz="457200"/>
            <a:r>
              <a:rPr lang="en-GB" sz="2000" dirty="0" smtClean="0">
                <a:solidFill>
                  <a:srgbClr val="333F48"/>
                </a:solidFill>
                <a:latin typeface="Century Gothic" panose="020B0502020202020204" pitchFamily="34" charset="0"/>
              </a:rPr>
              <a:t>To set up this PowerPoint as a touchscreen interactive on a smartboard:</a:t>
            </a:r>
          </a:p>
          <a:p>
            <a:pPr defTabSz="457200"/>
            <a:endParaRPr lang="en-GB" sz="2000" dirty="0" smtClean="0">
              <a:solidFill>
                <a:srgbClr val="333F48"/>
              </a:solidFill>
              <a:latin typeface="Century Gothic" panose="020B0502020202020204" pitchFamily="34" charset="0"/>
            </a:endParaRPr>
          </a:p>
          <a:p>
            <a:pPr lvl="1" defTabSz="457200"/>
            <a:r>
              <a:rPr lang="en-GB" sz="2000" dirty="0" smtClean="0">
                <a:solidFill>
                  <a:srgbClr val="333F48"/>
                </a:solidFill>
                <a:latin typeface="Century Gothic" panose="020B0502020202020204" pitchFamily="34" charset="0"/>
              </a:rPr>
              <a:t>Go to ’Slide Show’ on the command ribbon</a:t>
            </a:r>
          </a:p>
          <a:p>
            <a:pPr lvl="1" defTabSz="457200"/>
            <a:r>
              <a:rPr lang="en-GB" sz="2000" dirty="0" smtClean="0">
                <a:solidFill>
                  <a:srgbClr val="333F48"/>
                </a:solidFill>
                <a:latin typeface="Century Gothic" panose="020B0502020202020204" pitchFamily="34" charset="0"/>
              </a:rPr>
              <a:t>Choose ‘Set Up Slide Show’  </a:t>
            </a:r>
          </a:p>
          <a:p>
            <a:pPr lvl="1" defTabSz="457200"/>
            <a:r>
              <a:rPr lang="en-GB" sz="2000" dirty="0">
                <a:solidFill>
                  <a:srgbClr val="333F48"/>
                </a:solidFill>
                <a:latin typeface="Century Gothic" panose="020B0502020202020204" pitchFamily="34" charset="0"/>
              </a:rPr>
              <a:t>S</a:t>
            </a:r>
            <a:r>
              <a:rPr lang="en-GB" sz="2000" dirty="0" smtClean="0">
                <a:solidFill>
                  <a:srgbClr val="333F48"/>
                </a:solidFill>
                <a:latin typeface="Century Gothic" panose="020B0502020202020204" pitchFamily="34" charset="0"/>
              </a:rPr>
              <a:t>elect ‘Browse at Kiosk (full screen)’  </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If you do not have a smartboard, this PowerPoint can be used with a mouse as usual.</a:t>
            </a:r>
          </a:p>
        </p:txBody>
      </p:sp>
      <p:sp>
        <p:nvSpPr>
          <p:cNvPr id="13" name="TextBox 12"/>
          <p:cNvSpPr txBox="1"/>
          <p:nvPr/>
        </p:nvSpPr>
        <p:spPr>
          <a:xfrm>
            <a:off x="1048096" y="1840491"/>
            <a:ext cx="6391398" cy="677108"/>
          </a:xfrm>
          <a:prstGeom prst="rect">
            <a:avLst/>
          </a:prstGeom>
          <a:noFill/>
        </p:spPr>
        <p:txBody>
          <a:bodyPr wrap="square" lIns="0" tIns="0" rIns="0" bIns="0" rtlCol="0">
            <a:spAutoFit/>
          </a:bodyPr>
          <a:lstStyle/>
          <a:p>
            <a:pPr defTabSz="457200"/>
            <a:r>
              <a:rPr lang="en-GB" sz="4400" b="1" dirty="0" smtClean="0">
                <a:solidFill>
                  <a:srgbClr val="14A19A"/>
                </a:solidFill>
                <a:latin typeface="Century Gothic" panose="020B0502020202020204" pitchFamily="34" charset="0"/>
              </a:rPr>
              <a:t>Greek Gods Interactive</a:t>
            </a:r>
            <a:endParaRPr lang="en-US" sz="4400" b="1" dirty="0" smtClean="0">
              <a:solidFill>
                <a:srgbClr val="14A19A"/>
              </a:solidFill>
            </a:endParaRPr>
          </a:p>
        </p:txBody>
      </p:sp>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57" y="251685"/>
            <a:ext cx="3356258" cy="1319554"/>
          </a:xfrm>
          <a:prstGeom prst="rect">
            <a:avLst/>
          </a:prstGeom>
        </p:spPr>
      </p:pic>
      <p:grpSp>
        <p:nvGrpSpPr>
          <p:cNvPr id="3" name="Group 2"/>
          <p:cNvGrpSpPr/>
          <p:nvPr/>
        </p:nvGrpSpPr>
        <p:grpSpPr>
          <a:xfrm>
            <a:off x="1242391" y="3600293"/>
            <a:ext cx="124415" cy="718436"/>
            <a:chOff x="1242391" y="3600293"/>
            <a:chExt cx="124415" cy="718436"/>
          </a:xfrm>
        </p:grpSpPr>
        <p:sp>
          <p:nvSpPr>
            <p:cNvPr id="2" name="Hexagon 1"/>
            <p:cNvSpPr/>
            <p:nvPr/>
          </p:nvSpPr>
          <p:spPr>
            <a:xfrm>
              <a:off x="1242391" y="4211475"/>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Hexagon 25"/>
            <p:cNvSpPr/>
            <p:nvPr/>
          </p:nvSpPr>
          <p:spPr>
            <a:xfrm>
              <a:off x="1242391" y="3913244"/>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Hexagon 26"/>
            <p:cNvSpPr/>
            <p:nvPr/>
          </p:nvSpPr>
          <p:spPr>
            <a:xfrm>
              <a:off x="1242391" y="3600293"/>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8" name="Picture 27">
            <a:hlinkClick r:id="rId3" action="ppaction://hlinksldjump"/>
          </p:cNvPr>
          <p:cNvPicPr>
            <a:picLocks noChangeAspect="1"/>
          </p:cNvPicPr>
          <p:nvPr/>
        </p:nvPicPr>
        <p:blipFill>
          <a:blip r:embed="rId4"/>
          <a:stretch>
            <a:fillRect/>
          </a:stretch>
        </p:blipFill>
        <p:spPr>
          <a:xfrm flipH="1">
            <a:off x="8095349" y="5669027"/>
            <a:ext cx="943106" cy="813022"/>
          </a:xfrm>
          <a:prstGeom prst="rect">
            <a:avLst/>
          </a:prstGeom>
        </p:spPr>
      </p:pic>
    </p:spTree>
    <p:extLst>
      <p:ext uri="{BB962C8B-B14F-4D97-AF65-F5344CB8AC3E}">
        <p14:creationId xmlns:p14="http://schemas.microsoft.com/office/powerpoint/2010/main" val="3663015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16477" y="4039950"/>
            <a:ext cx="4492060" cy="3168409"/>
            <a:chOff x="4559580" y="3999732"/>
            <a:chExt cx="4492060" cy="3168409"/>
          </a:xfrm>
        </p:grpSpPr>
        <p:sp>
          <p:nvSpPr>
            <p:cNvPr id="26" name="TextBox 2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7" name="Group 26"/>
            <p:cNvGrpSpPr/>
            <p:nvPr/>
          </p:nvGrpSpPr>
          <p:grpSpPr>
            <a:xfrm>
              <a:off x="4559580" y="3999732"/>
              <a:ext cx="4492060" cy="3168409"/>
              <a:chOff x="181643" y="575007"/>
              <a:chExt cx="9872856" cy="6963675"/>
            </a:xfrm>
          </p:grpSpPr>
          <p:sp>
            <p:nvSpPr>
              <p:cNvPr id="29" name="Hexagon 2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Hexagon 2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Hygiea</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5602" y="5400873"/>
            <a:ext cx="788297" cy="679566"/>
          </a:xfrm>
          <a:prstGeom prst="rect">
            <a:avLst/>
          </a:prstGeom>
        </p:spPr>
      </p:pic>
      <p:sp>
        <p:nvSpPr>
          <p:cNvPr id="24" name="TextBox 23"/>
          <p:cNvSpPr txBox="1"/>
          <p:nvPr/>
        </p:nvSpPr>
        <p:spPr>
          <a:xfrm>
            <a:off x="3524794" y="1505593"/>
            <a:ext cx="4910359" cy="3354765"/>
          </a:xfrm>
          <a:prstGeom prst="rect">
            <a:avLst/>
          </a:prstGeom>
          <a:noFill/>
        </p:spPr>
        <p:txBody>
          <a:bodyPr wrap="square" lIns="0" tIns="0" rIns="0" bIns="0" rtlCol="0">
            <a:spAutoFit/>
          </a:bodyPr>
          <a:lstStyle/>
          <a:p>
            <a:r>
              <a:rPr lang="en-GB" dirty="0" smtClean="0">
                <a:solidFill>
                  <a:srgbClr val="333F48"/>
                </a:solidFill>
                <a:latin typeface="Century Gothic" panose="020B0502020202020204" pitchFamily="34" charset="0"/>
              </a:rPr>
              <a:t>Hygiea was the goddess of health and medicine.</a:t>
            </a:r>
          </a:p>
          <a:p>
            <a:endParaRPr lang="en-GB" dirty="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Her name inspired the word ‘hygiene’ , meaning cleanliness and preventing disease. </a:t>
            </a:r>
          </a:p>
          <a:p>
            <a:endParaRPr lang="en-GB" dirty="0" smtClean="0">
              <a:solidFill>
                <a:srgbClr val="333F48"/>
              </a:solidFill>
              <a:latin typeface="Century Gothic" panose="020B0502020202020204" pitchFamily="34" charset="0"/>
            </a:endParaRPr>
          </a:p>
          <a:p>
            <a:r>
              <a:rPr lang="en-GB" dirty="0" smtClean="0">
                <a:solidFill>
                  <a:srgbClr val="333F48"/>
                </a:solidFill>
                <a:latin typeface="Century Gothic" panose="020B0502020202020204" pitchFamily="34" charset="0"/>
              </a:rPr>
              <a:t>Hygiea is often pictured holding or feeding a snake. A lot of people believe that this is because she feeds the snake all bad illnesses and diseases. </a:t>
            </a:r>
          </a:p>
          <a:p>
            <a:pPr algn="just"/>
            <a:endParaRPr lang="en-GB" sz="2000" dirty="0" smtClean="0">
              <a:solidFill>
                <a:srgbClr val="333F48"/>
              </a:solidFill>
              <a:latin typeface="Century Gothic" panose="020B0502020202020204" pitchFamily="34" charset="0"/>
            </a:endParaRP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88" y="1505593"/>
            <a:ext cx="2880000" cy="3840000"/>
          </a:xfrm>
          <a:prstGeom prst="rect">
            <a:avLst/>
          </a:prstGeom>
        </p:spPr>
      </p:pic>
      <p:pic>
        <p:nvPicPr>
          <p:cNvPr id="2" name="Picture 1"/>
          <p:cNvPicPr>
            <a:picLocks noChangeAspect="1"/>
          </p:cNvPicPr>
          <p:nvPr/>
        </p:nvPicPr>
        <p:blipFill>
          <a:blip r:embed="rId5"/>
          <a:stretch>
            <a:fillRect/>
          </a:stretch>
        </p:blipFill>
        <p:spPr>
          <a:xfrm>
            <a:off x="229988" y="6482049"/>
            <a:ext cx="2530059" cy="188992"/>
          </a:xfrm>
          <a:prstGeom prst="rect">
            <a:avLst/>
          </a:prstGeom>
        </p:spPr>
      </p:pic>
    </p:spTree>
    <p:extLst>
      <p:ext uri="{BB962C8B-B14F-4D97-AF65-F5344CB8AC3E}">
        <p14:creationId xmlns:p14="http://schemas.microsoft.com/office/powerpoint/2010/main" val="3871379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16477" y="4057203"/>
            <a:ext cx="4492060" cy="3151156"/>
            <a:chOff x="4559580" y="4016985"/>
            <a:chExt cx="4492060" cy="3151156"/>
          </a:xfrm>
        </p:grpSpPr>
        <p:sp>
          <p:nvSpPr>
            <p:cNvPr id="29" name="TextBox 28"/>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30" name="Group 29"/>
            <p:cNvGrpSpPr/>
            <p:nvPr/>
          </p:nvGrpSpPr>
          <p:grpSpPr>
            <a:xfrm>
              <a:off x="4559580" y="4016985"/>
              <a:ext cx="4492060" cy="3151156"/>
              <a:chOff x="181643" y="612926"/>
              <a:chExt cx="9872856" cy="6925756"/>
            </a:xfrm>
          </p:grpSpPr>
          <p:sp>
            <p:nvSpPr>
              <p:cNvPr id="31" name="Hexagon 30"/>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2" name="Hexagon 31"/>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Hexagon 36"/>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4" name="Hexagon 43"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5" name="Hexagon 44"/>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Medusa</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2459" y="5426105"/>
            <a:ext cx="774753" cy="667890"/>
          </a:xfrm>
          <a:prstGeom prst="rect">
            <a:avLst/>
          </a:prstGeom>
        </p:spPr>
      </p:pic>
      <p:sp>
        <p:nvSpPr>
          <p:cNvPr id="24" name="TextBox 23"/>
          <p:cNvSpPr txBox="1"/>
          <p:nvPr/>
        </p:nvSpPr>
        <p:spPr>
          <a:xfrm>
            <a:off x="3588000" y="1090116"/>
            <a:ext cx="5434509" cy="4001095"/>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Medusa was a priestess of Athena and promised to never ever marry a man or have children.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Medusa then went against her word and married Poseidon.</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For this, she was punished by Athena. Her beautiful long blonde hair was turned into snakes or serpents, and her eyes which had often attracted men, now turned people in to stone. </a:t>
            </a:r>
          </a:p>
          <a:p>
            <a:pPr algn="just"/>
            <a:endParaRPr lang="en-GB" sz="2000" dirty="0">
              <a:solidFill>
                <a:srgbClr val="333F48"/>
              </a:solidFill>
              <a:latin typeface="Century Gothic" panose="020B0502020202020204" pitchFamily="34"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354" y="1142819"/>
            <a:ext cx="2880000" cy="4365957"/>
          </a:xfrm>
          <a:prstGeom prst="rect">
            <a:avLst/>
          </a:prstGeom>
        </p:spPr>
      </p:pic>
      <p:sp>
        <p:nvSpPr>
          <p:cNvPr id="25" name="TextBox 24"/>
          <p:cNvSpPr txBox="1"/>
          <p:nvPr/>
        </p:nvSpPr>
        <p:spPr>
          <a:xfrm>
            <a:off x="251552" y="5551249"/>
            <a:ext cx="2977516"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Gian Lorenzo Bernini | </a:t>
            </a:r>
            <a:r>
              <a:rPr lang="en-GB" sz="600" dirty="0" smtClean="0">
                <a:latin typeface="Century Gothic" panose="020B0502020202020204" pitchFamily="34" charset="0"/>
              </a:rPr>
              <a:t>Wikimedia | </a:t>
            </a:r>
            <a:r>
              <a:rPr lang="en-GB" sz="600" dirty="0">
                <a:latin typeface="Century Gothic" panose="020B0502020202020204" pitchFamily="34" charset="0"/>
              </a:rPr>
              <a:t>CC BY-NC-SA 2.0</a:t>
            </a:r>
          </a:p>
        </p:txBody>
      </p:sp>
      <p:pic>
        <p:nvPicPr>
          <p:cNvPr id="26" name="Picture 25">
            <a:hlinkClick r:id="rId5" action="ppaction://hlinksldjump"/>
          </p:cNvPr>
          <p:cNvPicPr>
            <a:picLocks noChangeAspect="1"/>
          </p:cNvPicPr>
          <p:nvPr/>
        </p:nvPicPr>
        <p:blipFill>
          <a:blip r:embed="rId6"/>
          <a:stretch>
            <a:fillRect/>
          </a:stretch>
        </p:blipFill>
        <p:spPr>
          <a:xfrm>
            <a:off x="455820" y="5945555"/>
            <a:ext cx="2627604" cy="536494"/>
          </a:xfrm>
          <a:prstGeom prst="rect">
            <a:avLst/>
          </a:prstGeom>
        </p:spPr>
      </p:pic>
    </p:spTree>
    <p:extLst>
      <p:ext uri="{BB962C8B-B14F-4D97-AF65-F5344CB8AC3E}">
        <p14:creationId xmlns:p14="http://schemas.microsoft.com/office/powerpoint/2010/main" val="1241066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616477" y="4039950"/>
            <a:ext cx="4492060" cy="3168409"/>
            <a:chOff x="4559580" y="3999732"/>
            <a:chExt cx="4492060" cy="3168409"/>
          </a:xfrm>
        </p:grpSpPr>
        <p:sp>
          <p:nvSpPr>
            <p:cNvPr id="24" name="TextBox 23"/>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6" name="Group 25"/>
            <p:cNvGrpSpPr/>
            <p:nvPr/>
          </p:nvGrpSpPr>
          <p:grpSpPr>
            <a:xfrm>
              <a:off x="4559580" y="3999732"/>
              <a:ext cx="4492060" cy="3168409"/>
              <a:chOff x="181643" y="575007"/>
              <a:chExt cx="9872856" cy="6963675"/>
            </a:xfrm>
          </p:grpSpPr>
          <p:sp>
            <p:nvSpPr>
              <p:cNvPr id="27" name="Hexagon 26"/>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8" name="Hexagon 27"/>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9" name="Hexagon 28"/>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0" name="Hexagon 29"/>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Hexagon 30"/>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Hexagon 31"/>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pic>
        <p:nvPicPr>
          <p:cNvPr id="3" name="Picture 2"/>
          <p:cNvPicPr>
            <a:picLocks noChangeAspect="1"/>
          </p:cNvPicPr>
          <p:nvPr/>
        </p:nvPicPr>
        <p:blipFill>
          <a:blip r:embed="rId2"/>
          <a:stretch>
            <a:fillRect/>
          </a:stretch>
        </p:blipFill>
        <p:spPr>
          <a:xfrm>
            <a:off x="2941393" y="477678"/>
            <a:ext cx="2627604" cy="536494"/>
          </a:xfrm>
          <a:prstGeom prst="rect">
            <a:avLst/>
          </a:prstGeom>
        </p:spPr>
      </p:pic>
      <p:pic>
        <p:nvPicPr>
          <p:cNvPr id="4" name="Picture 3">
            <a:hlinkClick r:id="rId3" action="ppaction://hlinksldjump"/>
          </p:cNvPr>
          <p:cNvPicPr>
            <a:picLocks noChangeAspect="1"/>
          </p:cNvPicPr>
          <p:nvPr/>
        </p:nvPicPr>
        <p:blipFill>
          <a:blip r:embed="rId4"/>
          <a:stretch>
            <a:fillRect/>
          </a:stretch>
        </p:blipFill>
        <p:spPr>
          <a:xfrm>
            <a:off x="8292722" y="5393910"/>
            <a:ext cx="843794" cy="731286"/>
          </a:xfrm>
          <a:prstGeom prst="rect">
            <a:avLst/>
          </a:prstGeom>
        </p:spPr>
      </p:pic>
      <p:sp>
        <p:nvSpPr>
          <p:cNvPr id="25" name="TextBox 24"/>
          <p:cNvSpPr txBox="1"/>
          <p:nvPr/>
        </p:nvSpPr>
        <p:spPr>
          <a:xfrm>
            <a:off x="4034710" y="1410378"/>
            <a:ext cx="4800597" cy="3693319"/>
          </a:xfrm>
          <a:prstGeom prst="rect">
            <a:avLst/>
          </a:prstGeom>
          <a:noFill/>
        </p:spPr>
        <p:txBody>
          <a:bodyPr wrap="square" lIns="0" tIns="0" rIns="0" bIns="0" rtlCol="0">
            <a:spAutoFit/>
          </a:bodyPr>
          <a:lstStyle/>
          <a:p>
            <a:r>
              <a:rPr lang="en-GB" sz="2800" dirty="0">
                <a:solidFill>
                  <a:srgbClr val="14A19A"/>
                </a:solidFill>
                <a:latin typeface="Century Gothic" panose="020B0502020202020204" pitchFamily="34" charset="0"/>
              </a:rPr>
              <a:t>Perseus, son of Zeus, shone his </a:t>
            </a:r>
            <a:r>
              <a:rPr lang="en-GB" sz="2800" dirty="0" smtClean="0">
                <a:solidFill>
                  <a:srgbClr val="14A19A"/>
                </a:solidFill>
                <a:latin typeface="Century Gothic" panose="020B0502020202020204" pitchFamily="34" charset="0"/>
              </a:rPr>
              <a:t>polished shield </a:t>
            </a:r>
            <a:r>
              <a:rPr lang="en-GB" sz="2800" dirty="0">
                <a:solidFill>
                  <a:srgbClr val="14A19A"/>
                </a:solidFill>
                <a:latin typeface="Century Gothic" panose="020B0502020202020204" pitchFamily="34" charset="0"/>
              </a:rPr>
              <a:t>at </a:t>
            </a:r>
            <a:r>
              <a:rPr lang="en-GB" sz="2800" dirty="0" smtClean="0">
                <a:solidFill>
                  <a:srgbClr val="14A19A"/>
                </a:solidFill>
                <a:latin typeface="Century Gothic" panose="020B0502020202020204" pitchFamily="34" charset="0"/>
              </a:rPr>
              <a:t>Medusa.  The shield acted like a mirror,  turning Medusa to stone and Perseus </a:t>
            </a:r>
            <a:r>
              <a:rPr lang="en-GB" sz="2800" dirty="0">
                <a:solidFill>
                  <a:srgbClr val="14A19A"/>
                </a:solidFill>
                <a:latin typeface="Century Gothic" panose="020B0502020202020204" pitchFamily="34" charset="0"/>
              </a:rPr>
              <a:t>then chopped her head </a:t>
            </a:r>
            <a:r>
              <a:rPr lang="en-GB" sz="2800" dirty="0" smtClean="0">
                <a:solidFill>
                  <a:srgbClr val="14A19A"/>
                </a:solidFill>
                <a:latin typeface="Century Gothic" panose="020B0502020202020204" pitchFamily="34" charset="0"/>
              </a:rPr>
              <a:t>off! </a:t>
            </a:r>
            <a:endParaRPr lang="en-GB" sz="2800" dirty="0">
              <a:solidFill>
                <a:srgbClr val="14A19A"/>
              </a:solidFill>
              <a:latin typeface="Century Gothic" panose="020B0502020202020204" pitchFamily="34" charset="0"/>
            </a:endParaRPr>
          </a:p>
          <a:p>
            <a:pPr algn="ctr" defTabSz="457200"/>
            <a:endParaRPr lang="en-US" sz="4400" b="1" dirty="0" smtClean="0">
              <a:solidFill>
                <a:srgbClr val="14A19A"/>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448" y="1441060"/>
            <a:ext cx="3256721" cy="4342294"/>
          </a:xfrm>
          <a:prstGeom prst="rect">
            <a:avLst/>
          </a:prstGeom>
        </p:spPr>
      </p:pic>
      <p:sp>
        <p:nvSpPr>
          <p:cNvPr id="5" name="Rectangle 4"/>
          <p:cNvSpPr/>
          <p:nvPr/>
        </p:nvSpPr>
        <p:spPr>
          <a:xfrm>
            <a:off x="540352" y="6450044"/>
            <a:ext cx="2368195" cy="215444"/>
          </a:xfrm>
          <a:prstGeom prst="rect">
            <a:avLst/>
          </a:prstGeom>
        </p:spPr>
        <p:txBody>
          <a:bodyPr wrap="square">
            <a:spAutoFit/>
          </a:bodyPr>
          <a:lstStyle/>
          <a:p>
            <a:r>
              <a:rPr lang="en-GB" sz="800" dirty="0" smtClean="0">
                <a:latin typeface="Century Gothic" panose="020B0502020202020204" pitchFamily="34" charset="0"/>
              </a:rPr>
              <a:t>Image:</a:t>
            </a:r>
            <a:r>
              <a:rPr lang="pl-PL" sz="800" dirty="0" smtClean="0">
                <a:latin typeface="Century Gothic" panose="020B0502020202020204" pitchFamily="34" charset="0"/>
              </a:rPr>
              <a:t> </a:t>
            </a:r>
            <a:r>
              <a:rPr lang="pl-PL" sz="800" dirty="0">
                <a:latin typeface="Century Gothic" panose="020B0502020202020204" pitchFamily="34" charset="0"/>
              </a:rPr>
              <a:t>I, </a:t>
            </a:r>
            <a:r>
              <a:rPr lang="pl-PL" sz="800" dirty="0" smtClean="0">
                <a:latin typeface="Century Gothic" panose="020B0502020202020204" pitchFamily="34" charset="0"/>
              </a:rPr>
              <a:t>Sailko</a:t>
            </a:r>
            <a:r>
              <a:rPr lang="en-GB" sz="800" dirty="0" smtClean="0">
                <a:latin typeface="Century Gothic" panose="020B0502020202020204" pitchFamily="34" charset="0"/>
              </a:rPr>
              <a:t> | Wikimedia |</a:t>
            </a:r>
            <a:r>
              <a:rPr lang="pl-PL" sz="800" dirty="0" smtClean="0">
                <a:latin typeface="Century Gothic" panose="020B0502020202020204" pitchFamily="34" charset="0"/>
              </a:rPr>
              <a:t>CC </a:t>
            </a:r>
            <a:r>
              <a:rPr lang="pl-PL" sz="800" dirty="0">
                <a:latin typeface="Century Gothic" panose="020B0502020202020204" pitchFamily="34" charset="0"/>
              </a:rPr>
              <a:t>BY-SA </a:t>
            </a:r>
            <a:r>
              <a:rPr lang="pl-PL" sz="800" dirty="0" smtClean="0">
                <a:latin typeface="Century Gothic" panose="020B0502020202020204" pitchFamily="34" charset="0"/>
              </a:rPr>
              <a:t>3.0</a:t>
            </a:r>
            <a:endParaRPr lang="en-GB" sz="800" dirty="0">
              <a:latin typeface="Century Gothic" panose="020B0502020202020204" pitchFamily="34" charset="0"/>
            </a:endParaRPr>
          </a:p>
        </p:txBody>
      </p:sp>
    </p:spTree>
    <p:extLst>
      <p:ext uri="{BB962C8B-B14F-4D97-AF65-F5344CB8AC3E}">
        <p14:creationId xmlns:p14="http://schemas.microsoft.com/office/powerpoint/2010/main" val="2373305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892699" y="4039950"/>
            <a:ext cx="4215838" cy="3168409"/>
            <a:chOff x="4835802" y="3999732"/>
            <a:chExt cx="4215838" cy="3168409"/>
          </a:xfrm>
        </p:grpSpPr>
        <p:sp>
          <p:nvSpPr>
            <p:cNvPr id="24" name="TextBox 23"/>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6" name="Group 25"/>
            <p:cNvGrpSpPr/>
            <p:nvPr/>
          </p:nvGrpSpPr>
          <p:grpSpPr>
            <a:xfrm>
              <a:off x="4835802" y="3999732"/>
              <a:ext cx="4215838" cy="3168409"/>
              <a:chOff x="788737" y="575007"/>
              <a:chExt cx="9265762" cy="6963675"/>
            </a:xfrm>
          </p:grpSpPr>
          <p:sp>
            <p:nvSpPr>
              <p:cNvPr id="27" name="Hexagon 26"/>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8" name="Hexagon 27"/>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9" name="Hexagon 28"/>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0" name="Hexagon 29"/>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Hexagon 30"/>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Hexagon 31"/>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pic>
        <p:nvPicPr>
          <p:cNvPr id="3" name="Picture 2"/>
          <p:cNvPicPr>
            <a:picLocks noChangeAspect="1"/>
          </p:cNvPicPr>
          <p:nvPr/>
        </p:nvPicPr>
        <p:blipFill>
          <a:blip r:embed="rId2"/>
          <a:stretch>
            <a:fillRect/>
          </a:stretch>
        </p:blipFill>
        <p:spPr>
          <a:xfrm>
            <a:off x="2941393" y="477678"/>
            <a:ext cx="2627604" cy="536494"/>
          </a:xfrm>
          <a:prstGeom prst="rect">
            <a:avLst/>
          </a:prstGeom>
        </p:spPr>
      </p:pic>
      <p:pic>
        <p:nvPicPr>
          <p:cNvPr id="4" name="Picture 3">
            <a:hlinkClick r:id="rId3" action="ppaction://hlinksldjump"/>
          </p:cNvPr>
          <p:cNvPicPr>
            <a:picLocks noChangeAspect="1"/>
          </p:cNvPicPr>
          <p:nvPr/>
        </p:nvPicPr>
        <p:blipFill>
          <a:blip r:embed="rId4"/>
          <a:stretch>
            <a:fillRect/>
          </a:stretch>
        </p:blipFill>
        <p:spPr>
          <a:xfrm>
            <a:off x="8328307" y="5404437"/>
            <a:ext cx="784847" cy="680199"/>
          </a:xfrm>
          <a:prstGeom prst="rect">
            <a:avLst/>
          </a:prstGeom>
        </p:spPr>
      </p:pic>
      <p:sp>
        <p:nvSpPr>
          <p:cNvPr id="25" name="TextBox 24"/>
          <p:cNvSpPr txBox="1"/>
          <p:nvPr/>
        </p:nvSpPr>
        <p:spPr>
          <a:xfrm>
            <a:off x="531444" y="1411907"/>
            <a:ext cx="8227091" cy="1538883"/>
          </a:xfrm>
          <a:prstGeom prst="rect">
            <a:avLst/>
          </a:prstGeom>
          <a:noFill/>
        </p:spPr>
        <p:txBody>
          <a:bodyPr wrap="square" lIns="0" tIns="0" rIns="0" bIns="0" rtlCol="0">
            <a:spAutoFit/>
          </a:bodyPr>
          <a:lstStyle/>
          <a:p>
            <a:r>
              <a:rPr lang="en-GB" sz="2800" dirty="0" smtClean="0">
                <a:solidFill>
                  <a:srgbClr val="14A19A"/>
                </a:solidFill>
                <a:latin typeface="Century Gothic" panose="020B0502020202020204" pitchFamily="34" charset="0"/>
              </a:rPr>
              <a:t>Hera was so important that temples </a:t>
            </a:r>
            <a:r>
              <a:rPr lang="en-GB" sz="2800" dirty="0">
                <a:solidFill>
                  <a:srgbClr val="14A19A"/>
                </a:solidFill>
                <a:latin typeface="Century Gothic" panose="020B0502020202020204" pitchFamily="34" charset="0"/>
              </a:rPr>
              <a:t>were built in her honour at Argos and </a:t>
            </a:r>
            <a:r>
              <a:rPr lang="en-GB" sz="2800" dirty="0" smtClean="0">
                <a:solidFill>
                  <a:srgbClr val="14A19A"/>
                </a:solidFill>
                <a:latin typeface="Century Gothic" panose="020B0502020202020204" pitchFamily="34" charset="0"/>
              </a:rPr>
              <a:t>Samos, in Greece. </a:t>
            </a:r>
            <a:endParaRPr lang="en-GB" sz="2800" dirty="0">
              <a:solidFill>
                <a:srgbClr val="14A19A"/>
              </a:solidFill>
              <a:latin typeface="Century Gothic" panose="020B0502020202020204" pitchFamily="34" charset="0"/>
            </a:endParaRPr>
          </a:p>
          <a:p>
            <a:pPr algn="ctr" defTabSz="457200"/>
            <a:endParaRPr lang="en-US" sz="4400" b="1" dirty="0" smtClean="0">
              <a:solidFill>
                <a:srgbClr val="14A19A"/>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613" y="2923504"/>
            <a:ext cx="6138312" cy="3083645"/>
          </a:xfrm>
          <a:prstGeom prst="rect">
            <a:avLst/>
          </a:prstGeom>
        </p:spPr>
      </p:pic>
      <p:sp>
        <p:nvSpPr>
          <p:cNvPr id="5" name="Rectangle 4"/>
          <p:cNvSpPr/>
          <p:nvPr/>
        </p:nvSpPr>
        <p:spPr>
          <a:xfrm>
            <a:off x="1244493" y="6063317"/>
            <a:ext cx="2692369" cy="215444"/>
          </a:xfrm>
          <a:prstGeom prst="rect">
            <a:avLst/>
          </a:prstGeom>
        </p:spPr>
        <p:txBody>
          <a:bodyPr wrap="square">
            <a:spAutoFit/>
          </a:bodyPr>
          <a:lstStyle/>
          <a:p>
            <a:r>
              <a:rPr lang="en-GB" sz="800" dirty="0" smtClean="0">
                <a:latin typeface="Century Gothic" panose="020B0502020202020204" pitchFamily="34" charset="0"/>
              </a:rPr>
              <a:t>Image: Norbert </a:t>
            </a:r>
            <a:r>
              <a:rPr lang="en-GB" sz="800" dirty="0">
                <a:latin typeface="Century Gothic" panose="020B0502020202020204" pitchFamily="34" charset="0"/>
              </a:rPr>
              <a:t>Nagel </a:t>
            </a:r>
            <a:r>
              <a:rPr lang="en-GB" sz="800" dirty="0" smtClean="0">
                <a:latin typeface="Century Gothic" panose="020B0502020202020204" pitchFamily="34" charset="0"/>
              </a:rPr>
              <a:t>|Wikimedia |CC </a:t>
            </a:r>
            <a:r>
              <a:rPr lang="en-GB" sz="800" dirty="0">
                <a:latin typeface="Century Gothic" panose="020B0502020202020204" pitchFamily="34" charset="0"/>
              </a:rPr>
              <a:t>BY-SA </a:t>
            </a:r>
            <a:r>
              <a:rPr lang="en-GB" sz="800" dirty="0" smtClean="0">
                <a:latin typeface="Century Gothic" panose="020B0502020202020204" pitchFamily="34" charset="0"/>
              </a:rPr>
              <a:t>3.0</a:t>
            </a:r>
            <a:endParaRPr lang="en-GB" sz="800" dirty="0">
              <a:latin typeface="Century Gothic" panose="020B0502020202020204" pitchFamily="34" charset="0"/>
            </a:endParaRPr>
          </a:p>
        </p:txBody>
      </p:sp>
    </p:spTree>
    <p:extLst>
      <p:ext uri="{BB962C8B-B14F-4D97-AF65-F5344CB8AC3E}">
        <p14:creationId xmlns:p14="http://schemas.microsoft.com/office/powerpoint/2010/main" val="1066204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616477" y="4039950"/>
            <a:ext cx="4492060" cy="3168409"/>
            <a:chOff x="4559580" y="3999732"/>
            <a:chExt cx="4492060" cy="3168409"/>
          </a:xfrm>
        </p:grpSpPr>
        <p:sp>
          <p:nvSpPr>
            <p:cNvPr id="22" name="TextBox 21"/>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3" name="Group 22"/>
            <p:cNvGrpSpPr/>
            <p:nvPr/>
          </p:nvGrpSpPr>
          <p:grpSpPr>
            <a:xfrm>
              <a:off x="4559580" y="3999732"/>
              <a:ext cx="4492060" cy="3168409"/>
              <a:chOff x="181643" y="575007"/>
              <a:chExt cx="9872856" cy="6963675"/>
            </a:xfrm>
          </p:grpSpPr>
          <p:sp>
            <p:nvSpPr>
              <p:cNvPr id="24" name="Hexagon 23"/>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 name="Hexagon 25"/>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7" name="Hexagon 26"/>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8" name="Hexagon 27"/>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Hexagon 28"/>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 name="Hexagon 29"/>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Hexagon 30"/>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3" name="Hexagon 32"/>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pic>
        <p:nvPicPr>
          <p:cNvPr id="3" name="Picture 2"/>
          <p:cNvPicPr>
            <a:picLocks noChangeAspect="1"/>
          </p:cNvPicPr>
          <p:nvPr/>
        </p:nvPicPr>
        <p:blipFill>
          <a:blip r:embed="rId2"/>
          <a:stretch>
            <a:fillRect/>
          </a:stretch>
        </p:blipFill>
        <p:spPr>
          <a:xfrm>
            <a:off x="2941393" y="477678"/>
            <a:ext cx="2627604" cy="536494"/>
          </a:xfrm>
          <a:prstGeom prst="rect">
            <a:avLst/>
          </a:prstGeom>
        </p:spPr>
      </p:pic>
      <p:pic>
        <p:nvPicPr>
          <p:cNvPr id="4" name="Picture 3">
            <a:hlinkClick r:id="rId3" action="ppaction://hlinksldjump"/>
          </p:cNvPr>
          <p:cNvPicPr>
            <a:picLocks noChangeAspect="1"/>
          </p:cNvPicPr>
          <p:nvPr/>
        </p:nvPicPr>
        <p:blipFill>
          <a:blip r:embed="rId4"/>
          <a:stretch>
            <a:fillRect/>
          </a:stretch>
        </p:blipFill>
        <p:spPr>
          <a:xfrm>
            <a:off x="8297193" y="5370560"/>
            <a:ext cx="825684" cy="715591"/>
          </a:xfrm>
          <a:prstGeom prst="rect">
            <a:avLst/>
          </a:prstGeom>
        </p:spPr>
      </p:pic>
      <p:sp>
        <p:nvSpPr>
          <p:cNvPr id="25" name="TextBox 24"/>
          <p:cNvSpPr txBox="1"/>
          <p:nvPr/>
        </p:nvSpPr>
        <p:spPr>
          <a:xfrm>
            <a:off x="4021690" y="1326835"/>
            <a:ext cx="4678231" cy="2462213"/>
          </a:xfrm>
          <a:prstGeom prst="rect">
            <a:avLst/>
          </a:prstGeom>
          <a:noFill/>
        </p:spPr>
        <p:txBody>
          <a:bodyPr wrap="square" lIns="0" tIns="0" rIns="0" bIns="0" rtlCol="0">
            <a:spAutoFit/>
          </a:bodyPr>
          <a:lstStyle/>
          <a:p>
            <a:pPr defTabSz="457200"/>
            <a:r>
              <a:rPr lang="en-GB" sz="3200" dirty="0" smtClean="0">
                <a:solidFill>
                  <a:srgbClr val="14A19A"/>
                </a:solidFill>
                <a:latin typeface="Century Gothic" panose="020B0502020202020204" pitchFamily="34" charset="0"/>
              </a:rPr>
              <a:t>Dionysus was one of the few gods who could bring someone back from the underworld!</a:t>
            </a:r>
            <a:endParaRPr lang="en-US" sz="3200" dirty="0" smtClean="0">
              <a:solidFill>
                <a:srgbClr val="14A19A"/>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607" y="1347254"/>
            <a:ext cx="3040031" cy="4560046"/>
          </a:xfrm>
          <a:prstGeom prst="rect">
            <a:avLst/>
          </a:prstGeom>
        </p:spPr>
      </p:pic>
      <p:sp>
        <p:nvSpPr>
          <p:cNvPr id="40" name="Rectangle 39"/>
          <p:cNvSpPr/>
          <p:nvPr/>
        </p:nvSpPr>
        <p:spPr>
          <a:xfrm>
            <a:off x="475655" y="6256808"/>
            <a:ext cx="2112345" cy="184666"/>
          </a:xfrm>
          <a:prstGeom prst="rect">
            <a:avLst/>
          </a:prstGeom>
        </p:spPr>
        <p:txBody>
          <a:bodyPr wrap="square">
            <a:spAutoFit/>
          </a:bodyPr>
          <a:lstStyle/>
          <a:p>
            <a:r>
              <a:rPr lang="en-GB" sz="600" dirty="0" smtClean="0">
                <a:latin typeface="Century Gothic" panose="020B0502020202020204" pitchFamily="34" charset="0"/>
              </a:rPr>
              <a:t>Image: Marie-Lan Nguyen| Wikimedia | CC BY 2.5</a:t>
            </a:r>
            <a:endParaRPr lang="en-GB" sz="600" dirty="0">
              <a:latin typeface="Century Gothic" panose="020B0502020202020204" pitchFamily="34" charset="0"/>
            </a:endParaRPr>
          </a:p>
        </p:txBody>
      </p:sp>
    </p:spTree>
    <p:extLst>
      <p:ext uri="{BB962C8B-B14F-4D97-AF65-F5344CB8AC3E}">
        <p14:creationId xmlns:p14="http://schemas.microsoft.com/office/powerpoint/2010/main" val="1429682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616477" y="4039950"/>
            <a:ext cx="4492060" cy="3168409"/>
            <a:chOff x="4559580" y="3999732"/>
            <a:chExt cx="4492060" cy="3168409"/>
          </a:xfrm>
        </p:grpSpPr>
        <p:sp>
          <p:nvSpPr>
            <p:cNvPr id="24" name="TextBox 23"/>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6" name="Group 25"/>
            <p:cNvGrpSpPr/>
            <p:nvPr/>
          </p:nvGrpSpPr>
          <p:grpSpPr>
            <a:xfrm>
              <a:off x="4559580" y="3999732"/>
              <a:ext cx="4492060" cy="3168409"/>
              <a:chOff x="181643" y="575007"/>
              <a:chExt cx="9872856" cy="6963675"/>
            </a:xfrm>
          </p:grpSpPr>
          <p:sp>
            <p:nvSpPr>
              <p:cNvPr id="27" name="Hexagon 26"/>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8" name="Hexagon 27"/>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9" name="Hexagon 28"/>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0" name="Hexagon 29"/>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Hexagon 30"/>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Hexagon 31"/>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pic>
        <p:nvPicPr>
          <p:cNvPr id="3" name="Picture 2"/>
          <p:cNvPicPr>
            <a:picLocks noChangeAspect="1"/>
          </p:cNvPicPr>
          <p:nvPr/>
        </p:nvPicPr>
        <p:blipFill>
          <a:blip r:embed="rId2"/>
          <a:stretch>
            <a:fillRect/>
          </a:stretch>
        </p:blipFill>
        <p:spPr>
          <a:xfrm>
            <a:off x="2941393" y="477678"/>
            <a:ext cx="2627604" cy="536494"/>
          </a:xfrm>
          <a:prstGeom prst="rect">
            <a:avLst/>
          </a:prstGeom>
        </p:spPr>
      </p:pic>
      <p:pic>
        <p:nvPicPr>
          <p:cNvPr id="4" name="Picture 3">
            <a:hlinkClick r:id="rId3" action="ppaction://hlinksldjump"/>
          </p:cNvPr>
          <p:cNvPicPr>
            <a:picLocks noChangeAspect="1"/>
          </p:cNvPicPr>
          <p:nvPr/>
        </p:nvPicPr>
        <p:blipFill>
          <a:blip r:embed="rId4"/>
          <a:stretch>
            <a:fillRect/>
          </a:stretch>
        </p:blipFill>
        <p:spPr>
          <a:xfrm>
            <a:off x="8296269" y="5381975"/>
            <a:ext cx="827054" cy="716778"/>
          </a:xfrm>
          <a:prstGeom prst="rect">
            <a:avLst/>
          </a:prstGeom>
        </p:spPr>
      </p:pic>
      <p:sp>
        <p:nvSpPr>
          <p:cNvPr id="25" name="TextBox 24"/>
          <p:cNvSpPr txBox="1"/>
          <p:nvPr/>
        </p:nvSpPr>
        <p:spPr>
          <a:xfrm>
            <a:off x="3718901" y="1369425"/>
            <a:ext cx="5116406" cy="2646878"/>
          </a:xfrm>
          <a:prstGeom prst="rect">
            <a:avLst/>
          </a:prstGeom>
          <a:noFill/>
        </p:spPr>
        <p:txBody>
          <a:bodyPr wrap="square" lIns="0" tIns="0" rIns="0" bIns="0" rtlCol="0">
            <a:spAutoFit/>
          </a:bodyPr>
          <a:lstStyle/>
          <a:p>
            <a:pPr defTabSz="457200"/>
            <a:r>
              <a:rPr lang="en-GB" sz="3600" dirty="0" smtClean="0">
                <a:solidFill>
                  <a:srgbClr val="14A19A"/>
                </a:solidFill>
                <a:latin typeface="Century Gothic" panose="020B0502020202020204" pitchFamily="34" charset="0"/>
              </a:rPr>
              <a:t>Ares sat upon a throne which was made from human skin! </a:t>
            </a:r>
          </a:p>
          <a:p>
            <a:pPr defTabSz="457200"/>
            <a:endParaRPr lang="en-GB" sz="3600" dirty="0">
              <a:solidFill>
                <a:srgbClr val="14A19A"/>
              </a:solidFill>
              <a:latin typeface="Century Gothic" panose="020B0502020202020204" pitchFamily="34" charset="0"/>
            </a:endParaRPr>
          </a:p>
          <a:p>
            <a:pPr defTabSz="457200"/>
            <a:r>
              <a:rPr lang="en-GB" sz="2800" dirty="0" smtClean="0">
                <a:solidFill>
                  <a:srgbClr val="14A19A"/>
                </a:solidFill>
                <a:latin typeface="Century Gothic" panose="020B0502020202020204" pitchFamily="34" charset="0"/>
              </a:rPr>
              <a:t>How gross is that</a:t>
            </a:r>
            <a:r>
              <a:rPr lang="en-GB" sz="2800" dirty="0">
                <a:solidFill>
                  <a:srgbClr val="14A19A"/>
                </a:solidFill>
                <a:latin typeface="Century Gothic" panose="020B0502020202020204" pitchFamily="34" charset="0"/>
              </a:rPr>
              <a:t>?</a:t>
            </a:r>
            <a:endParaRPr lang="en-US" sz="2400" dirty="0" smtClean="0">
              <a:solidFill>
                <a:srgbClr val="14A19A"/>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400" y="1403797"/>
            <a:ext cx="3222303" cy="4846342"/>
          </a:xfrm>
          <a:prstGeom prst="rect">
            <a:avLst/>
          </a:prstGeom>
        </p:spPr>
      </p:pic>
      <p:sp>
        <p:nvSpPr>
          <p:cNvPr id="5" name="Rectangle 4"/>
          <p:cNvSpPr/>
          <p:nvPr/>
        </p:nvSpPr>
        <p:spPr>
          <a:xfrm>
            <a:off x="308638" y="6267215"/>
            <a:ext cx="1840595" cy="184666"/>
          </a:xfrm>
          <a:prstGeom prst="rect">
            <a:avLst/>
          </a:prstGeom>
        </p:spPr>
        <p:txBody>
          <a:bodyPr wrap="square">
            <a:spAutoFit/>
          </a:bodyPr>
          <a:lstStyle/>
          <a:p>
            <a:r>
              <a:rPr lang="en-GB" sz="600" dirty="0" smtClean="0">
                <a:latin typeface="Century Gothic" panose="020B0502020202020204" pitchFamily="34" charset="0"/>
              </a:rPr>
              <a:t>Image: Jastrow | Wikimedia |Public Domain </a:t>
            </a:r>
            <a:endParaRPr lang="en-GB" sz="600" dirty="0">
              <a:latin typeface="Century Gothic" panose="020B0502020202020204" pitchFamily="34" charset="0"/>
            </a:endParaRPr>
          </a:p>
        </p:txBody>
      </p:sp>
    </p:spTree>
    <p:extLst>
      <p:ext uri="{BB962C8B-B14F-4D97-AF65-F5344CB8AC3E}">
        <p14:creationId xmlns:p14="http://schemas.microsoft.com/office/powerpoint/2010/main" val="3175552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616477" y="4039950"/>
            <a:ext cx="4492060" cy="3168409"/>
            <a:chOff x="4559580" y="3999732"/>
            <a:chExt cx="4492060" cy="3168409"/>
          </a:xfrm>
        </p:grpSpPr>
        <p:sp>
          <p:nvSpPr>
            <p:cNvPr id="24" name="TextBox 23"/>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6" name="Group 25"/>
            <p:cNvGrpSpPr/>
            <p:nvPr/>
          </p:nvGrpSpPr>
          <p:grpSpPr>
            <a:xfrm>
              <a:off x="4559580" y="3999732"/>
              <a:ext cx="4492060" cy="3168409"/>
              <a:chOff x="181643" y="575007"/>
              <a:chExt cx="9872856" cy="6963675"/>
            </a:xfrm>
          </p:grpSpPr>
          <p:sp>
            <p:nvSpPr>
              <p:cNvPr id="27" name="Hexagon 26"/>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8" name="Hexagon 27"/>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9" name="Hexagon 28"/>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0" name="Hexagon 29"/>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Hexagon 30"/>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Hexagon 31"/>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pic>
        <p:nvPicPr>
          <p:cNvPr id="3" name="Picture 2"/>
          <p:cNvPicPr>
            <a:picLocks noChangeAspect="1"/>
          </p:cNvPicPr>
          <p:nvPr/>
        </p:nvPicPr>
        <p:blipFill>
          <a:blip r:embed="rId2"/>
          <a:stretch>
            <a:fillRect/>
          </a:stretch>
        </p:blipFill>
        <p:spPr>
          <a:xfrm>
            <a:off x="2941393" y="477678"/>
            <a:ext cx="2627604" cy="536494"/>
          </a:xfrm>
          <a:prstGeom prst="rect">
            <a:avLst/>
          </a:prstGeom>
        </p:spPr>
      </p:pic>
      <p:pic>
        <p:nvPicPr>
          <p:cNvPr id="4" name="Picture 3">
            <a:hlinkClick r:id="rId3" action="ppaction://hlinksldjump"/>
          </p:cNvPr>
          <p:cNvPicPr>
            <a:picLocks noChangeAspect="1"/>
          </p:cNvPicPr>
          <p:nvPr/>
        </p:nvPicPr>
        <p:blipFill>
          <a:blip r:embed="rId4"/>
          <a:stretch>
            <a:fillRect/>
          </a:stretch>
        </p:blipFill>
        <p:spPr>
          <a:xfrm>
            <a:off x="8329977" y="5412587"/>
            <a:ext cx="785346" cy="680631"/>
          </a:xfrm>
          <a:prstGeom prst="rect">
            <a:avLst/>
          </a:prstGeom>
        </p:spPr>
      </p:pic>
      <p:sp>
        <p:nvSpPr>
          <p:cNvPr id="25" name="TextBox 24"/>
          <p:cNvSpPr txBox="1"/>
          <p:nvPr/>
        </p:nvSpPr>
        <p:spPr>
          <a:xfrm>
            <a:off x="4028904" y="1820361"/>
            <a:ext cx="4850116" cy="2092881"/>
          </a:xfrm>
          <a:prstGeom prst="rect">
            <a:avLst/>
          </a:prstGeom>
          <a:noFill/>
        </p:spPr>
        <p:txBody>
          <a:bodyPr wrap="square" lIns="0" tIns="0" rIns="0" bIns="0" rtlCol="0">
            <a:spAutoFit/>
          </a:bodyPr>
          <a:lstStyle/>
          <a:p>
            <a:r>
              <a:rPr lang="en-GB" sz="3200" dirty="0" smtClean="0">
                <a:solidFill>
                  <a:srgbClr val="14A19A"/>
                </a:solidFill>
                <a:latin typeface="Century Gothic" panose="020B0502020202020204" pitchFamily="34" charset="0"/>
              </a:rPr>
              <a:t>Athena was </a:t>
            </a:r>
            <a:r>
              <a:rPr lang="en-GB" sz="3200" dirty="0">
                <a:solidFill>
                  <a:srgbClr val="14A19A"/>
                </a:solidFill>
                <a:latin typeface="Century Gothic" panose="020B0502020202020204" pitchFamily="34" charset="0"/>
              </a:rPr>
              <a:t>also the goddess of art, literature and intelligence. </a:t>
            </a:r>
          </a:p>
          <a:p>
            <a:pPr defTabSz="457200"/>
            <a:endParaRPr lang="en-US" sz="4000" b="1" dirty="0" smtClean="0">
              <a:solidFill>
                <a:srgbClr val="14A19A"/>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991" y="1300844"/>
            <a:ext cx="3428127" cy="4855085"/>
          </a:xfrm>
          <a:prstGeom prst="rect">
            <a:avLst/>
          </a:prstGeom>
        </p:spPr>
      </p:pic>
      <p:sp>
        <p:nvSpPr>
          <p:cNvPr id="5" name="TextBox 4"/>
          <p:cNvSpPr txBox="1"/>
          <p:nvPr/>
        </p:nvSpPr>
        <p:spPr>
          <a:xfrm>
            <a:off x="186178" y="6537185"/>
            <a:ext cx="2113079" cy="184666"/>
          </a:xfrm>
          <a:prstGeom prst="rect">
            <a:avLst/>
          </a:prstGeom>
          <a:noFill/>
        </p:spPr>
        <p:txBody>
          <a:bodyPr wrap="non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Max A. </a:t>
            </a:r>
            <a:r>
              <a:rPr lang="en-GB" sz="600" dirty="0" err="1" smtClean="0">
                <a:latin typeface="Century Gothic" panose="020B0502020202020204" pitchFamily="34" charset="0"/>
              </a:rPr>
              <a:t>Khlopov</a:t>
            </a:r>
            <a:r>
              <a:rPr lang="az-Cyrl-AZ" sz="600" dirty="0" smtClean="0">
                <a:latin typeface="Century Gothic" panose="020B0502020202020204" pitchFamily="34" charset="0"/>
              </a:rPr>
              <a:t> </a:t>
            </a:r>
            <a:r>
              <a:rPr lang="en-GB" sz="600" dirty="0" smtClean="0">
                <a:latin typeface="Century Gothic" panose="020B0502020202020204" pitchFamily="34" charset="0"/>
              </a:rPr>
              <a:t>| Wikimedia | CC BY-SA 3.0</a:t>
            </a:r>
            <a:endParaRPr lang="en-GB" sz="600" dirty="0">
              <a:latin typeface="Century Gothic" panose="020B0502020202020204" pitchFamily="34" charset="0"/>
            </a:endParaRPr>
          </a:p>
        </p:txBody>
      </p:sp>
    </p:spTree>
    <p:extLst>
      <p:ext uri="{BB962C8B-B14F-4D97-AF65-F5344CB8AC3E}">
        <p14:creationId xmlns:p14="http://schemas.microsoft.com/office/powerpoint/2010/main" val="1851194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186238"/>
            <a:ext cx="5077239" cy="854080"/>
          </a:xfrm>
          <a:prstGeom prst="rect">
            <a:avLst/>
          </a:prstGeom>
          <a:noFill/>
        </p:spPr>
        <p:txBody>
          <a:bodyPr wrap="square" rtlCol="0">
            <a:spAutoFit/>
          </a:bodyPr>
          <a:lstStyle/>
          <a:p>
            <a:r>
              <a:rPr lang="en-GB" sz="4950" b="1" dirty="0" smtClean="0">
                <a:solidFill>
                  <a:srgbClr val="14A19A"/>
                </a:solidFill>
                <a:latin typeface="Century Gothic" panose="020B0502020202020204" pitchFamily="34" charset="0"/>
              </a:rPr>
              <a:t>Ancient Greece</a:t>
            </a:r>
            <a:endParaRPr lang="en-GB" sz="4950" b="1" dirty="0">
              <a:solidFill>
                <a:srgbClr val="14A19A"/>
              </a:solidFill>
              <a:latin typeface="Century Gothic" panose="020B0502020202020204" pitchFamily="34" charset="0"/>
            </a:endParaRPr>
          </a:p>
        </p:txBody>
      </p:sp>
      <p:sp>
        <p:nvSpPr>
          <p:cNvPr id="14" name="TextBox 13"/>
          <p:cNvSpPr txBox="1"/>
          <p:nvPr/>
        </p:nvSpPr>
        <p:spPr>
          <a:xfrm>
            <a:off x="2098644" y="2677459"/>
            <a:ext cx="4689950" cy="1631216"/>
          </a:xfrm>
          <a:prstGeom prst="rect">
            <a:avLst/>
          </a:prstGeom>
          <a:noFill/>
        </p:spPr>
        <p:txBody>
          <a:bodyPr wrap="square" rtlCol="0">
            <a:spAutoFit/>
          </a:bodyPr>
          <a:lstStyle/>
          <a:p>
            <a:pPr algn="ctr"/>
            <a:r>
              <a:rPr lang="en-GB" sz="2000" dirty="0">
                <a:latin typeface="Century Gothic" panose="020B0502020202020204" pitchFamily="34" charset="0"/>
              </a:rPr>
              <a:t>Why not explore </a:t>
            </a:r>
            <a:r>
              <a:rPr lang="en-GB" sz="2000" dirty="0" smtClean="0">
                <a:latin typeface="Century Gothic" panose="020B0502020202020204" pitchFamily="34" charset="0"/>
              </a:rPr>
              <a:t>a nearby museum’s </a:t>
            </a:r>
            <a:endParaRPr lang="en-GB" sz="2000" dirty="0">
              <a:latin typeface="Century Gothic" panose="020B0502020202020204" pitchFamily="34" charset="0"/>
            </a:endParaRPr>
          </a:p>
          <a:p>
            <a:pPr algn="ctr"/>
            <a:r>
              <a:rPr lang="en-GB" sz="2000" dirty="0" smtClean="0">
                <a:latin typeface="Century Gothic" panose="020B0502020202020204" pitchFamily="34" charset="0"/>
              </a:rPr>
              <a:t>Ancient Greek collection</a:t>
            </a:r>
            <a:r>
              <a:rPr lang="en-GB" sz="2000" dirty="0">
                <a:latin typeface="Century Gothic" panose="020B0502020202020204" pitchFamily="34" charset="0"/>
              </a:rPr>
              <a:t>?  </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You’re bound to discover something amazing</a:t>
            </a:r>
            <a:r>
              <a:rPr lang="en-GB" sz="1600" dirty="0">
                <a:latin typeface="Century Gothic" panose="020B0502020202020204" pitchFamily="34" charset="0"/>
              </a:rPr>
              <a:t>!</a:t>
            </a:r>
          </a:p>
        </p:txBody>
      </p:sp>
      <p:grpSp>
        <p:nvGrpSpPr>
          <p:cNvPr id="15" name="Group 14"/>
          <p:cNvGrpSpPr/>
          <p:nvPr/>
        </p:nvGrpSpPr>
        <p:grpSpPr>
          <a:xfrm>
            <a:off x="4616477" y="4039950"/>
            <a:ext cx="4492060" cy="3168409"/>
            <a:chOff x="4559580" y="3999732"/>
            <a:chExt cx="4492060" cy="3168409"/>
          </a:xfrm>
        </p:grpSpPr>
        <p:sp>
          <p:nvSpPr>
            <p:cNvPr id="16" name="TextBox 1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17" name="Group 16"/>
            <p:cNvGrpSpPr/>
            <p:nvPr/>
          </p:nvGrpSpPr>
          <p:grpSpPr>
            <a:xfrm>
              <a:off x="4559580" y="3999732"/>
              <a:ext cx="4492060" cy="3168409"/>
              <a:chOff x="181643" y="575007"/>
              <a:chExt cx="9872856" cy="6963675"/>
            </a:xfrm>
          </p:grpSpPr>
          <p:sp>
            <p:nvSpPr>
              <p:cNvPr id="18" name="Hexagon 17"/>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 name="Hexagon 18"/>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0" name="Hexagon 19"/>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1" name="Hexagon 20"/>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Hexagon 21"/>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 name="Hexagon 22"/>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Hexagon 23"/>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5" name="Hexagon 24"/>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6" name="Hexagon 25"/>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7" name="Hexagon 26"/>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8" name="Hexagon 27"/>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29" name="Hexagon 28"/>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0" name="Hexagon 29"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Tree>
    <p:extLst>
      <p:ext uri="{BB962C8B-B14F-4D97-AF65-F5344CB8AC3E}">
        <p14:creationId xmlns:p14="http://schemas.microsoft.com/office/powerpoint/2010/main" val="15315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1250"/>
                                  </p:stCondLst>
                                  <p:childTnLst>
                                    <p:animEffect transition="out" filter="wipe(right)">
                                      <p:cBhvr>
                                        <p:cTn id="6" dur="1250"/>
                                        <p:tgtEl>
                                          <p:spTgt spid="5"/>
                                        </p:tgtEl>
                                      </p:cBhvr>
                                    </p:animEffect>
                                    <p:set>
                                      <p:cBhvr>
                                        <p:cTn id="7" dur="1" fill="hold">
                                          <p:stCondLst>
                                            <p:cond delay="1249"/>
                                          </p:stCondLst>
                                        </p:cTn>
                                        <p:tgtEl>
                                          <p:spTgt spid="5"/>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Greek Gods and Goddesses </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095349" y="5669027"/>
            <a:ext cx="943106" cy="813022"/>
          </a:xfrm>
          <a:prstGeom prst="rect">
            <a:avLst/>
          </a:prstGeom>
        </p:spPr>
      </p:pic>
      <p:grpSp>
        <p:nvGrpSpPr>
          <p:cNvPr id="4" name="Group 3"/>
          <p:cNvGrpSpPr/>
          <p:nvPr/>
        </p:nvGrpSpPr>
        <p:grpSpPr>
          <a:xfrm>
            <a:off x="542752" y="1597690"/>
            <a:ext cx="8098971" cy="5539978"/>
            <a:chOff x="542752" y="1423519"/>
            <a:chExt cx="8098971" cy="5539978"/>
          </a:xfrm>
        </p:grpSpPr>
        <p:sp>
          <p:nvSpPr>
            <p:cNvPr id="29" name="TextBox 28"/>
            <p:cNvSpPr txBox="1"/>
            <p:nvPr/>
          </p:nvSpPr>
          <p:spPr>
            <a:xfrm>
              <a:off x="775374" y="1423519"/>
              <a:ext cx="7866349" cy="5539978"/>
            </a:xfrm>
            <a:prstGeom prst="rect">
              <a:avLst/>
            </a:prstGeom>
            <a:noFill/>
          </p:spPr>
          <p:txBody>
            <a:bodyPr wrap="square" lIns="0" tIns="0" rIns="0" bIns="0" rtlCol="0">
              <a:spAutoFit/>
            </a:bodyPr>
            <a:lstStyle/>
            <a:p>
              <a:pPr defTabSz="457200"/>
              <a:r>
                <a:rPr lang="en-GB" sz="2000" dirty="0" smtClean="0">
                  <a:solidFill>
                    <a:srgbClr val="333F48"/>
                  </a:solidFill>
                  <a:latin typeface="Century Gothic" panose="020B0502020202020204" pitchFamily="34" charset="0"/>
                </a:rPr>
                <a:t>Over 2000 years ago, the people of Ancient Greece believed in </a:t>
              </a:r>
              <a:r>
                <a:rPr lang="en-GB" sz="2000" dirty="0" smtClean="0">
                  <a:solidFill>
                    <a:srgbClr val="333F48"/>
                  </a:solidFill>
                  <a:latin typeface="Century Gothic" panose="020B0502020202020204" pitchFamily="34" charset="0"/>
                </a:rPr>
                <a:t>many gods </a:t>
              </a:r>
              <a:r>
                <a:rPr lang="en-GB" sz="2000" dirty="0" smtClean="0">
                  <a:solidFill>
                    <a:srgbClr val="333F48"/>
                  </a:solidFill>
                  <a:latin typeface="Century Gothic" panose="020B0502020202020204" pitchFamily="34" charset="0"/>
                </a:rPr>
                <a:t>and goddesses.</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The gods had control over people’s lives. The Greeks prayed to the </a:t>
              </a:r>
              <a:r>
                <a:rPr lang="en-GB" sz="2000" dirty="0" smtClean="0">
                  <a:solidFill>
                    <a:srgbClr val="333F48"/>
                  </a:solidFill>
                  <a:latin typeface="Century Gothic" panose="020B0502020202020204" pitchFamily="34" charset="0"/>
                </a:rPr>
                <a:t>gods and goddesses </a:t>
              </a:r>
              <a:r>
                <a:rPr lang="en-GB" sz="2000" dirty="0" smtClean="0">
                  <a:solidFill>
                    <a:srgbClr val="333F48"/>
                  </a:solidFill>
                  <a:latin typeface="Century Gothic" panose="020B0502020202020204" pitchFamily="34" charset="0"/>
                </a:rPr>
                <a:t>when they needed help.</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 The Greeks created special places in their homes and dedicated temples to them. They were decorated in carvings and statues. </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Statues were also placed around the city to remind people of the </a:t>
              </a:r>
              <a:r>
                <a:rPr lang="en-GB" sz="2000" dirty="0" smtClean="0">
                  <a:solidFill>
                    <a:srgbClr val="333F48"/>
                  </a:solidFill>
                  <a:latin typeface="Century Gothic" panose="020B0502020202020204" pitchFamily="34" charset="0"/>
                </a:rPr>
                <a:t>gods and goddesses </a:t>
              </a:r>
              <a:r>
                <a:rPr lang="en-GB" sz="2000" dirty="0" smtClean="0">
                  <a:solidFill>
                    <a:srgbClr val="333F48"/>
                  </a:solidFill>
                  <a:latin typeface="Century Gothic" panose="020B0502020202020204" pitchFamily="34" charset="0"/>
                </a:rPr>
                <a:t>throughout the day.</a:t>
              </a:r>
            </a:p>
            <a:p>
              <a:pPr defTabSz="457200"/>
              <a:endParaRPr lang="en-GB" sz="2000" dirty="0">
                <a:solidFill>
                  <a:srgbClr val="333F48"/>
                </a:solidFill>
                <a:latin typeface="Century Gothic" panose="020B0502020202020204" pitchFamily="34" charset="0"/>
              </a:endParaRPr>
            </a:p>
            <a:p>
              <a:pPr defTabSz="457200"/>
              <a:r>
                <a:rPr lang="en-GB" sz="2000" dirty="0" smtClean="0">
                  <a:solidFill>
                    <a:srgbClr val="333F48"/>
                  </a:solidFill>
                  <a:latin typeface="Century Gothic" panose="020B0502020202020204" pitchFamily="34" charset="0"/>
                </a:rPr>
                <a:t>People believed that If the </a:t>
              </a:r>
              <a:r>
                <a:rPr lang="en-GB" sz="2000" dirty="0" smtClean="0">
                  <a:solidFill>
                    <a:srgbClr val="333F48"/>
                  </a:solidFill>
                  <a:latin typeface="Century Gothic" panose="020B0502020202020204" pitchFamily="34" charset="0"/>
                </a:rPr>
                <a:t>gods or goddesses </a:t>
              </a:r>
              <a:r>
                <a:rPr lang="en-GB" sz="2000" dirty="0" smtClean="0">
                  <a:solidFill>
                    <a:srgbClr val="333F48"/>
                  </a:solidFill>
                  <a:latin typeface="Century Gothic" panose="020B0502020202020204" pitchFamily="34" charset="0"/>
                </a:rPr>
                <a:t>were unhappy with them, </a:t>
              </a:r>
              <a:r>
                <a:rPr lang="en-GB" sz="2000" dirty="0" smtClean="0">
                  <a:solidFill>
                    <a:srgbClr val="333F48"/>
                  </a:solidFill>
                  <a:latin typeface="Century Gothic" panose="020B0502020202020204" pitchFamily="34" charset="0"/>
                </a:rPr>
                <a:t>then </a:t>
              </a:r>
              <a:r>
                <a:rPr lang="en-GB" sz="2000" dirty="0" smtClean="0">
                  <a:solidFill>
                    <a:srgbClr val="333F48"/>
                  </a:solidFill>
                  <a:latin typeface="Century Gothic" panose="020B0502020202020204" pitchFamily="34" charset="0"/>
                </a:rPr>
                <a:t>they would be punished.</a:t>
              </a:r>
            </a:p>
            <a:p>
              <a:pPr defTabSz="457200"/>
              <a:endParaRPr lang="en-GB" sz="2000" dirty="0">
                <a:solidFill>
                  <a:srgbClr val="333F48"/>
                </a:solidFill>
                <a:latin typeface="Century Gothic" panose="020B0502020202020204" pitchFamily="34" charset="0"/>
              </a:endParaRPr>
            </a:p>
            <a:p>
              <a:pPr defTabSz="457200"/>
              <a:endParaRPr lang="en-GB" sz="2000" dirty="0" smtClean="0">
                <a:solidFill>
                  <a:srgbClr val="333F48"/>
                </a:solidFill>
                <a:latin typeface="Century Gothic" panose="020B0502020202020204" pitchFamily="34" charset="0"/>
              </a:endParaRPr>
            </a:p>
            <a:p>
              <a:pPr defTabSz="457200"/>
              <a:endParaRPr lang="en-GB" sz="2000" dirty="0">
                <a:solidFill>
                  <a:srgbClr val="333F48"/>
                </a:solidFill>
                <a:latin typeface="Century Gothic" panose="020B0502020202020204" pitchFamily="34" charset="0"/>
              </a:endParaRPr>
            </a:p>
          </p:txBody>
        </p:sp>
        <p:sp>
          <p:nvSpPr>
            <p:cNvPr id="30" name="Hexagon 29"/>
            <p:cNvSpPr/>
            <p:nvPr/>
          </p:nvSpPr>
          <p:spPr>
            <a:xfrm>
              <a:off x="542753" y="1663102"/>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Hexagon 30"/>
            <p:cNvSpPr/>
            <p:nvPr/>
          </p:nvSpPr>
          <p:spPr>
            <a:xfrm>
              <a:off x="542752" y="2499454"/>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Hexagon 31"/>
            <p:cNvSpPr/>
            <p:nvPr/>
          </p:nvSpPr>
          <p:spPr>
            <a:xfrm>
              <a:off x="542752" y="4588808"/>
              <a:ext cx="124415" cy="107254"/>
            </a:xfrm>
            <a:prstGeom prst="hexagon">
              <a:avLst/>
            </a:prstGeom>
            <a:solidFill>
              <a:srgbClr val="3C474D"/>
            </a:solidFill>
            <a:ln>
              <a:solidFill>
                <a:srgbClr val="3C474D"/>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a:stretch>
            <a:fillRect/>
          </a:stretch>
        </p:blipFill>
        <p:spPr>
          <a:xfrm>
            <a:off x="542753" y="5653711"/>
            <a:ext cx="146317" cy="134124"/>
          </a:xfrm>
          <a:prstGeom prst="rect">
            <a:avLst/>
          </a:prstGeom>
        </p:spPr>
      </p:pic>
      <p:pic>
        <p:nvPicPr>
          <p:cNvPr id="3" name="Picture 2"/>
          <p:cNvPicPr>
            <a:picLocks noChangeAspect="1"/>
          </p:cNvPicPr>
          <p:nvPr/>
        </p:nvPicPr>
        <p:blipFill>
          <a:blip r:embed="rId4"/>
          <a:stretch>
            <a:fillRect/>
          </a:stretch>
        </p:blipFill>
        <p:spPr>
          <a:xfrm>
            <a:off x="542753" y="3543116"/>
            <a:ext cx="146317" cy="134124"/>
          </a:xfrm>
          <a:prstGeom prst="rect">
            <a:avLst/>
          </a:prstGeom>
        </p:spPr>
      </p:pic>
    </p:spTree>
    <p:extLst>
      <p:ext uri="{BB962C8B-B14F-4D97-AF65-F5344CB8AC3E}">
        <p14:creationId xmlns:p14="http://schemas.microsoft.com/office/powerpoint/2010/main" val="4072021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5239198" y="4039950"/>
            <a:ext cx="3869339" cy="3168409"/>
            <a:chOff x="5182301" y="3999732"/>
            <a:chExt cx="3869339" cy="3168409"/>
          </a:xfrm>
        </p:grpSpPr>
        <p:sp>
          <p:nvSpPr>
            <p:cNvPr id="37" name="TextBox 36"/>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38" name="Group 37"/>
            <p:cNvGrpSpPr/>
            <p:nvPr/>
          </p:nvGrpSpPr>
          <p:grpSpPr>
            <a:xfrm>
              <a:off x="5833531" y="3999732"/>
              <a:ext cx="3218109" cy="3168409"/>
              <a:chOff x="2981591" y="575007"/>
              <a:chExt cx="7072908" cy="6963675"/>
            </a:xfrm>
          </p:grpSpPr>
          <p:sp>
            <p:nvSpPr>
              <p:cNvPr id="39" name="Hexagon 3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0" name="Hexagon 3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3" name="Hexagon 42"/>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Hexagon 4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 name="Hexagon 4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6" name="Hexagon 45"/>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7" name="Hexagon 46"/>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8" name="Hexagon 4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0" name="Hexagon 4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1" name="Hexagon 5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2" name="Hexagon 5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2585" y="0"/>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Discover a God</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296908" y="5409960"/>
            <a:ext cx="820866" cy="707643"/>
          </a:xfrm>
          <a:prstGeom prst="rect">
            <a:avLst/>
          </a:prstGeom>
        </p:spPr>
      </p:pic>
      <p:sp>
        <p:nvSpPr>
          <p:cNvPr id="27" name="TextBox 26"/>
          <p:cNvSpPr txBox="1"/>
          <p:nvPr/>
        </p:nvSpPr>
        <p:spPr>
          <a:xfrm>
            <a:off x="214363" y="3386989"/>
            <a:ext cx="1596727"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Marcus </a:t>
            </a:r>
            <a:r>
              <a:rPr lang="en-GB" sz="600" dirty="0" smtClean="0">
                <a:latin typeface="Century Gothic" panose="020B0502020202020204" pitchFamily="34" charset="0"/>
              </a:rPr>
              <a:t>Crafter </a:t>
            </a:r>
            <a:r>
              <a:rPr lang="en-GB" sz="600" dirty="0">
                <a:latin typeface="Century Gothic" panose="020B0502020202020204" pitchFamily="34" charset="0"/>
              </a:rPr>
              <a:t>|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pic>
        <p:nvPicPr>
          <p:cNvPr id="5" name="Picture 4">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638" y="1183731"/>
            <a:ext cx="1440000" cy="2159568"/>
          </a:xfrm>
          <a:prstGeom prst="rect">
            <a:avLst/>
          </a:prstGeom>
        </p:spPr>
      </p:pic>
      <p:pic>
        <p:nvPicPr>
          <p:cNvPr id="6" name="Picture 5">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46896" y="1182905"/>
            <a:ext cx="1440000" cy="2160394"/>
          </a:xfrm>
          <a:prstGeom prst="rect">
            <a:avLst/>
          </a:prstGeom>
        </p:spPr>
      </p:pic>
      <p:sp>
        <p:nvSpPr>
          <p:cNvPr id="33" name="TextBox 32"/>
          <p:cNvSpPr txBox="1"/>
          <p:nvPr/>
        </p:nvSpPr>
        <p:spPr>
          <a:xfrm>
            <a:off x="2541686" y="3380116"/>
            <a:ext cx="1873106"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Fernando </a:t>
            </a:r>
            <a:r>
              <a:rPr lang="en-GB" sz="600" dirty="0" err="1">
                <a:latin typeface="Century Gothic" panose="020B0502020202020204" pitchFamily="34" charset="0"/>
              </a:rPr>
              <a:t>Insausti</a:t>
            </a:r>
            <a:r>
              <a:rPr lang="en-GB" sz="600" dirty="0">
                <a:latin typeface="Century Gothic" panose="020B0502020202020204" pitchFamily="34" charset="0"/>
              </a:rPr>
              <a:t>|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BY-SA 2.0</a:t>
            </a:r>
          </a:p>
        </p:txBody>
      </p:sp>
      <p:pic>
        <p:nvPicPr>
          <p:cNvPr id="7" name="Picture 6">
            <a:hlinkClick r:id="rId8" action="ppaction://hlinksldjump"/>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12047" y="1170592"/>
            <a:ext cx="1620000" cy="2160000"/>
          </a:xfrm>
          <a:prstGeom prst="rect">
            <a:avLst/>
          </a:prstGeom>
        </p:spPr>
      </p:pic>
      <p:sp>
        <p:nvSpPr>
          <p:cNvPr id="34" name="TextBox 33"/>
          <p:cNvSpPr txBox="1"/>
          <p:nvPr/>
        </p:nvSpPr>
        <p:spPr>
          <a:xfrm>
            <a:off x="4945748" y="3354482"/>
            <a:ext cx="1889359"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Mary </a:t>
            </a:r>
            <a:r>
              <a:rPr lang="en-GB" sz="600" dirty="0" err="1">
                <a:latin typeface="Century Gothic" panose="020B0502020202020204" pitchFamily="34" charset="0"/>
              </a:rPr>
              <a:t>Harrsch</a:t>
            </a:r>
            <a:r>
              <a:rPr lang="en-GB" sz="600" dirty="0" smtClean="0">
                <a:latin typeface="Century Gothic" panose="020B0502020202020204" pitchFamily="34" charset="0"/>
              </a:rPr>
              <a:t>| 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pic>
        <p:nvPicPr>
          <p:cNvPr id="10" name="Picture 9">
            <a:hlinkClick r:id="rId10" action="ppaction://hlinksldjump"/>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003238" y="1171769"/>
            <a:ext cx="1654245" cy="2160000"/>
          </a:xfrm>
          <a:prstGeom prst="rect">
            <a:avLst/>
          </a:prstGeom>
        </p:spPr>
      </p:pic>
      <p:sp>
        <p:nvSpPr>
          <p:cNvPr id="29" name="TextBox 28"/>
          <p:cNvSpPr txBox="1"/>
          <p:nvPr/>
        </p:nvSpPr>
        <p:spPr>
          <a:xfrm>
            <a:off x="6918174" y="3354130"/>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Jeffery </a:t>
            </a:r>
            <a:r>
              <a:rPr lang="en-GB" sz="600" dirty="0" err="1" smtClean="0">
                <a:latin typeface="Century Gothic" panose="020B0502020202020204" pitchFamily="34" charset="0"/>
              </a:rPr>
              <a:t>Doonan</a:t>
            </a:r>
            <a:r>
              <a:rPr lang="en-GB" sz="600" dirty="0" smtClean="0">
                <a:latin typeface="Century Gothic" panose="020B0502020202020204" pitchFamily="34" charset="0"/>
              </a:rPr>
              <a:t>| Flickr | </a:t>
            </a:r>
            <a:r>
              <a:rPr lang="en-GB" sz="600" dirty="0">
                <a:latin typeface="Century Gothic" panose="020B0502020202020204" pitchFamily="34" charset="0"/>
              </a:rPr>
              <a:t>CC BY-NC 2.0</a:t>
            </a:r>
          </a:p>
        </p:txBody>
      </p:sp>
      <p:pic>
        <p:nvPicPr>
          <p:cNvPr id="2" name="Picture 1">
            <a:hlinkClick r:id="rId12" action="ppaction://hlinksldjump"/>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8638" y="4026015"/>
            <a:ext cx="1440000" cy="2159803"/>
          </a:xfrm>
          <a:prstGeom prst="rect">
            <a:avLst/>
          </a:prstGeom>
        </p:spPr>
      </p:pic>
      <p:sp>
        <p:nvSpPr>
          <p:cNvPr id="30" name="TextBox 29"/>
          <p:cNvSpPr txBox="1"/>
          <p:nvPr/>
        </p:nvSpPr>
        <p:spPr>
          <a:xfrm>
            <a:off x="214363" y="6235369"/>
            <a:ext cx="1659102"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Don </a:t>
            </a:r>
            <a:r>
              <a:rPr lang="en-GB" sz="600" dirty="0" err="1" smtClean="0">
                <a:latin typeface="Century Gothic" panose="020B0502020202020204" pitchFamily="34" charset="0"/>
              </a:rPr>
              <a:t>Sniegowski</a:t>
            </a:r>
            <a:r>
              <a:rPr lang="en-GB" sz="600" dirty="0" smtClean="0">
                <a:latin typeface="Century Gothic" panose="020B0502020202020204" pitchFamily="34" charset="0"/>
              </a:rPr>
              <a:t> </a:t>
            </a:r>
            <a:r>
              <a:rPr lang="en-GB" sz="600" dirty="0">
                <a:latin typeface="Century Gothic" panose="020B0502020202020204" pitchFamily="34" charset="0"/>
              </a:rPr>
              <a:t>|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pic>
        <p:nvPicPr>
          <p:cNvPr id="31" name="Picture 30">
            <a:hlinkClick r:id="rId14" action="ppaction://hlinksldjump"/>
          </p:cNvPr>
          <p:cNvPicPr/>
          <p:nvPr/>
        </p:nvPicPr>
        <p:blipFill>
          <a:blip r:embed="rId15" cstate="screen">
            <a:extLst>
              <a:ext uri="{28A0092B-C50C-407E-A947-70E740481C1C}">
                <a14:useLocalDpi xmlns:a14="http://schemas.microsoft.com/office/drawing/2010/main"/>
              </a:ext>
            </a:extLst>
          </a:blip>
          <a:stretch>
            <a:fillRect/>
          </a:stretch>
        </p:blipFill>
        <p:spPr>
          <a:xfrm>
            <a:off x="2644627" y="4020985"/>
            <a:ext cx="1440000" cy="2160000"/>
          </a:xfrm>
          <a:prstGeom prst="rect">
            <a:avLst/>
          </a:prstGeom>
        </p:spPr>
      </p:pic>
      <p:pic>
        <p:nvPicPr>
          <p:cNvPr id="3" name="Picture 2">
            <a:hlinkClick r:id="rId16" action="ppaction://hlinksldjump"/>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034824" y="4020985"/>
            <a:ext cx="1198533" cy="2156630"/>
          </a:xfrm>
          <a:prstGeom prst="rect">
            <a:avLst/>
          </a:prstGeom>
        </p:spPr>
      </p:pic>
      <p:sp>
        <p:nvSpPr>
          <p:cNvPr id="32" name="TextBox 31"/>
          <p:cNvSpPr txBox="1"/>
          <p:nvPr/>
        </p:nvSpPr>
        <p:spPr>
          <a:xfrm>
            <a:off x="4964830" y="6253290"/>
            <a:ext cx="1489132"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Egisto</a:t>
            </a:r>
            <a:r>
              <a:rPr lang="en-GB" sz="600" dirty="0">
                <a:latin typeface="Century Gothic" panose="020B0502020202020204" pitchFamily="34" charset="0"/>
              </a:rPr>
              <a:t> Sani|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sp>
        <p:nvSpPr>
          <p:cNvPr id="4" name="TextBox 3"/>
          <p:cNvSpPr txBox="1"/>
          <p:nvPr/>
        </p:nvSpPr>
        <p:spPr>
          <a:xfrm>
            <a:off x="2246063" y="654218"/>
            <a:ext cx="5094664" cy="369332"/>
          </a:xfrm>
          <a:prstGeom prst="rect">
            <a:avLst/>
          </a:prstGeom>
          <a:noFill/>
        </p:spPr>
        <p:txBody>
          <a:bodyPr wrap="none" rtlCol="0">
            <a:spAutoFit/>
          </a:bodyPr>
          <a:lstStyle/>
          <a:p>
            <a:r>
              <a:rPr lang="en-GB" dirty="0" smtClean="0">
                <a:solidFill>
                  <a:srgbClr val="00AEA8"/>
                </a:solidFill>
                <a:latin typeface="Century Gothic" panose="020B0502020202020204" pitchFamily="34" charset="0"/>
              </a:rPr>
              <a:t>Click on a god to find out </a:t>
            </a:r>
            <a:r>
              <a:rPr lang="en-GB" smtClean="0">
                <a:solidFill>
                  <a:srgbClr val="00AEA8"/>
                </a:solidFill>
                <a:latin typeface="Century Gothic" panose="020B0502020202020204" pitchFamily="34" charset="0"/>
              </a:rPr>
              <a:t>more information</a:t>
            </a:r>
            <a:endParaRPr lang="en-GB" dirty="0">
              <a:solidFill>
                <a:srgbClr val="00AEA8"/>
              </a:solidFill>
              <a:latin typeface="Century Gothic" panose="020B0502020202020204" pitchFamily="34" charset="0"/>
            </a:endParaRPr>
          </a:p>
        </p:txBody>
      </p:sp>
      <p:sp>
        <p:nvSpPr>
          <p:cNvPr id="35" name="TextBox 34"/>
          <p:cNvSpPr txBox="1"/>
          <p:nvPr/>
        </p:nvSpPr>
        <p:spPr>
          <a:xfrm>
            <a:off x="2541686" y="6235369"/>
            <a:ext cx="1556663" cy="184666"/>
          </a:xfrm>
          <a:prstGeom prst="rect">
            <a:avLst/>
          </a:prstGeom>
          <a:noFill/>
        </p:spPr>
        <p:txBody>
          <a:bodyPr wrap="square" rtlCol="0">
            <a:spAutoFit/>
          </a:bodyPr>
          <a:lstStyle/>
          <a:p>
            <a:r>
              <a:rPr lang="en-GB" sz="600" dirty="0" smtClean="0">
                <a:latin typeface="Century Gothic" panose="020B0502020202020204" pitchFamily="34" charset="0"/>
              </a:rPr>
              <a:t>Image: Leeds City Museum </a:t>
            </a:r>
            <a:endParaRPr lang="en-GB" sz="600" dirty="0">
              <a:latin typeface="Century Gothic" panose="020B0502020202020204" pitchFamily="34" charset="0"/>
            </a:endParaRPr>
          </a:p>
        </p:txBody>
      </p:sp>
    </p:spTree>
    <p:extLst>
      <p:ext uri="{BB962C8B-B14F-4D97-AF65-F5344CB8AC3E}">
        <p14:creationId xmlns:p14="http://schemas.microsoft.com/office/powerpoint/2010/main" val="94014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644245" y="4082120"/>
            <a:ext cx="4492060" cy="3168409"/>
            <a:chOff x="4559580" y="3999732"/>
            <a:chExt cx="4492060" cy="3168409"/>
          </a:xfrm>
        </p:grpSpPr>
        <p:sp>
          <p:nvSpPr>
            <p:cNvPr id="38" name="TextBox 37"/>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39" name="Group 38"/>
            <p:cNvGrpSpPr/>
            <p:nvPr/>
          </p:nvGrpSpPr>
          <p:grpSpPr>
            <a:xfrm>
              <a:off x="4559580" y="3999732"/>
              <a:ext cx="4492060" cy="3168409"/>
              <a:chOff x="181643" y="575007"/>
              <a:chExt cx="9872856" cy="6963675"/>
            </a:xfrm>
          </p:grpSpPr>
          <p:sp>
            <p:nvSpPr>
              <p:cNvPr id="40" name="Hexagon 39"/>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1" name="Hexagon 40"/>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Hexagon 43"/>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 name="Hexagon 44"/>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 name="Hexagon 45"/>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7" name="Hexagon 46"/>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8" name="Hexagon 47"/>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9" name="Hexagon 48"/>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0" name="Hexagon 49"/>
              <p:cNvSpPr/>
              <p:nvPr/>
            </p:nvSpPr>
            <p:spPr>
              <a:xfrm>
                <a:off x="788737" y="1834248"/>
                <a:ext cx="607094" cy="523357"/>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1" name="Hexagon 50"/>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2" name="Hexagon 5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3" name="Hexagon 52"/>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54" name="Hexagon 53"/>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6584"/>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Discover a Goddess</a:t>
            </a:r>
            <a:endParaRPr lang="en-US" sz="4400" b="1" dirty="0" smtClean="0">
              <a:solidFill>
                <a:srgbClr val="14A19A"/>
              </a:solidFill>
            </a:endParaRPr>
          </a:p>
        </p:txBody>
      </p:sp>
      <p:sp>
        <p:nvSpPr>
          <p:cNvPr id="27" name="TextBox 26"/>
          <p:cNvSpPr txBox="1"/>
          <p:nvPr/>
        </p:nvSpPr>
        <p:spPr>
          <a:xfrm>
            <a:off x="206724" y="3474937"/>
            <a:ext cx="1603982"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Egisto</a:t>
            </a:r>
            <a:r>
              <a:rPr lang="en-GB" sz="600" dirty="0">
                <a:latin typeface="Century Gothic" panose="020B0502020202020204" pitchFamily="34" charset="0"/>
              </a:rPr>
              <a:t> Sani|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sp>
        <p:nvSpPr>
          <p:cNvPr id="33" name="TextBox 32"/>
          <p:cNvSpPr txBox="1"/>
          <p:nvPr/>
        </p:nvSpPr>
        <p:spPr>
          <a:xfrm>
            <a:off x="2502537" y="3577208"/>
            <a:ext cx="1751640"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Frans</a:t>
            </a:r>
            <a:r>
              <a:rPr lang="en-GB" sz="600" dirty="0">
                <a:latin typeface="Century Gothic" panose="020B0502020202020204" pitchFamily="34" charset="0"/>
              </a:rPr>
              <a:t> </a:t>
            </a:r>
            <a:r>
              <a:rPr lang="en-GB" sz="600" dirty="0" err="1">
                <a:latin typeface="Century Gothic" panose="020B0502020202020204" pitchFamily="34" charset="0"/>
              </a:rPr>
              <a:t>Vandewalle</a:t>
            </a:r>
            <a:r>
              <a:rPr lang="en-GB" sz="600" dirty="0">
                <a:latin typeface="Century Gothic" panose="020B0502020202020204" pitchFamily="34" charset="0"/>
              </a:rPr>
              <a:t>|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BY-NC 2.0</a:t>
            </a:r>
          </a:p>
        </p:txBody>
      </p:sp>
      <p:pic>
        <p:nvPicPr>
          <p:cNvPr id="4" name="Picture 3">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301" y="1285647"/>
            <a:ext cx="1440000" cy="2159646"/>
          </a:xfrm>
          <a:prstGeom prst="rect">
            <a:avLst/>
          </a:prstGeom>
        </p:spPr>
      </p:pic>
      <p:pic>
        <p:nvPicPr>
          <p:cNvPr id="8" name="Picture 7">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4401" y="1285647"/>
            <a:ext cx="1440000" cy="2254524"/>
          </a:xfrm>
          <a:prstGeom prst="rect">
            <a:avLst/>
          </a:prstGeom>
        </p:spPr>
      </p:pic>
      <p:pic>
        <p:nvPicPr>
          <p:cNvPr id="35" name="Picture 34">
            <a:hlinkClick r:id="rId6" action="ppaction://hlinksldjump"/>
          </p:cNvPr>
          <p:cNvPicPr/>
          <p:nvPr/>
        </p:nvPicPr>
        <p:blipFill rotWithShape="1">
          <a:blip r:embed="rId7" cstate="screen">
            <a:extLst>
              <a:ext uri="{28A0092B-C50C-407E-A947-70E740481C1C}">
                <a14:useLocalDpi xmlns:a14="http://schemas.microsoft.com/office/drawing/2010/main"/>
              </a:ext>
            </a:extLst>
          </a:blip>
          <a:srcRect/>
          <a:stretch/>
        </p:blipFill>
        <p:spPr>
          <a:xfrm>
            <a:off x="5165529" y="1285647"/>
            <a:ext cx="1466517" cy="2254524"/>
          </a:xfrm>
          <a:prstGeom prst="rect">
            <a:avLst/>
          </a:prstGeom>
        </p:spPr>
      </p:pic>
      <p:pic>
        <p:nvPicPr>
          <p:cNvPr id="2" name="Picture 1">
            <a:hlinkClick r:id="rId8" action="ppaction://hlinksldjump"/>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3877" y="1285647"/>
            <a:ext cx="1657010" cy="2209346"/>
          </a:xfrm>
          <a:prstGeom prst="rect">
            <a:avLst/>
          </a:prstGeom>
        </p:spPr>
      </p:pic>
      <p:sp>
        <p:nvSpPr>
          <p:cNvPr id="26" name="TextBox 25"/>
          <p:cNvSpPr txBox="1"/>
          <p:nvPr/>
        </p:nvSpPr>
        <p:spPr>
          <a:xfrm>
            <a:off x="7247206" y="3530160"/>
            <a:ext cx="1815570"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smtClean="0">
                <a:latin typeface="Century Gothic" panose="020B0502020202020204" pitchFamily="34" charset="0"/>
              </a:rPr>
              <a:t>virgi.pla</a:t>
            </a:r>
            <a:r>
              <a:rPr lang="en-GB" sz="600" dirty="0">
                <a:latin typeface="Century Gothic" panose="020B0502020202020204" pitchFamily="34" charset="0"/>
              </a:rPr>
              <a:t>| </a:t>
            </a:r>
            <a:r>
              <a:rPr lang="en-GB" sz="600" dirty="0" smtClean="0">
                <a:latin typeface="Century Gothic" panose="020B0502020202020204" pitchFamily="34" charset="0"/>
              </a:rPr>
              <a:t>Flickr | </a:t>
            </a:r>
            <a:r>
              <a:rPr lang="en-GB" sz="600" dirty="0">
                <a:latin typeface="Century Gothic" panose="020B0502020202020204" pitchFamily="34" charset="0"/>
              </a:rPr>
              <a:t>CC BY-NC-SA 2.0</a:t>
            </a:r>
          </a:p>
        </p:txBody>
      </p:sp>
      <p:pic>
        <p:nvPicPr>
          <p:cNvPr id="3" name="Picture 2">
            <a:hlinkClick r:id="rId10" action="ppaction://hlinksldjump"/>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1301" y="4085640"/>
            <a:ext cx="1440000" cy="2160000"/>
          </a:xfrm>
          <a:prstGeom prst="rect">
            <a:avLst/>
          </a:prstGeom>
        </p:spPr>
      </p:pic>
      <p:sp>
        <p:nvSpPr>
          <p:cNvPr id="28" name="TextBox 27"/>
          <p:cNvSpPr txBox="1"/>
          <p:nvPr/>
        </p:nvSpPr>
        <p:spPr>
          <a:xfrm>
            <a:off x="187543" y="6282677"/>
            <a:ext cx="1667515"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Gloria Rodríguez </a:t>
            </a:r>
            <a:r>
              <a:rPr lang="en-GB" sz="600" dirty="0" smtClean="0">
                <a:latin typeface="Century Gothic" panose="020B0502020202020204" pitchFamily="34" charset="0"/>
              </a:rPr>
              <a:t>Leal| 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pic>
        <p:nvPicPr>
          <p:cNvPr id="5" name="Picture 4">
            <a:hlinkClick r:id="rId12" action="ppaction://hlinksldjump"/>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612571" y="4082120"/>
            <a:ext cx="1532492" cy="2043323"/>
          </a:xfrm>
          <a:prstGeom prst="rect">
            <a:avLst/>
          </a:prstGeom>
        </p:spPr>
      </p:pic>
      <p:sp>
        <p:nvSpPr>
          <p:cNvPr id="30" name="TextBox 29"/>
          <p:cNvSpPr txBox="1"/>
          <p:nvPr/>
        </p:nvSpPr>
        <p:spPr>
          <a:xfrm>
            <a:off x="2497786" y="6174662"/>
            <a:ext cx="1756391"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Anthony </a:t>
            </a:r>
            <a:r>
              <a:rPr lang="en-GB" sz="600" dirty="0" err="1" smtClean="0">
                <a:latin typeface="Century Gothic" panose="020B0502020202020204" pitchFamily="34" charset="0"/>
              </a:rPr>
              <a:t>Majanlahti</a:t>
            </a:r>
            <a:r>
              <a:rPr lang="en-GB" sz="600" dirty="0" smtClean="0">
                <a:latin typeface="Century Gothic" panose="020B0502020202020204" pitchFamily="34" charset="0"/>
              </a:rPr>
              <a:t>| Flickr </a:t>
            </a:r>
          </a:p>
          <a:p>
            <a:r>
              <a:rPr lang="en-GB" sz="600" dirty="0" smtClean="0">
                <a:latin typeface="Century Gothic" panose="020B0502020202020204" pitchFamily="34" charset="0"/>
              </a:rPr>
              <a:t>| </a:t>
            </a:r>
            <a:r>
              <a:rPr lang="en-GB" sz="600" dirty="0">
                <a:latin typeface="Century Gothic" panose="020B0502020202020204" pitchFamily="34" charset="0"/>
              </a:rPr>
              <a:t>CC BY 2.0</a:t>
            </a:r>
          </a:p>
        </p:txBody>
      </p:sp>
      <p:pic>
        <p:nvPicPr>
          <p:cNvPr id="7" name="Picture 6">
            <a:hlinkClick r:id="rId14" action="ppaction://hlinksldjump"/>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78787" y="4073278"/>
            <a:ext cx="1539124" cy="2052165"/>
          </a:xfrm>
          <a:prstGeom prst="rect">
            <a:avLst/>
          </a:prstGeom>
        </p:spPr>
      </p:pic>
      <p:sp>
        <p:nvSpPr>
          <p:cNvPr id="32" name="TextBox 31"/>
          <p:cNvSpPr txBox="1"/>
          <p:nvPr/>
        </p:nvSpPr>
        <p:spPr>
          <a:xfrm>
            <a:off x="5076384" y="6174662"/>
            <a:ext cx="1653831" cy="276999"/>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thisisbossi</a:t>
            </a:r>
            <a:r>
              <a:rPr lang="en-GB" sz="600" dirty="0">
                <a:latin typeface="Century Gothic" panose="020B0502020202020204" pitchFamily="34" charset="0"/>
              </a:rPr>
              <a:t>| </a:t>
            </a:r>
            <a:r>
              <a:rPr lang="en-GB" sz="600" dirty="0" smtClean="0">
                <a:latin typeface="Century Gothic" panose="020B0502020202020204" pitchFamily="34" charset="0"/>
              </a:rPr>
              <a:t>Flickr </a:t>
            </a:r>
          </a:p>
          <a:p>
            <a:r>
              <a:rPr lang="en-GB" sz="600" dirty="0" smtClean="0">
                <a:latin typeface="Century Gothic" panose="020B0502020202020204" pitchFamily="34" charset="0"/>
              </a:rPr>
              <a:t>| </a:t>
            </a:r>
            <a:r>
              <a:rPr lang="en-GB" sz="600" dirty="0">
                <a:latin typeface="Century Gothic" panose="020B0502020202020204" pitchFamily="34" charset="0"/>
              </a:rPr>
              <a:t>CC BY-NC-SA 2.0</a:t>
            </a:r>
          </a:p>
        </p:txBody>
      </p:sp>
      <p:sp>
        <p:nvSpPr>
          <p:cNvPr id="34" name="TextBox 33"/>
          <p:cNvSpPr txBox="1"/>
          <p:nvPr/>
        </p:nvSpPr>
        <p:spPr>
          <a:xfrm>
            <a:off x="1847960" y="674963"/>
            <a:ext cx="5519460" cy="369332"/>
          </a:xfrm>
          <a:prstGeom prst="rect">
            <a:avLst/>
          </a:prstGeom>
          <a:noFill/>
        </p:spPr>
        <p:txBody>
          <a:bodyPr wrap="none" rtlCol="0">
            <a:spAutoFit/>
          </a:bodyPr>
          <a:lstStyle/>
          <a:p>
            <a:r>
              <a:rPr lang="en-GB" dirty="0" smtClean="0">
                <a:solidFill>
                  <a:srgbClr val="00AEA8"/>
                </a:solidFill>
                <a:latin typeface="Century Gothic" panose="020B0502020202020204" pitchFamily="34" charset="0"/>
              </a:rPr>
              <a:t>Click on a goddess to find out more information</a:t>
            </a:r>
            <a:endParaRPr lang="en-GB" dirty="0">
              <a:solidFill>
                <a:srgbClr val="00AEA8"/>
              </a:solidFill>
              <a:latin typeface="Century Gothic" panose="020B0502020202020204" pitchFamily="34" charset="0"/>
            </a:endParaRPr>
          </a:p>
        </p:txBody>
      </p:sp>
      <p:sp>
        <p:nvSpPr>
          <p:cNvPr id="36" name="TextBox 35"/>
          <p:cNvSpPr txBox="1"/>
          <p:nvPr/>
        </p:nvSpPr>
        <p:spPr>
          <a:xfrm>
            <a:off x="5069994" y="3532752"/>
            <a:ext cx="1596914" cy="184666"/>
          </a:xfrm>
          <a:prstGeom prst="rect">
            <a:avLst/>
          </a:prstGeom>
          <a:noFill/>
        </p:spPr>
        <p:txBody>
          <a:bodyPr wrap="square" rtlCol="0">
            <a:spAutoFit/>
          </a:bodyPr>
          <a:lstStyle/>
          <a:p>
            <a:r>
              <a:rPr lang="en-GB" sz="600" dirty="0" smtClean="0">
                <a:latin typeface="Century Gothic" panose="020B0502020202020204" pitchFamily="34" charset="0"/>
              </a:rPr>
              <a:t>Image: Leeds City Museum </a:t>
            </a:r>
            <a:endParaRPr lang="en-GB" sz="600" dirty="0">
              <a:latin typeface="Century Gothic" panose="020B0502020202020204" pitchFamily="34" charset="0"/>
            </a:endParaRPr>
          </a:p>
        </p:txBody>
      </p:sp>
      <p:grpSp>
        <p:nvGrpSpPr>
          <p:cNvPr id="57" name="Group 56"/>
          <p:cNvGrpSpPr/>
          <p:nvPr/>
        </p:nvGrpSpPr>
        <p:grpSpPr>
          <a:xfrm>
            <a:off x="8311454" y="5423979"/>
            <a:ext cx="806329" cy="695111"/>
            <a:chOff x="8038526" y="5962693"/>
            <a:chExt cx="878250" cy="757112"/>
          </a:xfrm>
        </p:grpSpPr>
        <p:sp>
          <p:nvSpPr>
            <p:cNvPr id="58" name="Hexagon 57">
              <a:hlinkClick r:id="rId16" action="ppaction://hlinksldjump"/>
            </p:cNvPr>
            <p:cNvSpPr/>
            <p:nvPr/>
          </p:nvSpPr>
          <p:spPr>
            <a:xfrm>
              <a:off x="8038526" y="5962693"/>
              <a:ext cx="878250" cy="757112"/>
            </a:xfrm>
            <a:prstGeom prst="hexagon">
              <a:avLst/>
            </a:prstGeom>
            <a:solidFill>
              <a:srgbClr val="ED2922"/>
            </a:solidFill>
            <a:ln>
              <a:solidFill>
                <a:srgbClr val="ED2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u="sng" dirty="0">
                <a:solidFill>
                  <a:schemeClr val="bg1"/>
                </a:solidFill>
                <a:latin typeface="Century Gothic" panose="020B0502020202020204" pitchFamily="34" charset="0"/>
              </a:endParaRPr>
            </a:p>
          </p:txBody>
        </p:sp>
        <p:sp>
          <p:nvSpPr>
            <p:cNvPr id="59" name="TextBox 58"/>
            <p:cNvSpPr txBox="1"/>
            <p:nvPr/>
          </p:nvSpPr>
          <p:spPr>
            <a:xfrm>
              <a:off x="8134824" y="6143394"/>
              <a:ext cx="740052" cy="369332"/>
            </a:xfrm>
            <a:prstGeom prst="rect">
              <a:avLst/>
            </a:prstGeom>
            <a:noFill/>
          </p:spPr>
          <p:txBody>
            <a:bodyPr wrap="square" rtlCol="0">
              <a:spAutoFit/>
            </a:bodyPr>
            <a:lstStyle/>
            <a:p>
              <a:r>
                <a:rPr lang="en-GB" dirty="0" smtClean="0">
                  <a:solidFill>
                    <a:schemeClr val="bg1"/>
                  </a:solidFill>
                  <a:latin typeface="Century Gothic" panose="020B0502020202020204" pitchFamily="34" charset="0"/>
                </a:rPr>
                <a:t>End</a:t>
              </a:r>
              <a:endParaRPr lang="en-GB" dirty="0">
                <a:solidFill>
                  <a:schemeClr val="bg1"/>
                </a:solidFill>
                <a:latin typeface="Century Gothic" panose="020B0502020202020204" pitchFamily="34" charset="0"/>
              </a:endParaRPr>
            </a:p>
          </p:txBody>
        </p:sp>
      </p:grpSp>
      <p:sp>
        <p:nvSpPr>
          <p:cNvPr id="56" name="Rectangle 55">
            <a:hlinkClick r:id="rId17" action="ppaction://hlinksldjump"/>
          </p:cNvPr>
          <p:cNvSpPr/>
          <p:nvPr/>
        </p:nvSpPr>
        <p:spPr>
          <a:xfrm>
            <a:off x="8284064" y="5396683"/>
            <a:ext cx="878251" cy="7571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5512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239198" y="4084822"/>
            <a:ext cx="3869338" cy="3168409"/>
            <a:chOff x="5182301" y="3999732"/>
            <a:chExt cx="3869338" cy="3168409"/>
          </a:xfrm>
        </p:grpSpPr>
        <p:sp>
          <p:nvSpPr>
            <p:cNvPr id="30" name="TextBox 29"/>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31" name="Group 30"/>
            <p:cNvGrpSpPr/>
            <p:nvPr/>
          </p:nvGrpSpPr>
          <p:grpSpPr>
            <a:xfrm>
              <a:off x="6677778" y="3999732"/>
              <a:ext cx="2373861" cy="3168409"/>
              <a:chOff x="4837117" y="575007"/>
              <a:chExt cx="5217382" cy="6963675"/>
            </a:xfrm>
          </p:grpSpPr>
          <p:sp>
            <p:nvSpPr>
              <p:cNvPr id="32" name="Hexagon 31"/>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3" name="Hexagon 32"/>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Hexagon 36"/>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Hexagon 37"/>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4" name="Hexagon 43"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5" name="Hexagon 44"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10606" y="177502"/>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Zeus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12459" y="5445073"/>
            <a:ext cx="808056" cy="696599"/>
          </a:xfrm>
          <a:prstGeom prst="rect">
            <a:avLst/>
          </a:prstGeom>
        </p:spPr>
      </p:pic>
      <p:sp>
        <p:nvSpPr>
          <p:cNvPr id="27" name="TextBox 26"/>
          <p:cNvSpPr txBox="1"/>
          <p:nvPr/>
        </p:nvSpPr>
        <p:spPr>
          <a:xfrm>
            <a:off x="82738" y="6584890"/>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Marcus </a:t>
            </a:r>
            <a:r>
              <a:rPr lang="en-GB" sz="600" dirty="0" smtClean="0">
                <a:latin typeface="Century Gothic" panose="020B0502020202020204" pitchFamily="34" charset="0"/>
              </a:rPr>
              <a:t>Crafter </a:t>
            </a:r>
            <a:r>
              <a:rPr lang="en-GB" sz="600" dirty="0">
                <a:latin typeface="Century Gothic" panose="020B0502020202020204" pitchFamily="34" charset="0"/>
              </a:rPr>
              <a:t>| </a:t>
            </a:r>
            <a:r>
              <a:rPr lang="en-GB" sz="600" dirty="0" smtClean="0">
                <a:latin typeface="Century Gothic" panose="020B0502020202020204" pitchFamily="34" charset="0"/>
              </a:rPr>
              <a:t>Flickr | </a:t>
            </a:r>
            <a:r>
              <a:rPr lang="en-GB" sz="600" dirty="0">
                <a:latin typeface="Century Gothic" panose="020B0502020202020204" pitchFamily="34" charset="0"/>
              </a:rPr>
              <a:t>CC BY-NC-SA 2.0</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203" y="1418839"/>
            <a:ext cx="3103858" cy="4654855"/>
          </a:xfrm>
          <a:prstGeom prst="rect">
            <a:avLst/>
          </a:prstGeom>
        </p:spPr>
      </p:pic>
      <p:sp>
        <p:nvSpPr>
          <p:cNvPr id="23" name="TextBox 22"/>
          <p:cNvSpPr txBox="1"/>
          <p:nvPr/>
        </p:nvSpPr>
        <p:spPr>
          <a:xfrm>
            <a:off x="3484032" y="1462481"/>
            <a:ext cx="4816448" cy="4924425"/>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Zeus was the </a:t>
            </a:r>
            <a:r>
              <a:rPr lang="en-GB" sz="2000" dirty="0">
                <a:solidFill>
                  <a:srgbClr val="333F48"/>
                </a:solidFill>
                <a:latin typeface="Century Gothic" panose="020B0502020202020204" pitchFamily="34" charset="0"/>
              </a:rPr>
              <a:t>leader of the </a:t>
            </a:r>
            <a:r>
              <a:rPr lang="en-GB" sz="2000" dirty="0" smtClean="0">
                <a:solidFill>
                  <a:srgbClr val="333F48"/>
                </a:solidFill>
                <a:latin typeface="Century Gothic" panose="020B0502020202020204" pitchFamily="34" charset="0"/>
              </a:rPr>
              <a:t>gods.  He was </a:t>
            </a:r>
            <a:r>
              <a:rPr lang="en-GB" sz="2000" dirty="0">
                <a:solidFill>
                  <a:srgbClr val="333F48"/>
                </a:solidFill>
                <a:latin typeface="Century Gothic" panose="020B0502020202020204" pitchFamily="34" charset="0"/>
              </a:rPr>
              <a:t>in charge of </a:t>
            </a:r>
            <a:r>
              <a:rPr lang="en-GB" sz="2000" dirty="0" smtClean="0">
                <a:solidFill>
                  <a:srgbClr val="333F48"/>
                </a:solidFill>
                <a:latin typeface="Century Gothic" panose="020B0502020202020204" pitchFamily="34" charset="0"/>
              </a:rPr>
              <a:t>the rain </a:t>
            </a:r>
            <a:r>
              <a:rPr lang="en-GB" sz="2000" dirty="0">
                <a:solidFill>
                  <a:srgbClr val="333F48"/>
                </a:solidFill>
                <a:latin typeface="Century Gothic" panose="020B0502020202020204" pitchFamily="34" charset="0"/>
              </a:rPr>
              <a:t>and the </a:t>
            </a:r>
            <a:r>
              <a:rPr lang="en-GB" sz="2000" dirty="0" smtClean="0">
                <a:solidFill>
                  <a:srgbClr val="333F48"/>
                </a:solidFill>
                <a:latin typeface="Century Gothic" panose="020B0502020202020204" pitchFamily="34" charset="0"/>
              </a:rPr>
              <a:t>sky.  He was the most powerful of all gods.</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the King of </a:t>
            </a:r>
            <a:r>
              <a:rPr lang="en-GB" sz="2000" dirty="0" smtClean="0">
                <a:solidFill>
                  <a:srgbClr val="333F48"/>
                </a:solidFill>
                <a:latin typeface="Century Gothic" panose="020B0502020202020204" pitchFamily="34" charset="0"/>
                <a:hlinkClick r:id="rId5" action="ppaction://hlinksldjump"/>
              </a:rPr>
              <a:t>Mount Olympus</a:t>
            </a:r>
            <a:r>
              <a:rPr lang="en-GB" sz="2000" dirty="0" smtClean="0">
                <a:solidFill>
                  <a:srgbClr val="333F48"/>
                </a:solidFill>
                <a:latin typeface="Century Gothic" panose="020B0502020202020204" pitchFamily="34" charset="0"/>
              </a:rPr>
              <a:t>.</a:t>
            </a:r>
          </a:p>
          <a:p>
            <a:endParaRPr lang="en-GB" sz="2000" dirty="0">
              <a:solidFill>
                <a:srgbClr val="333F48"/>
              </a:solidFill>
              <a:latin typeface="Century Gothic" panose="020B0502020202020204" pitchFamily="34" charset="0"/>
            </a:endParaRPr>
          </a:p>
          <a:p>
            <a:endParaRPr lang="en-GB" sz="2000" dirty="0" smtClean="0">
              <a:solidFill>
                <a:srgbClr val="333F48"/>
              </a:solidFill>
              <a:latin typeface="Century Gothic" panose="020B0502020202020204" pitchFamily="34" charset="0"/>
            </a:endParaRPr>
          </a:p>
          <a:p>
            <a:endParaRPr lang="en-GB" sz="2000" dirty="0">
              <a:solidFill>
                <a:srgbClr val="333F48"/>
              </a:solidFill>
              <a:latin typeface="Century Gothic" panose="020B0502020202020204" pitchFamily="34" charset="0"/>
            </a:endParaRPr>
          </a:p>
          <a:p>
            <a:endParaRPr lang="en-GB" sz="2000" dirty="0" smtClean="0">
              <a:solidFill>
                <a:srgbClr val="333F48"/>
              </a:solidFill>
              <a:latin typeface="Century Gothic" panose="020B0502020202020204" pitchFamily="34" charset="0"/>
            </a:endParaRPr>
          </a:p>
          <a:p>
            <a:endParaRPr lang="en-GB" sz="2000" dirty="0" smtClean="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was married to Hera, who was the goddess of family and marriage. </a:t>
            </a:r>
            <a:endParaRPr lang="en-GB" sz="2000" dirty="0">
              <a:solidFill>
                <a:srgbClr val="333F48"/>
              </a:solidFill>
              <a:latin typeface="Century Gothic" panose="020B0502020202020204" pitchFamily="34" charset="0"/>
            </a:endParaRP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When Zeus was angry he would affect the weather, and sometimes he threw thunderbolts! </a:t>
            </a:r>
          </a:p>
        </p:txBody>
      </p:sp>
      <p:pic>
        <p:nvPicPr>
          <p:cNvPr id="3" name="Picture 2">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7571" y="3181134"/>
            <a:ext cx="4161713" cy="839279"/>
          </a:xfrm>
          <a:prstGeom prst="rect">
            <a:avLst/>
          </a:prstGeom>
        </p:spPr>
      </p:pic>
      <p:sp>
        <p:nvSpPr>
          <p:cNvPr id="25" name="TextBox 24"/>
          <p:cNvSpPr txBox="1"/>
          <p:nvPr/>
        </p:nvSpPr>
        <p:spPr>
          <a:xfrm>
            <a:off x="5325706" y="4016898"/>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err="1">
                <a:latin typeface="Century Gothic" panose="020B0502020202020204" pitchFamily="34" charset="0"/>
              </a:rPr>
              <a:t>J_Alves</a:t>
            </a:r>
            <a:r>
              <a:rPr lang="en-GB" sz="600" dirty="0">
                <a:latin typeface="Century Gothic" panose="020B0502020202020204" pitchFamily="34" charset="0"/>
              </a:rPr>
              <a:t>| </a:t>
            </a:r>
            <a:r>
              <a:rPr lang="en-GB" sz="600" dirty="0" smtClean="0">
                <a:latin typeface="Century Gothic" panose="020B0502020202020204" pitchFamily="34" charset="0"/>
              </a:rPr>
              <a:t>Clipart</a:t>
            </a:r>
            <a:endParaRPr lang="en-GB" sz="600" dirty="0">
              <a:latin typeface="Century Gothic" panose="020B0502020202020204" pitchFamily="34" charset="0"/>
            </a:endParaRPr>
          </a:p>
        </p:txBody>
      </p:sp>
      <p:pic>
        <p:nvPicPr>
          <p:cNvPr id="2" name="Picture 1">
            <a:hlinkClick r:id="rId5"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0924" y="230536"/>
            <a:ext cx="1080000" cy="765281"/>
          </a:xfrm>
          <a:prstGeom prst="rect">
            <a:avLst/>
          </a:prstGeom>
        </p:spPr>
      </p:pic>
      <p:sp>
        <p:nvSpPr>
          <p:cNvPr id="4" name="TextBox 3"/>
          <p:cNvSpPr txBox="1"/>
          <p:nvPr/>
        </p:nvSpPr>
        <p:spPr>
          <a:xfrm>
            <a:off x="1495909" y="925696"/>
            <a:ext cx="4273927" cy="369332"/>
          </a:xfrm>
          <a:prstGeom prst="rect">
            <a:avLst/>
          </a:prstGeom>
          <a:noFill/>
        </p:spPr>
        <p:txBody>
          <a:bodyPr wrap="none" rtlCol="0">
            <a:spAutoFit/>
          </a:bodyPr>
          <a:lstStyle/>
          <a:p>
            <a:r>
              <a:rPr lang="en-GB" dirty="0" smtClean="0">
                <a:solidFill>
                  <a:srgbClr val="00AEA8"/>
                </a:solidFill>
                <a:latin typeface="Century Gothic" panose="020B0502020202020204" pitchFamily="34" charset="0"/>
              </a:rPr>
              <a:t>Click on me to find out what I mean.</a:t>
            </a:r>
            <a:endParaRPr lang="en-GB" dirty="0">
              <a:solidFill>
                <a:srgbClr val="00AEA8"/>
              </a:solidFill>
              <a:latin typeface="Century Gothic" panose="020B0502020202020204" pitchFamily="34" charset="0"/>
            </a:endParaRPr>
          </a:p>
        </p:txBody>
      </p:sp>
      <p:sp>
        <p:nvSpPr>
          <p:cNvPr id="6" name="Right Arrow 5"/>
          <p:cNvSpPr/>
          <p:nvPr/>
        </p:nvSpPr>
        <p:spPr>
          <a:xfrm rot="12431218">
            <a:off x="1408314" y="682123"/>
            <a:ext cx="430924" cy="209422"/>
          </a:xfrm>
          <a:prstGeom prst="rightArrow">
            <a:avLst/>
          </a:prstGeom>
          <a:solidFill>
            <a:srgbClr val="49C5B1"/>
          </a:solidFill>
          <a:ln>
            <a:solidFill>
              <a:srgbClr val="49C5B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3682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616477" y="4039950"/>
            <a:ext cx="4492060" cy="3168409"/>
            <a:chOff x="4559580" y="3999732"/>
            <a:chExt cx="4492060" cy="3168409"/>
          </a:xfrm>
        </p:grpSpPr>
        <p:sp>
          <p:nvSpPr>
            <p:cNvPr id="25" name="TextBox 24"/>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6" name="Group 25"/>
            <p:cNvGrpSpPr/>
            <p:nvPr/>
          </p:nvGrpSpPr>
          <p:grpSpPr>
            <a:xfrm>
              <a:off x="4559580" y="3999732"/>
              <a:ext cx="4492060" cy="3168409"/>
              <a:chOff x="181643" y="575007"/>
              <a:chExt cx="9872856" cy="6963675"/>
            </a:xfrm>
          </p:grpSpPr>
          <p:sp>
            <p:nvSpPr>
              <p:cNvPr id="27" name="Hexagon 26"/>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9" name="Hexagon 28"/>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0" name="Hexagon 29"/>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Hexagon 31"/>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Hexagon 32"/>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7076591" y="1360977"/>
                <a:ext cx="1291389" cy="111326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6" name="Hexagon 35"/>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7" name="Hexagon 36"/>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9" name="Hexagon 38"/>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Poseidon</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21091" y="5409213"/>
            <a:ext cx="800188" cy="689817"/>
          </a:xfrm>
          <a:prstGeom prst="rect">
            <a:avLst/>
          </a:prstGeom>
        </p:spPr>
      </p:pic>
      <p:pic>
        <p:nvPicPr>
          <p:cNvPr id="2" name="Picture 1"/>
          <p:cNvPicPr>
            <a:picLocks noChangeAspect="1"/>
          </p:cNvPicPr>
          <p:nvPr/>
        </p:nvPicPr>
        <p:blipFill>
          <a:blip r:embed="rId4"/>
          <a:stretch>
            <a:fillRect/>
          </a:stretch>
        </p:blipFill>
        <p:spPr>
          <a:xfrm>
            <a:off x="151015" y="1350014"/>
            <a:ext cx="3103200" cy="4667949"/>
          </a:xfrm>
          <a:prstGeom prst="rect">
            <a:avLst/>
          </a:prstGeom>
        </p:spPr>
      </p:pic>
      <p:pic>
        <p:nvPicPr>
          <p:cNvPr id="3" name="Picture 2"/>
          <p:cNvPicPr>
            <a:picLocks noChangeAspect="1"/>
          </p:cNvPicPr>
          <p:nvPr/>
        </p:nvPicPr>
        <p:blipFill>
          <a:blip r:embed="rId5"/>
          <a:stretch>
            <a:fillRect/>
          </a:stretch>
        </p:blipFill>
        <p:spPr>
          <a:xfrm>
            <a:off x="151015" y="6554451"/>
            <a:ext cx="2530059" cy="188992"/>
          </a:xfrm>
          <a:prstGeom prst="rect">
            <a:avLst/>
          </a:prstGeom>
        </p:spPr>
      </p:pic>
      <p:sp>
        <p:nvSpPr>
          <p:cNvPr id="22" name="TextBox 21"/>
          <p:cNvSpPr txBox="1"/>
          <p:nvPr/>
        </p:nvSpPr>
        <p:spPr>
          <a:xfrm>
            <a:off x="3581390" y="1324053"/>
            <a:ext cx="4611317" cy="3077766"/>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Poseidon was one of the most powerful gods, but wasn’t as powerful as his brother, Zeus. </a:t>
            </a:r>
          </a:p>
          <a:p>
            <a:endParaRPr lang="en-GB" sz="2000" dirty="0" smtClean="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Poseidon was god of the sea, and he lived in a palace under the sea.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had a temper like his brother and when he was angry, Poseidon liked to cause earthquakes. </a:t>
            </a:r>
          </a:p>
        </p:txBody>
      </p:sp>
      <p:pic>
        <p:nvPicPr>
          <p:cNvPr id="4" name="Picture 3">
            <a:hlinkClick r:id="rId6" action="ppaction://hlinksldjump"/>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5732" y="189309"/>
            <a:ext cx="1080000" cy="765281"/>
          </a:xfrm>
          <a:prstGeom prst="rect">
            <a:avLst/>
          </a:prstGeom>
        </p:spPr>
      </p:pic>
    </p:spTree>
    <p:extLst>
      <p:ext uri="{BB962C8B-B14F-4D97-AF65-F5344CB8AC3E}">
        <p14:creationId xmlns:p14="http://schemas.microsoft.com/office/powerpoint/2010/main" val="4065397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16477" y="4057203"/>
            <a:ext cx="4492060" cy="3151156"/>
            <a:chOff x="4559580" y="4016985"/>
            <a:chExt cx="4492060" cy="3151156"/>
          </a:xfrm>
        </p:grpSpPr>
        <p:sp>
          <p:nvSpPr>
            <p:cNvPr id="26" name="TextBox 25"/>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27" name="Group 26"/>
            <p:cNvGrpSpPr/>
            <p:nvPr/>
          </p:nvGrpSpPr>
          <p:grpSpPr>
            <a:xfrm>
              <a:off x="4559580" y="4016985"/>
              <a:ext cx="4492060" cy="3151156"/>
              <a:chOff x="181643" y="612926"/>
              <a:chExt cx="9872856" cy="6925756"/>
            </a:xfrm>
          </p:grpSpPr>
          <p:sp>
            <p:nvSpPr>
              <p:cNvPr id="29" name="Hexagon 28"/>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0" name="Hexagon 29"/>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1" name="Hexagon 30"/>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2" name="Hexagon 31"/>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Hexagon 33"/>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Hexagon 34"/>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8" name="Hexagon 37"/>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2" name="Hexagon 41"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Ares</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29976" y="5424211"/>
            <a:ext cx="774358" cy="667550"/>
          </a:xfrm>
          <a:prstGeom prst="rect">
            <a:avLst/>
          </a:prstGeom>
        </p:spPr>
      </p:pic>
      <p:sp>
        <p:nvSpPr>
          <p:cNvPr id="22" name="TextBox 21"/>
          <p:cNvSpPr txBox="1"/>
          <p:nvPr/>
        </p:nvSpPr>
        <p:spPr>
          <a:xfrm>
            <a:off x="502499" y="5699241"/>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a:t>
            </a:r>
            <a:r>
              <a:rPr lang="en-GB" sz="600" dirty="0">
                <a:latin typeface="Century Gothic" panose="020B0502020202020204" pitchFamily="34" charset="0"/>
              </a:rPr>
              <a:t>Mary </a:t>
            </a:r>
            <a:r>
              <a:rPr lang="en-GB" sz="600" dirty="0" err="1">
                <a:latin typeface="Century Gothic" panose="020B0502020202020204" pitchFamily="34" charset="0"/>
              </a:rPr>
              <a:t>Harrsch</a:t>
            </a:r>
            <a:r>
              <a:rPr lang="en-GB" sz="600" dirty="0" smtClean="0">
                <a:latin typeface="Century Gothic" panose="020B0502020202020204" pitchFamily="34" charset="0"/>
              </a:rPr>
              <a:t>| Flickr | </a:t>
            </a:r>
            <a:r>
              <a:rPr lang="en-GB" sz="600" dirty="0">
                <a:latin typeface="Century Gothic" panose="020B0502020202020204" pitchFamily="34" charset="0"/>
              </a:rPr>
              <a:t>CC BY-NC-SA 2.0</a:t>
            </a: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376" y="1576224"/>
            <a:ext cx="3103200" cy="4137600"/>
          </a:xfrm>
          <a:prstGeom prst="rect">
            <a:avLst/>
          </a:prstGeom>
        </p:spPr>
      </p:pic>
      <p:sp>
        <p:nvSpPr>
          <p:cNvPr id="24" name="TextBox 23"/>
          <p:cNvSpPr txBox="1"/>
          <p:nvPr/>
        </p:nvSpPr>
        <p:spPr>
          <a:xfrm>
            <a:off x="3766014" y="1527630"/>
            <a:ext cx="4611317" cy="4001095"/>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Ares was the god of war.</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Many people thought he was a coward and was cruel.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This included his own mother and father, Zeus and Hera, who did not like him.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Ares and Aphrodite (who was the goddess of love and beauty) had a child together who was called Eros, but most people know him as Cupid. </a:t>
            </a:r>
          </a:p>
        </p:txBody>
      </p:sp>
      <p:pic>
        <p:nvPicPr>
          <p:cNvPr id="2" name="Picture 1">
            <a:hlinkClick r:id="rId5" action="ppaction://hlinksldjump"/>
          </p:cNvPr>
          <p:cNvPicPr>
            <a:picLocks noChangeAspect="1"/>
          </p:cNvPicPr>
          <p:nvPr/>
        </p:nvPicPr>
        <p:blipFill>
          <a:blip r:embed="rId6"/>
          <a:stretch>
            <a:fillRect/>
          </a:stretch>
        </p:blipFill>
        <p:spPr>
          <a:xfrm>
            <a:off x="404728" y="6142849"/>
            <a:ext cx="2627604" cy="536494"/>
          </a:xfrm>
          <a:prstGeom prst="rect">
            <a:avLst/>
          </a:prstGeom>
        </p:spPr>
      </p:pic>
      <p:pic>
        <p:nvPicPr>
          <p:cNvPr id="3" name="Picture 2">
            <a:hlinkClick r:id="rId7" action="ppaction://hlinksldjump"/>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8638" y="476653"/>
            <a:ext cx="1080000" cy="765281"/>
          </a:xfrm>
          <a:prstGeom prst="rect">
            <a:avLst/>
          </a:prstGeom>
        </p:spPr>
      </p:pic>
    </p:spTree>
    <p:extLst>
      <p:ext uri="{BB962C8B-B14F-4D97-AF65-F5344CB8AC3E}">
        <p14:creationId xmlns:p14="http://schemas.microsoft.com/office/powerpoint/2010/main" val="2809658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616477" y="4039950"/>
            <a:ext cx="4492060" cy="3168409"/>
            <a:chOff x="4559580" y="3999732"/>
            <a:chExt cx="4492060" cy="3168409"/>
          </a:xfrm>
        </p:grpSpPr>
        <p:sp>
          <p:nvSpPr>
            <p:cNvPr id="30" name="TextBox 29"/>
            <p:cNvSpPr txBox="1"/>
            <p:nvPr/>
          </p:nvSpPr>
          <p:spPr>
            <a:xfrm>
              <a:off x="5182301" y="6351572"/>
              <a:ext cx="3596109" cy="287258"/>
            </a:xfrm>
            <a:prstGeom prst="rect">
              <a:avLst/>
            </a:prstGeom>
            <a:noFill/>
          </p:spPr>
          <p:txBody>
            <a:bodyPr wrap="square" lIns="0" tIns="0" rIns="0" bIns="0"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30000" noProof="0" dirty="0" err="1" smtClean="0">
                  <a:ln>
                    <a:noFill/>
                  </a:ln>
                  <a:solidFill>
                    <a:srgbClr val="14A19A"/>
                  </a:solidFill>
                  <a:effectLst/>
                  <a:uLnTx/>
                  <a:uFillTx/>
                  <a:latin typeface="Century Gothic"/>
                  <a:cs typeface="Century Gothic"/>
                </a:rPr>
                <a:t>mylearning.org</a:t>
              </a:r>
              <a:endParaRPr kumimoji="0" lang="en-GB" sz="3200" b="1" i="0" u="none" strike="noStrike" kern="0" cap="none" spc="0" normalizeH="0" baseline="30000" noProof="0" dirty="0" smtClean="0">
                <a:ln>
                  <a:noFill/>
                </a:ln>
                <a:solidFill>
                  <a:srgbClr val="14A19A"/>
                </a:solidFill>
                <a:effectLst/>
                <a:uLnTx/>
                <a:uFillTx/>
                <a:latin typeface="Century Gothic"/>
                <a:cs typeface="Century Gothic"/>
              </a:endParaRPr>
            </a:p>
          </p:txBody>
        </p:sp>
        <p:grpSp>
          <p:nvGrpSpPr>
            <p:cNvPr id="31" name="Group 30"/>
            <p:cNvGrpSpPr/>
            <p:nvPr/>
          </p:nvGrpSpPr>
          <p:grpSpPr>
            <a:xfrm>
              <a:off x="4559580" y="3999732"/>
              <a:ext cx="4492060" cy="3168409"/>
              <a:chOff x="181643" y="575007"/>
              <a:chExt cx="9872856" cy="6963675"/>
            </a:xfrm>
          </p:grpSpPr>
          <p:sp>
            <p:nvSpPr>
              <p:cNvPr id="32" name="Hexagon 31"/>
              <p:cNvSpPr/>
              <p:nvPr/>
            </p:nvSpPr>
            <p:spPr>
              <a:xfrm>
                <a:off x="5379163"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3" name="Hexagon 32"/>
              <p:cNvSpPr/>
              <p:nvPr/>
            </p:nvSpPr>
            <p:spPr>
              <a:xfrm>
                <a:off x="6863348" y="4406740"/>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4" name="Hexagon 33"/>
              <p:cNvSpPr/>
              <p:nvPr/>
            </p:nvSpPr>
            <p:spPr>
              <a:xfrm>
                <a:off x="6863348" y="6063546"/>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35" name="Hexagon 34"/>
              <p:cNvSpPr/>
              <p:nvPr/>
            </p:nvSpPr>
            <p:spPr>
              <a:xfrm>
                <a:off x="8333151" y="5225602"/>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Hexagon 35"/>
              <p:cNvSpPr/>
              <p:nvPr/>
            </p:nvSpPr>
            <p:spPr>
              <a:xfrm>
                <a:off x="3893316" y="2759368"/>
                <a:ext cx="1711158" cy="1475136"/>
              </a:xfrm>
              <a:prstGeom prst="hexagon">
                <a:avLst/>
              </a:prstGeom>
              <a:noFill/>
              <a:ln w="38100" cap="flat" cmpd="sng" algn="ctr">
                <a:solidFill>
                  <a:srgbClr val="49C5B1">
                    <a:alpha val="1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Hexagon 36"/>
              <p:cNvSpPr/>
              <p:nvPr/>
            </p:nvSpPr>
            <p:spPr>
              <a:xfrm>
                <a:off x="6863348" y="2765687"/>
                <a:ext cx="1711158" cy="1475136"/>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Hexagon 37"/>
              <p:cNvSpPr/>
              <p:nvPr/>
            </p:nvSpPr>
            <p:spPr>
              <a:xfrm>
                <a:off x="8343341" y="3581584"/>
                <a:ext cx="1711158" cy="1475136"/>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0" name="Hexagon 39"/>
              <p:cNvSpPr/>
              <p:nvPr/>
            </p:nvSpPr>
            <p:spPr>
              <a:xfrm>
                <a:off x="8147782" y="575007"/>
                <a:ext cx="911725" cy="785970"/>
              </a:xfrm>
              <a:prstGeom prst="hexagon">
                <a:avLst/>
              </a:prstGeom>
              <a:solidFill>
                <a:srgbClr val="49C5B1">
                  <a:alpha val="2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1" name="Hexagon 40"/>
              <p:cNvSpPr/>
              <p:nvPr/>
            </p:nvSpPr>
            <p:spPr>
              <a:xfrm>
                <a:off x="4220151" y="4679154"/>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3" name="Hexagon 42"/>
              <p:cNvSpPr/>
              <p:nvPr/>
            </p:nvSpPr>
            <p:spPr>
              <a:xfrm>
                <a:off x="2981591" y="4439632"/>
                <a:ext cx="911725" cy="785970"/>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4" name="Hexagon 43" hidden="1"/>
              <p:cNvSpPr/>
              <p:nvPr/>
            </p:nvSpPr>
            <p:spPr>
              <a:xfrm>
                <a:off x="5638799" y="2166352"/>
                <a:ext cx="1291389" cy="1113266"/>
              </a:xfrm>
              <a:prstGeom prst="hexagon">
                <a:avLst/>
              </a:prstGeom>
              <a:solidFill>
                <a:srgbClr val="49C5B1">
                  <a:alpha val="10000"/>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5" name="Hexagon 44" hidden="1"/>
              <p:cNvSpPr/>
              <p:nvPr/>
            </p:nvSpPr>
            <p:spPr>
              <a:xfrm>
                <a:off x="4837117" y="612926"/>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46" name="Hexagon 45"/>
              <p:cNvSpPr/>
              <p:nvPr/>
            </p:nvSpPr>
            <p:spPr>
              <a:xfrm>
                <a:off x="181643" y="5185641"/>
                <a:ext cx="607094" cy="523357"/>
              </a:xfrm>
              <a:prstGeom prst="hexagon">
                <a:avLst/>
              </a:prstGeom>
              <a:noFill/>
              <a:ln w="38100" cap="flat" cmpd="sng" algn="ctr">
                <a:solidFill>
                  <a:srgbClr val="49C5B1">
                    <a:alpha val="2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 </a:t>
                </a:r>
              </a:p>
            </p:txBody>
          </p:sp>
        </p:grpSp>
      </p:grpSp>
      <p:sp>
        <p:nvSpPr>
          <p:cNvPr id="13" name="TextBox 12"/>
          <p:cNvSpPr txBox="1"/>
          <p:nvPr/>
        </p:nvSpPr>
        <p:spPr>
          <a:xfrm>
            <a:off x="0" y="230536"/>
            <a:ext cx="9144000" cy="677108"/>
          </a:xfrm>
          <a:prstGeom prst="rect">
            <a:avLst/>
          </a:prstGeom>
          <a:noFill/>
        </p:spPr>
        <p:txBody>
          <a:bodyPr wrap="square" lIns="0" tIns="0" rIns="0" bIns="0" rtlCol="0">
            <a:spAutoFit/>
          </a:bodyPr>
          <a:lstStyle/>
          <a:p>
            <a:pPr algn="ctr" defTabSz="457200"/>
            <a:r>
              <a:rPr lang="en-GB" sz="4400" b="1" dirty="0" smtClean="0">
                <a:solidFill>
                  <a:srgbClr val="14A19A"/>
                </a:solidFill>
                <a:latin typeface="Century Gothic" panose="020B0502020202020204" pitchFamily="34" charset="0"/>
              </a:rPr>
              <a:t>Apollo</a:t>
            </a:r>
            <a:endParaRPr lang="en-US" sz="4400" b="1" dirty="0" smtClean="0">
              <a:solidFill>
                <a:srgbClr val="14A19A"/>
              </a:solidFill>
            </a:endParaRPr>
          </a:p>
        </p:txBody>
      </p:sp>
      <p:pic>
        <p:nvPicPr>
          <p:cNvPr id="28" name="Picture 27">
            <a:hlinkClick r:id="rId2" action="ppaction://hlinksldjump"/>
          </p:cNvPr>
          <p:cNvPicPr>
            <a:picLocks noChangeAspect="1"/>
          </p:cNvPicPr>
          <p:nvPr/>
        </p:nvPicPr>
        <p:blipFill>
          <a:blip r:embed="rId3"/>
          <a:stretch>
            <a:fillRect/>
          </a:stretch>
        </p:blipFill>
        <p:spPr>
          <a:xfrm flipH="1">
            <a:off x="8333435" y="5418173"/>
            <a:ext cx="789886" cy="680936"/>
          </a:xfrm>
          <a:prstGeom prst="rect">
            <a:avLst/>
          </a:prstGeom>
        </p:spPr>
      </p:pic>
      <p:sp>
        <p:nvSpPr>
          <p:cNvPr id="24" name="TextBox 23"/>
          <p:cNvSpPr txBox="1"/>
          <p:nvPr/>
        </p:nvSpPr>
        <p:spPr>
          <a:xfrm>
            <a:off x="266427" y="6482049"/>
            <a:ext cx="2529833" cy="184666"/>
          </a:xfrm>
          <a:prstGeom prst="rect">
            <a:avLst/>
          </a:prstGeom>
          <a:noFill/>
        </p:spPr>
        <p:txBody>
          <a:bodyPr wrap="square" rtlCol="0">
            <a:spAutoFit/>
          </a:bodyPr>
          <a:lstStyle/>
          <a:p>
            <a:r>
              <a:rPr lang="en-GB" sz="600" dirty="0" smtClean="0">
                <a:latin typeface="Century Gothic" panose="020B0502020202020204" pitchFamily="34" charset="0"/>
              </a:rPr>
              <a:t>Image: Jeffery </a:t>
            </a:r>
            <a:r>
              <a:rPr lang="en-GB" sz="600" dirty="0" err="1" smtClean="0">
                <a:latin typeface="Century Gothic" panose="020B0502020202020204" pitchFamily="34" charset="0"/>
              </a:rPr>
              <a:t>Doonan</a:t>
            </a:r>
            <a:r>
              <a:rPr lang="en-GB" sz="600" dirty="0" smtClean="0">
                <a:latin typeface="Century Gothic" panose="020B0502020202020204" pitchFamily="34" charset="0"/>
              </a:rPr>
              <a:t>| Flickr | </a:t>
            </a:r>
            <a:r>
              <a:rPr lang="en-GB" sz="600" dirty="0">
                <a:latin typeface="Century Gothic" panose="020B0502020202020204" pitchFamily="34" charset="0"/>
              </a:rPr>
              <a:t>CC BY-NC 2.0</a:t>
            </a:r>
          </a:p>
        </p:txBody>
      </p:sp>
      <p:pic>
        <p:nvPicPr>
          <p:cNvPr id="25" name="Picture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29" y="1553650"/>
            <a:ext cx="3103200" cy="4051946"/>
          </a:xfrm>
          <a:prstGeom prst="rect">
            <a:avLst/>
          </a:prstGeom>
        </p:spPr>
      </p:pic>
      <p:sp>
        <p:nvSpPr>
          <p:cNvPr id="29" name="TextBox 28"/>
          <p:cNvSpPr txBox="1"/>
          <p:nvPr/>
        </p:nvSpPr>
        <p:spPr>
          <a:xfrm>
            <a:off x="3766014" y="1527630"/>
            <a:ext cx="4611317" cy="3693319"/>
          </a:xfrm>
          <a:prstGeom prst="rect">
            <a:avLst/>
          </a:prstGeom>
          <a:noFill/>
        </p:spPr>
        <p:txBody>
          <a:bodyPr wrap="square" lIns="0" tIns="0" rIns="0" bIns="0" rtlCol="0">
            <a:spAutoFit/>
          </a:bodyPr>
          <a:lstStyle/>
          <a:p>
            <a:r>
              <a:rPr lang="en-GB" sz="2000" dirty="0" smtClean="0">
                <a:solidFill>
                  <a:srgbClr val="333F48"/>
                </a:solidFill>
                <a:latin typeface="Century Gothic" panose="020B0502020202020204" pitchFamily="34" charset="0"/>
              </a:rPr>
              <a:t>Apollo was the god of the Sun.</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It was believed that he moved the sun using his chariot pulled by golden horses.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As well as being the god of the sun he was also the god of healing, truth and archery. </a:t>
            </a:r>
          </a:p>
          <a:p>
            <a:endParaRPr lang="en-GB" sz="2000" dirty="0">
              <a:solidFill>
                <a:srgbClr val="333F48"/>
              </a:solidFill>
              <a:latin typeface="Century Gothic" panose="020B0502020202020204" pitchFamily="34" charset="0"/>
            </a:endParaRPr>
          </a:p>
          <a:p>
            <a:r>
              <a:rPr lang="en-GB" sz="2000" dirty="0" smtClean="0">
                <a:solidFill>
                  <a:srgbClr val="333F48"/>
                </a:solidFill>
                <a:latin typeface="Century Gothic" panose="020B0502020202020204" pitchFamily="34" charset="0"/>
              </a:rPr>
              <a:t>He had a twin sister, Artemis, and was the child of Zeus and </a:t>
            </a:r>
            <a:r>
              <a:rPr lang="en-GB" sz="2000" dirty="0" err="1" smtClean="0">
                <a:solidFill>
                  <a:srgbClr val="333F48"/>
                </a:solidFill>
                <a:latin typeface="Century Gothic" panose="020B0502020202020204" pitchFamily="34" charset="0"/>
              </a:rPr>
              <a:t>Leto</a:t>
            </a:r>
            <a:r>
              <a:rPr lang="en-GB" sz="2000" dirty="0" smtClean="0">
                <a:solidFill>
                  <a:srgbClr val="333F48"/>
                </a:solidFill>
                <a:latin typeface="Century Gothic" panose="020B0502020202020204" pitchFamily="34" charset="0"/>
              </a:rPr>
              <a:t>. </a:t>
            </a:r>
          </a:p>
        </p:txBody>
      </p:sp>
      <p:pic>
        <p:nvPicPr>
          <p:cNvPr id="2" name="Picture 1">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5948" y="350142"/>
            <a:ext cx="1080000" cy="765281"/>
          </a:xfrm>
          <a:prstGeom prst="rect">
            <a:avLst/>
          </a:prstGeom>
        </p:spPr>
      </p:pic>
    </p:spTree>
    <p:extLst>
      <p:ext uri="{BB962C8B-B14F-4D97-AF65-F5344CB8AC3E}">
        <p14:creationId xmlns:p14="http://schemas.microsoft.com/office/powerpoint/2010/main" val="550973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995</TotalTime>
  <Words>2052</Words>
  <Application>Microsoft Office PowerPoint</Application>
  <PresentationFormat>On-screen Show (4:3)</PresentationFormat>
  <Paragraphs>489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Bivouac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Kate Pettitt</dc:creator>
  <cp:lastModifiedBy>Bartley, Izzy</cp:lastModifiedBy>
  <cp:revision>98</cp:revision>
  <dcterms:created xsi:type="dcterms:W3CDTF">2017-08-04T08:32:44Z</dcterms:created>
  <dcterms:modified xsi:type="dcterms:W3CDTF">2018-01-05T11:07:25Z</dcterms:modified>
</cp:coreProperties>
</file>