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40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04F"/>
    <a:srgbClr val="028399"/>
    <a:srgbClr val="008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326" y="78"/>
      </p:cViewPr>
      <p:guideLst>
        <p:guide orient="horz" pos="3047"/>
        <p:guide pos="40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7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4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5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0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7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5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2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E40E-3710-4D2B-BB9B-A813E4F7C24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C522-FC48-4291-A5F1-FA61EF937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5520690" y="365760"/>
            <a:ext cx="7087932" cy="8709660"/>
          </a:xfrm>
          <a:prstGeom prst="wedgeRectCallout">
            <a:avLst>
              <a:gd name="adj1" fmla="val -49316"/>
              <a:gd name="adj2" fmla="val -18847"/>
            </a:avLst>
          </a:prstGeom>
          <a:solidFill>
            <a:srgbClr val="028399">
              <a:alpha val="16078"/>
            </a:srgbClr>
          </a:solidFill>
          <a:ln w="38100">
            <a:solidFill>
              <a:srgbClr val="028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5430831"/>
            <a:ext cx="6785090" cy="2671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9440" y="549434"/>
            <a:ext cx="5715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What can you find out about Bag </a:t>
            </a:r>
            <a:r>
              <a:rPr lang="en-GB" sz="1400" b="1" dirty="0" err="1">
                <a:latin typeface="Century Gothic" panose="020B0502020202020204" pitchFamily="34" charset="0"/>
              </a:rPr>
              <a:t>Kushia</a:t>
            </a:r>
            <a:r>
              <a:rPr lang="en-GB" sz="1400" b="1" dirty="0">
                <a:latin typeface="Century Gothic" panose="020B0502020202020204" pitchFamily="34" charset="0"/>
              </a:rPr>
              <a:t> from his British Seaman’s identity card?</a:t>
            </a:r>
          </a:p>
          <a:p>
            <a:pPr lvl="0"/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Where was he born and when?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What is his nationality</a:t>
            </a:r>
            <a:r>
              <a:rPr lang="en-GB" sz="1400" dirty="0" smtClean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Who is he married to? </a:t>
            </a: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What </a:t>
            </a:r>
            <a:r>
              <a:rPr lang="en-GB" sz="1400" dirty="0">
                <a:latin typeface="Century Gothic" panose="020B0502020202020204" pitchFamily="34" charset="0"/>
              </a:rPr>
              <a:t>nationality do </a:t>
            </a:r>
            <a:r>
              <a:rPr lang="en-GB" sz="1400" dirty="0" smtClean="0">
                <a:latin typeface="Century Gothic" panose="020B0502020202020204" pitchFamily="34" charset="0"/>
              </a:rPr>
              <a:t>you think </a:t>
            </a:r>
            <a:r>
              <a:rPr lang="en-GB" sz="1400" dirty="0">
                <a:latin typeface="Century Gothic" panose="020B0502020202020204" pitchFamily="34" charset="0"/>
              </a:rPr>
              <a:t>she is, why?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What type of work does he do as a seaman? </a:t>
            </a:r>
            <a:r>
              <a:rPr lang="en-GB" sz="1400" dirty="0" smtClean="0">
                <a:latin typeface="Century Gothic" panose="020B0502020202020204" pitchFamily="34" charset="0"/>
              </a:rPr>
              <a:t>)Look </a:t>
            </a:r>
            <a:r>
              <a:rPr lang="en-GB" sz="1400" dirty="0">
                <a:latin typeface="Century Gothic" panose="020B0502020202020204" pitchFamily="34" charset="0"/>
              </a:rPr>
              <a:t>at his ‘Rank or Rating’ You can find out what this meaning by looking at another of the </a:t>
            </a:r>
            <a:r>
              <a:rPr lang="en-GB" sz="1400" dirty="0" smtClean="0">
                <a:latin typeface="Century Gothic" panose="020B0502020202020204" pitchFamily="34" charset="0"/>
              </a:rPr>
              <a:t>documents).</a:t>
            </a: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Where does he live</a:t>
            </a:r>
            <a:r>
              <a:rPr lang="en-GB" sz="1400" dirty="0" smtClean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Is this identity card still valid? How do you know</a:t>
            </a:r>
            <a:r>
              <a:rPr lang="en-GB" sz="1400" dirty="0" smtClean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This ID card contains Bag’s photograph, signature and fingerprints. What can you infer or suggest about him from this information?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" y="1858222"/>
            <a:ext cx="6775335" cy="2701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1" y="8928535"/>
            <a:ext cx="2914880" cy="67266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25501" y="1160143"/>
            <a:ext cx="1344930" cy="638491"/>
          </a:xfrm>
          <a:prstGeom prst="wedgeRectCallout">
            <a:avLst>
              <a:gd name="adj1" fmla="val -49316"/>
              <a:gd name="adj2" fmla="val -18847"/>
            </a:avLst>
          </a:prstGeom>
          <a:solidFill>
            <a:srgbClr val="4B504F">
              <a:alpha val="58824"/>
            </a:srgbClr>
          </a:solidFill>
          <a:ln w="38100">
            <a:solidFill>
              <a:srgbClr val="4B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Source 1</a:t>
            </a:r>
            <a:endParaRPr lang="en-GB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999" y="1418648"/>
            <a:ext cx="1241711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B504F"/>
                </a:solidFill>
              </a:rPr>
              <a:t>Outside</a:t>
            </a:r>
            <a:endParaRPr lang="en-GB" dirty="0">
              <a:solidFill>
                <a:srgbClr val="4B50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998" y="4968397"/>
            <a:ext cx="1241711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B504F"/>
                </a:solidFill>
              </a:rPr>
              <a:t>Inside</a:t>
            </a:r>
            <a:endParaRPr lang="en-GB" dirty="0">
              <a:solidFill>
                <a:srgbClr val="4B504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971" y="137032"/>
            <a:ext cx="363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Using Archive Documents as Primary Sources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5829" y="9187870"/>
            <a:ext cx="428590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Logo to be replaced (currently a screenshot)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3051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8939112"/>
            <a:ext cx="2914880" cy="67266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247650" y="5958274"/>
            <a:ext cx="7251762" cy="3040380"/>
          </a:xfrm>
          <a:prstGeom prst="wedgeRectCallout">
            <a:avLst>
              <a:gd name="adj1" fmla="val -49316"/>
              <a:gd name="adj2" fmla="val -18847"/>
            </a:avLst>
          </a:prstGeom>
          <a:solidFill>
            <a:srgbClr val="028399">
              <a:alpha val="16078"/>
            </a:srgbClr>
          </a:solidFill>
          <a:ln w="38100">
            <a:solidFill>
              <a:srgbClr val="028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761" y="6023610"/>
            <a:ext cx="6507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What more can you find out about Bag </a:t>
            </a:r>
            <a:r>
              <a:rPr lang="en-GB" sz="1400" b="1" dirty="0" err="1">
                <a:latin typeface="Century Gothic" panose="020B0502020202020204" pitchFamily="34" charset="0"/>
              </a:rPr>
              <a:t>Kushia</a:t>
            </a:r>
            <a:r>
              <a:rPr lang="en-GB" sz="1400" b="1" dirty="0">
                <a:latin typeface="Century Gothic" panose="020B0502020202020204" pitchFamily="34" charset="0"/>
              </a:rPr>
              <a:t> from this final document</a:t>
            </a:r>
            <a:r>
              <a:rPr lang="en-GB" sz="1400" b="1" dirty="0" smtClean="0">
                <a:latin typeface="Century Gothic" panose="020B0502020202020204" pitchFamily="34" charset="0"/>
              </a:rPr>
              <a:t>?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What is the purpose of this document</a:t>
            </a:r>
            <a:r>
              <a:rPr lang="en-GB" sz="1400" dirty="0" smtClean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How does the information about him and his work compare to the other documents? </a:t>
            </a: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Think </a:t>
            </a:r>
            <a:r>
              <a:rPr lang="en-GB" sz="1400" dirty="0">
                <a:latin typeface="Century Gothic" panose="020B0502020202020204" pitchFamily="34" charset="0"/>
              </a:rPr>
              <a:t>about where he lives, where and when he was born.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28" y="5837306"/>
            <a:ext cx="5412304" cy="3637675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314700" y="327275"/>
            <a:ext cx="9297732" cy="4636532"/>
          </a:xfrm>
          <a:prstGeom prst="wedgeRectCallout">
            <a:avLst>
              <a:gd name="adj1" fmla="val -49316"/>
              <a:gd name="adj2" fmla="val -18847"/>
            </a:avLst>
          </a:prstGeom>
          <a:solidFill>
            <a:srgbClr val="028399">
              <a:alpha val="16078"/>
            </a:srgbClr>
          </a:solidFill>
          <a:ln w="38100">
            <a:solidFill>
              <a:srgbClr val="028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7916" y="392430"/>
            <a:ext cx="4394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What more can you find out about the work that Bag </a:t>
            </a:r>
            <a:r>
              <a:rPr lang="en-GB" sz="1400" b="1" dirty="0" err="1">
                <a:latin typeface="Century Gothic" panose="020B0502020202020204" pitchFamily="34" charset="0"/>
              </a:rPr>
              <a:t>Kushia</a:t>
            </a:r>
            <a:r>
              <a:rPr lang="en-GB" sz="1400" b="1" dirty="0">
                <a:latin typeface="Century Gothic" panose="020B0502020202020204" pitchFamily="34" charset="0"/>
              </a:rPr>
              <a:t> did as a Seaman?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Look at the back of this card. How many ships has he worked on? </a:t>
            </a: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Can </a:t>
            </a:r>
            <a:r>
              <a:rPr lang="en-GB" sz="1400" dirty="0">
                <a:latin typeface="Century Gothic" panose="020B0502020202020204" pitchFamily="34" charset="0"/>
              </a:rPr>
              <a:t>you give the names or numbers of two</a:t>
            </a:r>
            <a:r>
              <a:rPr lang="en-GB" sz="1400" dirty="0" smtClean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How many years has he been working as a Seaman</a:t>
            </a:r>
            <a:r>
              <a:rPr lang="en-GB" sz="1400" dirty="0" smtClean="0">
                <a:latin typeface="Century Gothic" panose="020B050202020202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What more can you discover about the type of work he </a:t>
            </a:r>
            <a:r>
              <a:rPr lang="en-GB" sz="1400" dirty="0" smtClean="0">
                <a:latin typeface="Century Gothic" panose="020B0502020202020204" pitchFamily="34" charset="0"/>
              </a:rPr>
              <a:t>does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  <a:r>
              <a:rPr lang="en-GB" sz="1400" dirty="0" smtClean="0">
                <a:latin typeface="Century Gothic" panose="020B0502020202020204" pitchFamily="34" charset="0"/>
              </a:rPr>
              <a:t> Look </a:t>
            </a:r>
            <a:r>
              <a:rPr lang="en-GB" sz="1400" dirty="0">
                <a:latin typeface="Century Gothic" panose="020B0502020202020204" pitchFamily="34" charset="0"/>
              </a:rPr>
              <a:t>at his ‘Rank and Rating’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Have </a:t>
            </a:r>
            <a:r>
              <a:rPr lang="en-GB" sz="1400" dirty="0">
                <a:latin typeface="Century Gothic" panose="020B0502020202020204" pitchFamily="34" charset="0"/>
              </a:rPr>
              <a:t>you seen the number R.37287 on the previous document? What do you think it means?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9084" y="1037529"/>
            <a:ext cx="5246370" cy="3171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" y="1138615"/>
            <a:ext cx="5272342" cy="3246031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76200" y="568704"/>
            <a:ext cx="1344930" cy="638491"/>
          </a:xfrm>
          <a:prstGeom prst="wedgeRectCallout">
            <a:avLst>
              <a:gd name="adj1" fmla="val -49316"/>
              <a:gd name="adj2" fmla="val -18847"/>
            </a:avLst>
          </a:prstGeom>
          <a:solidFill>
            <a:srgbClr val="4B504F">
              <a:alpha val="58824"/>
            </a:srgbClr>
          </a:solidFill>
          <a:ln w="38100">
            <a:solidFill>
              <a:srgbClr val="4B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Source 2</a:t>
            </a:r>
            <a:endParaRPr lang="en-GB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1267502" y="5141795"/>
            <a:ext cx="1344930" cy="638491"/>
          </a:xfrm>
          <a:prstGeom prst="wedgeRectCallout">
            <a:avLst>
              <a:gd name="adj1" fmla="val -49316"/>
              <a:gd name="adj2" fmla="val -18847"/>
            </a:avLst>
          </a:prstGeom>
          <a:solidFill>
            <a:srgbClr val="4B504F">
              <a:alpha val="58824"/>
            </a:srgbClr>
          </a:solidFill>
          <a:ln w="38100">
            <a:solidFill>
              <a:srgbClr val="4B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Source 3</a:t>
            </a:r>
            <a:endParaRPr lang="en-GB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679" y="817580"/>
            <a:ext cx="1088265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B504F"/>
                </a:solidFill>
              </a:rPr>
              <a:t>Front</a:t>
            </a:r>
            <a:endParaRPr lang="en-GB" dirty="0">
              <a:solidFill>
                <a:srgbClr val="4B504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0965" y="377380"/>
            <a:ext cx="821378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B504F"/>
                </a:solidFill>
              </a:rPr>
              <a:t>Back</a:t>
            </a:r>
            <a:endParaRPr lang="en-GB" dirty="0">
              <a:solidFill>
                <a:srgbClr val="4B504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5829" y="9187870"/>
            <a:ext cx="428590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Logo to be replaced (currently a screenshot)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0561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219</Words>
  <Application>Microsoft Office PowerPoint</Application>
  <PresentationFormat>A3 Paper (297x420 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Bartley, Izzy</dc:creator>
  <cp:lastModifiedBy>Bartley, Izzy</cp:lastModifiedBy>
  <cp:revision>15</cp:revision>
  <dcterms:created xsi:type="dcterms:W3CDTF">2019-03-21T12:18:25Z</dcterms:created>
  <dcterms:modified xsi:type="dcterms:W3CDTF">2019-05-02T15:11:15Z</dcterms:modified>
</cp:coreProperties>
</file>