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98" r:id="rId2"/>
    <p:sldId id="299" r:id="rId3"/>
    <p:sldId id="302" r:id="rId4"/>
    <p:sldId id="282" r:id="rId5"/>
    <p:sldId id="275" r:id="rId6"/>
    <p:sldId id="258" r:id="rId7"/>
    <p:sldId id="279" r:id="rId8"/>
    <p:sldId id="280" r:id="rId9"/>
    <p:sldId id="276" r:id="rId10"/>
    <p:sldId id="281" r:id="rId11"/>
    <p:sldId id="285" r:id="rId12"/>
    <p:sldId id="286" r:id="rId13"/>
    <p:sldId id="284" r:id="rId14"/>
    <p:sldId id="283" r:id="rId15"/>
    <p:sldId id="287" r:id="rId16"/>
    <p:sldId id="289" r:id="rId17"/>
    <p:sldId id="290" r:id="rId18"/>
    <p:sldId id="291" r:id="rId19"/>
    <p:sldId id="288" r:id="rId20"/>
    <p:sldId id="292" r:id="rId21"/>
    <p:sldId id="294" r:id="rId22"/>
    <p:sldId id="295" r:id="rId23"/>
    <p:sldId id="296" r:id="rId24"/>
    <p:sldId id="293" r:id="rId25"/>
    <p:sldId id="297" r:id="rId26"/>
    <p:sldId id="300" r:id="rId27"/>
    <p:sldId id="30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5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BC0D"/>
    <a:srgbClr val="14A19A"/>
    <a:srgbClr val="F36917"/>
    <a:srgbClr val="333F48"/>
    <a:srgbClr val="ED2922"/>
    <a:srgbClr val="E69095"/>
    <a:srgbClr val="49C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56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774" y="48"/>
      </p:cViewPr>
      <p:guideLst>
        <p:guide orient="horz"/>
        <p:guide pos="1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169E8-4BDF-3E42-ADC4-8D4C638BB4C6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35DA5-23C9-5440-B7C4-583DDFB35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0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6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5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8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5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55B4-A822-7042-A029-FA8A239A56DE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12.xml"/><Relationship Id="rId7" Type="http://schemas.openxmlformats.org/officeDocument/2006/relationships/slide" Target="slide1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slide" Target="slide11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emf"/><Relationship Id="rId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slide" Target="slide19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1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10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slide" Target="slide23.xml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emf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emf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slide" Target="slide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38313" y="6004004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organisations</a:t>
            </a:r>
          </a:p>
          <a:p>
            <a:r>
              <a:rPr lang="en-GB" sz="3600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49C5B1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1259" y="3212778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Canopic Jar Interactive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56384" y="2417421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Ancient Egypt</a:t>
            </a:r>
            <a:endParaRPr lang="en-US" sz="4400" b="1" dirty="0" smtClean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6" y="265692"/>
            <a:ext cx="3335655" cy="1308100"/>
          </a:xfrm>
          <a:prstGeom prst="rect">
            <a:avLst/>
          </a:prstGeom>
        </p:spPr>
      </p:pic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13362" y="6180057"/>
            <a:ext cx="693220" cy="59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1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55" y="2716581"/>
            <a:ext cx="2406884" cy="36570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22473" cy="19224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69" y="4249988"/>
            <a:ext cx="1680762" cy="168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432655" y="2716581"/>
            <a:ext cx="2406884" cy="3657027"/>
            <a:chOff x="3432655" y="2401261"/>
            <a:chExt cx="2406884" cy="365702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401261"/>
              <a:ext cx="2406884" cy="365702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intestines.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7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432655" y="2716581"/>
            <a:ext cx="2406884" cy="3657027"/>
            <a:chOff x="3432655" y="2401261"/>
            <a:chExt cx="2406884" cy="365702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401261"/>
              <a:ext cx="2406884" cy="365702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/>
            <p:cNvSpPr txBox="1"/>
            <p:nvPr/>
          </p:nvSpPr>
          <p:spPr>
            <a:xfrm>
              <a:off x="732821" y="5498914"/>
              <a:ext cx="2569914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Duamatef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intestines.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4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445 -0.03936 C 0.55799 -0.03936 0.63629 0.08078 0.63629 0.17847 L 0.63629 0.3962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84" y="21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655" y="2716581"/>
            <a:ext cx="2406884" cy="3657027"/>
            <a:chOff x="3432655" y="2716581"/>
            <a:chExt cx="2406884" cy="3657027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655" y="2716581"/>
              <a:ext cx="2406884" cy="365702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569" y="4249988"/>
              <a:ext cx="1680762" cy="16807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43703" y="1172353"/>
            <a:ext cx="4628342" cy="5317919"/>
            <a:chOff x="4317645" y="3441871"/>
            <a:chExt cx="4628342" cy="5317919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intestines.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54" y="2678243"/>
            <a:ext cx="2432117" cy="36953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2387" y="326163"/>
            <a:ext cx="62546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intestines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50" y="4290120"/>
            <a:ext cx="1680762" cy="168076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4" y="3929552"/>
            <a:ext cx="1833738" cy="183373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25715" y="914642"/>
            <a:ext cx="2334920" cy="5411778"/>
            <a:chOff x="3525715" y="914641"/>
            <a:chExt cx="2355280" cy="54589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5715" y="914641"/>
              <a:ext cx="2355280" cy="545896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0001" y="4288420"/>
              <a:ext cx="1680762" cy="1680762"/>
            </a:xfrm>
            <a:prstGeom prst="rect">
              <a:avLst/>
            </a:prstGeom>
          </p:spPr>
        </p:pic>
      </p:grpSp>
      <p:sp>
        <p:nvSpPr>
          <p:cNvPr id="45" name="TextBox 44"/>
          <p:cNvSpPr txBox="1"/>
          <p:nvPr/>
        </p:nvSpPr>
        <p:spPr>
          <a:xfrm>
            <a:off x="360545" y="3862005"/>
            <a:ext cx="280697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intestines.</a:t>
            </a:r>
          </a:p>
        </p:txBody>
      </p:sp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77801" y="5657486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8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93 L 0.02291 -0.15417 C 0.03368 -0.22222 -0.06111 -0.33819 -0.14931 -0.36319 L -0.34601 -0.41875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7" y="-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37531" cy="19375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283" y="2665777"/>
            <a:ext cx="2215647" cy="370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206" y="4089970"/>
            <a:ext cx="1154474" cy="14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9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67004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lungs.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38" name="Picture 3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1552" y="5831540"/>
            <a:ext cx="892616" cy="7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6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306 -0.03936 C 0.55591 -0.03936 0.63351 0.09606 0.63351 0.20648 L 0.63351 0.45208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45" y="2458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36225" y="1252772"/>
            <a:ext cx="4666840" cy="5291872"/>
            <a:chOff x="4279147" y="3441871"/>
            <a:chExt cx="4666840" cy="5291872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lungs.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79147" y="7963643"/>
              <a:ext cx="892616" cy="770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65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 hidden="1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74283" y="2665777"/>
            <a:ext cx="2215647" cy="3702093"/>
            <a:chOff x="3474283" y="2665777"/>
            <a:chExt cx="2215647" cy="370209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283" y="2665777"/>
              <a:ext cx="2215647" cy="3702093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206" y="4089970"/>
              <a:ext cx="1154474" cy="1441656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148453" y="1210403"/>
            <a:ext cx="4762180" cy="5279869"/>
            <a:chOff x="4317645" y="3479921"/>
            <a:chExt cx="4762180" cy="5279869"/>
          </a:xfrm>
        </p:grpSpPr>
        <p:sp>
          <p:nvSpPr>
            <p:cNvPr id="31" name="TextBox 30"/>
            <p:cNvSpPr txBox="1"/>
            <p:nvPr/>
          </p:nvSpPr>
          <p:spPr>
            <a:xfrm>
              <a:off x="6259887" y="3479921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lungs.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3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024 L 0.02448 -0.15949 C 0.03576 -0.22916 -0.05955 -0.34768 -0.14844 -0.37268 L -0.34635 -0.42847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527 C -0.65208 -0.31342 -0.56788 -0.43333 -0.49931 -0.43333 L -0.34618 -0.4333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5" y="-2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550404" y="351828"/>
            <a:ext cx="624033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lungs?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60545" y="3862005"/>
            <a:ext cx="2806974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lungs.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283" y="2665777"/>
            <a:ext cx="2215647" cy="370209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08" y="4137268"/>
            <a:ext cx="1154474" cy="1441656"/>
          </a:xfrm>
          <a:prstGeom prst="rect">
            <a:avLst/>
          </a:prstGeom>
        </p:spPr>
      </p:pic>
      <p:pic>
        <p:nvPicPr>
          <p:cNvPr id="37" name="Picture 36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467463" y="761069"/>
            <a:ext cx="2332762" cy="5695302"/>
            <a:chOff x="3467463" y="761069"/>
            <a:chExt cx="2332762" cy="56953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7463" y="761069"/>
              <a:ext cx="2332762" cy="5695302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0615" y="4143039"/>
              <a:ext cx="1154474" cy="1441656"/>
            </a:xfrm>
            <a:prstGeom prst="rect">
              <a:avLst/>
            </a:prstGeom>
          </p:spPr>
        </p:pic>
      </p:grpSp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177801" y="5673252"/>
            <a:ext cx="973034" cy="83948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8" y="41267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9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81481E-6 C 0.09635 -0.19907 0.17986 -0.31481 0.3099 -0.4715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6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8096" y="6041349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organisations</a:t>
            </a:r>
          </a:p>
          <a:p>
            <a:pPr defTabSz="457200"/>
            <a:r>
              <a:rPr lang="en-GB" sz="3600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8096" y="2588124"/>
            <a:ext cx="735263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To set up this </a:t>
            </a:r>
            <a:r>
              <a:rPr lang="en-GB" sz="2000" dirty="0" err="1">
                <a:solidFill>
                  <a:srgbClr val="333F48"/>
                </a:solidFill>
                <a:latin typeface="Century Gothic" panose="020B0502020202020204" pitchFamily="34" charset="0"/>
              </a:rPr>
              <a:t>P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as a touchscreen interactive on a smartboard:</a:t>
            </a:r>
          </a:p>
          <a:p>
            <a:pPr defTabSz="457200"/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 to ’Slide Show’ on the command ribbon</a:t>
            </a: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Choose ‘Set Up Slide Show’  </a:t>
            </a:r>
          </a:p>
          <a:p>
            <a:pPr lvl="1" defTabSz="457200"/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S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elect ‘Browse at Kiosk (full screen)’  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If you do not have a smartboard, this 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Powerpoint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can be used with a mouse as usual.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8096" y="1840491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Canopic Jar Interactive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7" y="251685"/>
            <a:ext cx="3356258" cy="1319554"/>
          </a:xfrm>
          <a:prstGeom prst="rect">
            <a:avLst/>
          </a:prstGeom>
        </p:spPr>
      </p:pic>
      <p:sp>
        <p:nvSpPr>
          <p:cNvPr id="2" name="Hexagon 1"/>
          <p:cNvSpPr/>
          <p:nvPr/>
        </p:nvSpPr>
        <p:spPr>
          <a:xfrm>
            <a:off x="1242391" y="4211475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Hexagon 25"/>
          <p:cNvSpPr/>
          <p:nvPr/>
        </p:nvSpPr>
        <p:spPr>
          <a:xfrm>
            <a:off x="1242391" y="3913244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Hexagon 26"/>
          <p:cNvSpPr/>
          <p:nvPr/>
        </p:nvSpPr>
        <p:spPr>
          <a:xfrm>
            <a:off x="1242391" y="3600293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095349" y="5669027"/>
            <a:ext cx="943106" cy="8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89" y="1026077"/>
            <a:ext cx="1814383" cy="2045847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08" y="4008277"/>
            <a:ext cx="1937531" cy="19375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293" y="2551663"/>
            <a:ext cx="2284721" cy="3774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58" y="4498113"/>
            <a:ext cx="1277432" cy="89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225223" y="1288110"/>
            <a:ext cx="4686763" cy="5349072"/>
            <a:chOff x="4394415" y="4001172"/>
            <a:chExt cx="4686763" cy="5349072"/>
          </a:xfrm>
        </p:grpSpPr>
        <p:sp>
          <p:nvSpPr>
            <p:cNvPr id="31" name="TextBox 30"/>
            <p:cNvSpPr txBox="1"/>
            <p:nvPr/>
          </p:nvSpPr>
          <p:spPr>
            <a:xfrm>
              <a:off x="6261240" y="4001172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liver.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415" y="8580144"/>
              <a:ext cx="892616" cy="770100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2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024 L 0.02448 -0.15949 C 0.03576 -0.22916 -0.05955 -0.34768 -0.14844 -0.37268 L -0.34635 -0.42847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527 C -0.65208 -0.31342 -0.56788 -0.43333 -0.49931 -0.43333 L -0.34618 -0.4333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5" y="-2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67004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liver.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pic>
        <p:nvPicPr>
          <p:cNvPr id="38" name="Picture 3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552" y="5831540"/>
            <a:ext cx="892616" cy="7701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4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61 -0.03936 L 0.49879 -0.03936 C 0.56424 -0.03936 0.64514 0.10763 0.64514 0.22777 L 0.64514 0.4951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2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liver.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497293" y="2551663"/>
            <a:ext cx="2284721" cy="3774756"/>
            <a:chOff x="3497293" y="2551663"/>
            <a:chExt cx="2284721" cy="377475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293" y="2551663"/>
              <a:ext cx="2284721" cy="3774756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58879" y="3229396"/>
            <a:ext cx="4455289" cy="3372244"/>
            <a:chOff x="732821" y="5498914"/>
            <a:chExt cx="4455289" cy="3372244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5494" y="8101058"/>
              <a:ext cx="892616" cy="770100"/>
            </a:xfrm>
            <a:prstGeom prst="rect">
              <a:avLst/>
            </a:prstGeom>
          </p:spPr>
        </p:pic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550404" y="351828"/>
            <a:ext cx="624033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liver?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63008" y="3862005"/>
            <a:ext cx="3031803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Imsety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liver.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23051" y="2535351"/>
            <a:ext cx="2284721" cy="3774756"/>
            <a:chOff x="3649693" y="2704063"/>
            <a:chExt cx="2284721" cy="377475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9693" y="2704063"/>
              <a:ext cx="2284721" cy="377475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958" y="4650513"/>
              <a:ext cx="1277432" cy="898265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2" y="896116"/>
            <a:ext cx="1735982" cy="195744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458959" y="764301"/>
            <a:ext cx="2379677" cy="5578472"/>
            <a:chOff x="3458960" y="897037"/>
            <a:chExt cx="2323054" cy="5445736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8960" y="897037"/>
              <a:ext cx="2323054" cy="5445736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58" y="4498113"/>
              <a:ext cx="1277432" cy="898265"/>
            </a:xfrm>
            <a:prstGeom prst="rect">
              <a:avLst/>
            </a:prstGeom>
          </p:spPr>
        </p:pic>
      </p:grpSp>
      <p:pic>
        <p:nvPicPr>
          <p:cNvPr id="41" name="Picture 4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77801" y="5657486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C -0.10364 -0.00463 -0.21233 -0.00694 -0.31614 -0.0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16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938" y="313596"/>
            <a:ext cx="71433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Now each Ancient Egyptian God is protecting the correct organ.  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77316" y="5996389"/>
            <a:ext cx="7545270" cy="399356"/>
            <a:chOff x="1077316" y="5996389"/>
            <a:chExt cx="7545270" cy="399356"/>
          </a:xfrm>
        </p:grpSpPr>
        <p:sp>
          <p:nvSpPr>
            <p:cNvPr id="4" name="TextBox 3"/>
            <p:cNvSpPr txBox="1"/>
            <p:nvPr/>
          </p:nvSpPr>
          <p:spPr>
            <a:xfrm>
              <a:off x="1077316" y="5998538"/>
              <a:ext cx="815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Hapy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1247" y="6011989"/>
              <a:ext cx="13517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Duamatef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81319" y="6026413"/>
              <a:ext cx="1002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Imsety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21659" y="5996389"/>
              <a:ext cx="16009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>
                  <a:latin typeface="Century Gothic" panose="020B0502020202020204" pitchFamily="34" charset="0"/>
                </a:rPr>
                <a:t>Qebehsenuf</a:t>
              </a:r>
              <a:endParaRPr lang="en-GB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Walters </a:t>
            </a:r>
            <a:r>
              <a:rPr lang="en-GB" sz="1050" dirty="0">
                <a:latin typeface="Century Gothic" panose="020B0502020202020204" pitchFamily="34" charset="0"/>
              </a:rPr>
              <a:t>Art </a:t>
            </a:r>
            <a:r>
              <a:rPr lang="en-GB" sz="1050" dirty="0" smtClean="0">
                <a:latin typeface="Century Gothic" panose="020B0502020202020204" pitchFamily="34" charset="0"/>
              </a:rPr>
              <a:t>Museum | CC </a:t>
            </a:r>
            <a:r>
              <a:rPr lang="en-GB" sz="1050" dirty="0">
                <a:latin typeface="Century Gothic" panose="020B0502020202020204" pitchFamily="34" charset="0"/>
              </a:rPr>
              <a:t>BY-SA </a:t>
            </a:r>
            <a:r>
              <a:rPr lang="en-GB" sz="1050" dirty="0" smtClean="0">
                <a:latin typeface="Century Gothic" panose="020B0502020202020204" pitchFamily="34" charset="0"/>
              </a:rPr>
              <a:t>3.0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0" y="1671487"/>
            <a:ext cx="1738740" cy="424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32" y="1780411"/>
            <a:ext cx="1766371" cy="40940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64" y="1805962"/>
            <a:ext cx="1751184" cy="4105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27" y="1744138"/>
            <a:ext cx="1641446" cy="410361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71604" y="4037047"/>
            <a:ext cx="7477989" cy="1330650"/>
            <a:chOff x="971604" y="4037047"/>
            <a:chExt cx="7477989" cy="133065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4654" y="4262086"/>
              <a:ext cx="997067" cy="91328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187" y="4307785"/>
              <a:ext cx="1183181" cy="8319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8943" y="4037047"/>
              <a:ext cx="1330650" cy="133065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4" y="4075054"/>
              <a:ext cx="925122" cy="1155252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2934946" y="5867082"/>
            <a:ext cx="5321301" cy="839481"/>
            <a:chOff x="2934946" y="5867082"/>
            <a:chExt cx="5321301" cy="839481"/>
          </a:xfrm>
        </p:grpSpPr>
        <p:sp>
          <p:nvSpPr>
            <p:cNvPr id="2" name="TextBox 1"/>
            <p:cNvSpPr txBox="1"/>
            <p:nvPr/>
          </p:nvSpPr>
          <p:spPr>
            <a:xfrm>
              <a:off x="2934946" y="6065971"/>
              <a:ext cx="32741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rgbClr val="A9BC0D"/>
                  </a:solidFill>
                  <a:latin typeface="Century Gothic" panose="020B0502020202020204" pitchFamily="34" charset="0"/>
                </a:rPr>
                <a:t>What happens next</a:t>
              </a:r>
              <a:r>
                <a:rPr lang="en-GB" sz="2400" b="1" dirty="0" smtClean="0">
                  <a:solidFill>
                    <a:srgbClr val="A9BC0D"/>
                  </a:solidFill>
                  <a:latin typeface="Century Gothic" panose="020B0502020202020204" pitchFamily="34" charset="0"/>
                </a:rPr>
                <a:t>?</a:t>
              </a:r>
              <a:endParaRPr lang="en-GB" sz="2400" b="1" dirty="0">
                <a:solidFill>
                  <a:srgbClr val="A9BC0D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7283213" y="5867082"/>
              <a:ext cx="973034" cy="839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05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3429" y="246126"/>
            <a:ext cx="84786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The canopic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jars with the organs inside 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were then placed in a special chest, and put in the tomb with the mummy.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24" y="1258823"/>
            <a:ext cx="7312616" cy="48568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</a:t>
            </a:r>
            <a:r>
              <a:rPr lang="en-GB" sz="1050" dirty="0" err="1" smtClean="0">
                <a:latin typeface="Century Gothic" panose="020B0502020202020204" pitchFamily="34" charset="0"/>
              </a:rPr>
              <a:t>Ramy</a:t>
            </a:r>
            <a:r>
              <a:rPr lang="en-GB" sz="1050" dirty="0" smtClean="0">
                <a:latin typeface="Century Gothic" panose="020B0502020202020204" pitchFamily="34" charset="0"/>
              </a:rPr>
              <a:t> </a:t>
            </a:r>
            <a:r>
              <a:rPr lang="en-GB" sz="1050" dirty="0" err="1" smtClean="0">
                <a:latin typeface="Century Gothic" panose="020B0502020202020204" pitchFamily="34" charset="0"/>
              </a:rPr>
              <a:t>Alaa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smtClean="0">
                <a:latin typeface="Century Gothic" panose="020B0502020202020204" pitchFamily="34" charset="0"/>
              </a:rPr>
              <a:t>|Flickr | CC BY ND NC </a:t>
            </a:r>
            <a:r>
              <a:rPr lang="en-GB" sz="1050" dirty="0">
                <a:latin typeface="Century Gothic" panose="020B0502020202020204" pitchFamily="34" charset="0"/>
              </a:rPr>
              <a:t>2</a:t>
            </a:r>
            <a:r>
              <a:rPr lang="en-GB" sz="1050" dirty="0" smtClean="0">
                <a:latin typeface="Century Gothic" panose="020B0502020202020204" pitchFamily="34" charset="0"/>
              </a:rPr>
              <a:t>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63120" y="6146958"/>
            <a:ext cx="741733" cy="63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3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1761" y="1186238"/>
            <a:ext cx="482047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95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Ancient Egypt</a:t>
            </a:r>
            <a:endParaRPr lang="en-GB" sz="495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Hexagon 6">
            <a:hlinkClick r:id="rId2" action="ppaction://hlinksldjump"/>
          </p:cNvPr>
          <p:cNvSpPr/>
          <p:nvPr/>
        </p:nvSpPr>
        <p:spPr>
          <a:xfrm>
            <a:off x="4051288" y="5127537"/>
            <a:ext cx="1041425" cy="897780"/>
          </a:xfrm>
          <a:prstGeom prst="hexagon">
            <a:avLst/>
          </a:prstGeom>
          <a:solidFill>
            <a:srgbClr val="A9BC0D"/>
          </a:solidFill>
          <a:ln>
            <a:solidFill>
              <a:srgbClr val="A9BC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latin typeface="Century Gothic" panose="020B0502020202020204" pitchFamily="34" charset="0"/>
            </a:endParaRPr>
          </a:p>
          <a:p>
            <a:pPr algn="ctr"/>
            <a:endParaRPr lang="en-GB" sz="12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Start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again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7025" y="1997098"/>
            <a:ext cx="4689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entury Gothic" panose="020B0502020202020204" pitchFamily="34" charset="0"/>
              </a:rPr>
              <a:t>Why not explore </a:t>
            </a:r>
            <a:r>
              <a:rPr lang="en-GB" sz="2000" dirty="0" smtClean="0">
                <a:latin typeface="Century Gothic" panose="020B0502020202020204" pitchFamily="34" charset="0"/>
              </a:rPr>
              <a:t>a nearby museum’s </a:t>
            </a:r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 smtClean="0">
                <a:latin typeface="Century Gothic" panose="020B0502020202020204" pitchFamily="34" charset="0"/>
              </a:rPr>
              <a:t>Ancient Egypt collection</a:t>
            </a:r>
            <a:r>
              <a:rPr lang="en-GB" sz="2000" dirty="0">
                <a:latin typeface="Century Gothic" panose="020B0502020202020204" pitchFamily="34" charset="0"/>
              </a:rPr>
              <a:t>?  </a:t>
            </a:r>
          </a:p>
          <a:p>
            <a:pPr algn="ctr"/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000" dirty="0">
                <a:latin typeface="Century Gothic" panose="020B0502020202020204" pitchFamily="34" charset="0"/>
              </a:rPr>
              <a:t>You’re bound to discover something amazing</a:t>
            </a:r>
            <a:r>
              <a:rPr lang="en-GB" sz="1600" dirty="0">
                <a:latin typeface="Century Gothic" panose="020B0502020202020204" pitchFamily="34" charset="0"/>
              </a:rPr>
              <a:t>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6" name="TextBox 15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42" y="3660713"/>
            <a:ext cx="1140724" cy="27850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034" y="3662843"/>
            <a:ext cx="1091504" cy="2728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190" flipH="1">
            <a:off x="7335464" y="527299"/>
            <a:ext cx="2526929" cy="21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5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83767 0.01875 C -0.83767 0.0618 -0.58958 0.01828 -0.49531 -0.01181 C -0.40069 -0.0419 -0.33767 -0.01482 -0.27083 -0.01505 C -0.20451 -0.01505 -0.18125 0.01458 -0.09496 -0.0125 C 0.01615 -0.0125 -0.03732 -0.01111 -1.38889E-6 2.22222E-6 " pathEditMode="relative" rAng="0" ptsTypes="AAAAA">
                                      <p:cBhvr>
                                        <p:cTn id="6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75" y="-1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xit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794942" y="246126"/>
            <a:ext cx="555411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Life after Death in Ancient Egypt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</a:t>
            </a:r>
            <a:r>
              <a:rPr lang="en-GB" sz="1050" dirty="0" err="1" smtClean="0">
                <a:latin typeface="Century Gothic" panose="020B0502020202020204" pitchFamily="34" charset="0"/>
              </a:rPr>
              <a:t>Ramy</a:t>
            </a:r>
            <a:r>
              <a:rPr lang="en-GB" sz="1050" dirty="0" smtClean="0">
                <a:latin typeface="Century Gothic" panose="020B0502020202020204" pitchFamily="34" charset="0"/>
              </a:rPr>
              <a:t> </a:t>
            </a:r>
            <a:r>
              <a:rPr lang="en-GB" sz="1050" dirty="0" err="1" smtClean="0">
                <a:latin typeface="Century Gothic" panose="020B0502020202020204" pitchFamily="34" charset="0"/>
              </a:rPr>
              <a:t>Alaa</a:t>
            </a:r>
            <a:r>
              <a:rPr lang="en-GB" sz="1050" dirty="0">
                <a:latin typeface="Century Gothic" panose="020B0502020202020204" pitchFamily="34" charset="0"/>
              </a:rPr>
              <a:t> </a:t>
            </a:r>
            <a:r>
              <a:rPr lang="en-GB" sz="1050" dirty="0" smtClean="0">
                <a:latin typeface="Century Gothic" panose="020B0502020202020204" pitchFamily="34" charset="0"/>
              </a:rPr>
              <a:t>|Flickr | CC BY ND NC </a:t>
            </a:r>
            <a:r>
              <a:rPr lang="en-GB" sz="1050" dirty="0">
                <a:latin typeface="Century Gothic" panose="020B0502020202020204" pitchFamily="34" charset="0"/>
              </a:rPr>
              <a:t>2</a:t>
            </a:r>
            <a:r>
              <a:rPr lang="en-GB" sz="1050" dirty="0" smtClean="0">
                <a:latin typeface="Century Gothic" panose="020B0502020202020204" pitchFamily="34" charset="0"/>
              </a:rPr>
              <a:t>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469" y="1372883"/>
            <a:ext cx="735263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In Ancient Egypt people believed in life after death.  They needed to keep their bodies and </a:t>
            </a:r>
            <a:r>
              <a:rPr lang="en-GB" sz="2000" smtClean="0">
                <a:solidFill>
                  <a:srgbClr val="333F48"/>
                </a:solidFill>
                <a:latin typeface="Century Gothic" panose="020B0502020202020204" pitchFamily="34" charset="0"/>
              </a:rPr>
              <a:t>use them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in this ‘afterlife’.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This is why they preserved their bodies as mummies.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24484" y="5820199"/>
            <a:ext cx="943106" cy="8130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7087" y="5452013"/>
            <a:ext cx="74813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Each organ had a different God to protect it, shown by </a:t>
            </a:r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</a:t>
            </a:r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different heads of the jars.  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745701" y="3000992"/>
            <a:ext cx="7481396" cy="2344046"/>
            <a:chOff x="745701" y="3000992"/>
            <a:chExt cx="7481396" cy="2344046"/>
          </a:xfrm>
        </p:grpSpPr>
        <p:grpSp>
          <p:nvGrpSpPr>
            <p:cNvPr id="7" name="Group 6"/>
            <p:cNvGrpSpPr/>
            <p:nvPr/>
          </p:nvGrpSpPr>
          <p:grpSpPr>
            <a:xfrm>
              <a:off x="2726831" y="3826944"/>
              <a:ext cx="3149696" cy="1518094"/>
              <a:chOff x="2634859" y="3783733"/>
              <a:chExt cx="3149696" cy="1518094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4859" y="3783733"/>
                <a:ext cx="621803" cy="1518094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78178" y="3867334"/>
                <a:ext cx="608640" cy="1410681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0911" y="3867334"/>
                <a:ext cx="601771" cy="1410681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10544" y="3821221"/>
                <a:ext cx="574011" cy="1435028"/>
              </a:xfrm>
              <a:prstGeom prst="rect">
                <a:avLst/>
              </a:prstGeom>
            </p:spPr>
          </p:pic>
        </p:grpSp>
        <p:sp>
          <p:nvSpPr>
            <p:cNvPr id="31" name="TextBox 30"/>
            <p:cNvSpPr txBox="1"/>
            <p:nvPr/>
          </p:nvSpPr>
          <p:spPr>
            <a:xfrm>
              <a:off x="745701" y="3000992"/>
              <a:ext cx="74813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Part of the mummification process was to remove the body’s organs and place them in special containers called </a:t>
              </a:r>
              <a:r>
                <a:rPr lang="en-GB" sz="2000" b="1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canopic jars</a:t>
              </a:r>
              <a:r>
                <a:rPr lang="en-GB" sz="2000" dirty="0">
                  <a:solidFill>
                    <a:srgbClr val="333F48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536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</a:t>
            </a:r>
            <a:r>
              <a:rPr lang="en-GB" sz="2800" b="1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organ?</a:t>
            </a:r>
            <a:endParaRPr lang="en-GB" sz="2800" b="1" dirty="0" smtClean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5833531" y="4357341"/>
            <a:ext cx="3218109" cy="2810800"/>
            <a:chOff x="2981591" y="1360977"/>
            <a:chExt cx="7072908" cy="617770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20851" y="5998538"/>
            <a:ext cx="81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26571" y="6011989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0426" y="6026413"/>
            <a:ext cx="94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45454" y="5996389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938" y="6561611"/>
            <a:ext cx="3408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latin typeface="Century Gothic" panose="020B0502020202020204" pitchFamily="34" charset="0"/>
              </a:rPr>
              <a:t>Image: Walters </a:t>
            </a:r>
            <a:r>
              <a:rPr lang="en-GB" sz="1050" dirty="0">
                <a:latin typeface="Century Gothic" panose="020B0502020202020204" pitchFamily="34" charset="0"/>
              </a:rPr>
              <a:t>Art </a:t>
            </a:r>
            <a:r>
              <a:rPr lang="en-GB" sz="1050" dirty="0" smtClean="0">
                <a:latin typeface="Century Gothic" panose="020B0502020202020204" pitchFamily="34" charset="0"/>
              </a:rPr>
              <a:t>Museum | CC </a:t>
            </a:r>
            <a:r>
              <a:rPr lang="en-GB" sz="1050" dirty="0">
                <a:latin typeface="Century Gothic" panose="020B0502020202020204" pitchFamily="34" charset="0"/>
              </a:rPr>
              <a:t>BY-SA </a:t>
            </a:r>
            <a:r>
              <a:rPr lang="en-GB" sz="1050" dirty="0" smtClean="0">
                <a:latin typeface="Century Gothic" panose="020B0502020202020204" pitchFamily="34" charset="0"/>
              </a:rPr>
              <a:t>3.0</a:t>
            </a:r>
            <a:endParaRPr lang="en-GB" sz="1050" dirty="0"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0" y="1671487"/>
            <a:ext cx="1738740" cy="424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32" y="1780411"/>
            <a:ext cx="1766371" cy="40940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64" y="1805962"/>
            <a:ext cx="1751184" cy="4105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27" y="1744138"/>
            <a:ext cx="1641446" cy="41036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654" y="4262086"/>
            <a:ext cx="997067" cy="9132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87" y="4307785"/>
            <a:ext cx="1183181" cy="8319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43" y="4037047"/>
            <a:ext cx="1330650" cy="13306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4" y="4075054"/>
            <a:ext cx="925122" cy="115525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13" y="4114110"/>
            <a:ext cx="925122" cy="11552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383" y="4228287"/>
            <a:ext cx="997067" cy="9132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57" y="4085796"/>
            <a:ext cx="1330650" cy="13306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9" y="4390156"/>
            <a:ext cx="1077539" cy="75770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56" y="4145473"/>
            <a:ext cx="1330650" cy="133065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83" y="4469663"/>
            <a:ext cx="1026943" cy="72212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404" y="4088706"/>
            <a:ext cx="925122" cy="11552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13" y="4188222"/>
            <a:ext cx="997067" cy="91328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43" y="4447706"/>
            <a:ext cx="1026943" cy="72212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18" y="4114110"/>
            <a:ext cx="1330650" cy="133065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9" y="4276987"/>
            <a:ext cx="997067" cy="9132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159" y="4100174"/>
            <a:ext cx="925122" cy="1155252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012871" y="4029573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29964" y="4010352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19746" y="4048184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01138" y="3943057"/>
            <a:ext cx="7498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E69095"/>
                </a:solidFill>
                <a:latin typeface="Century Gothic" panose="020B0502020202020204" pitchFamily="34" charset="0"/>
              </a:rPr>
              <a:t>?</a:t>
            </a:r>
            <a:endParaRPr lang="en-GB" sz="8800" b="1" dirty="0">
              <a:solidFill>
                <a:srgbClr val="E6909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0" name="Picture 4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040070" y="5766349"/>
            <a:ext cx="973034" cy="8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4" y="287589"/>
            <a:ext cx="73526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Which Ancient Egyptian God protected the </a:t>
            </a:r>
            <a:r>
              <a:rPr lang="en-GB" sz="32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158" y="2687222"/>
            <a:ext cx="2266944" cy="3559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193" y="4306614"/>
            <a:ext cx="1240280" cy="113605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404" y="4136995"/>
            <a:ext cx="1783739" cy="1783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0612" y="5998538"/>
            <a:ext cx="111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Hapy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289" y="3209087"/>
            <a:ext cx="13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Duamatef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5712" y="3076501"/>
            <a:ext cx="100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Imsety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36311" y="5957087"/>
            <a:ext cx="160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entury Gothic" panose="020B0502020202020204" pitchFamily="34" charset="0"/>
              </a:rPr>
              <a:t>Qebehsenuf</a:t>
            </a:r>
            <a:endParaRPr lang="en-GB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0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Hapy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58879" y="3229396"/>
            <a:ext cx="4394021" cy="3144233"/>
            <a:chOff x="732821" y="5498914"/>
            <a:chExt cx="4394021" cy="3144233"/>
          </a:xfrm>
        </p:grpSpPr>
        <p:sp>
          <p:nvSpPr>
            <p:cNvPr id="37" name="TextBox 36" hidden="1"/>
            <p:cNvSpPr txBox="1"/>
            <p:nvPr/>
          </p:nvSpPr>
          <p:spPr>
            <a:xfrm>
              <a:off x="732821" y="5498914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Hapy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34226" y="7873047"/>
              <a:ext cx="892616" cy="770100"/>
            </a:xfrm>
            <a:prstGeom prst="rect">
              <a:avLst/>
            </a:prstGeom>
          </p:spPr>
        </p:pic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" y="3974362"/>
            <a:ext cx="1792496" cy="206450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95997" y="3213261"/>
            <a:ext cx="254470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No, </a:t>
            </a:r>
            <a:r>
              <a:rPr lang="en-GB" sz="2800" b="1" dirty="0" err="1" smtClean="0">
                <a:solidFill>
                  <a:srgbClr val="F36917"/>
                </a:solidFill>
                <a:latin typeface="Century Gothic" panose="020B0502020202020204" pitchFamily="34" charset="0"/>
              </a:rPr>
              <a:t>Hapy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 did not protect the stomach. </a:t>
            </a:r>
          </a:p>
          <a:p>
            <a:endParaRPr lang="en-GB" sz="2800" b="1" dirty="0" smtClean="0">
              <a:solidFill>
                <a:srgbClr val="F36917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36917"/>
                </a:solidFill>
                <a:latin typeface="Century Gothic" panose="020B0502020202020204" pitchFamily="34" charset="0"/>
              </a:rPr>
              <a:t>T</a:t>
            </a:r>
            <a:r>
              <a: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rPr>
              <a:t>ry again.</a:t>
            </a:r>
          </a:p>
        </p:txBody>
      </p:sp>
    </p:spTree>
    <p:extLst>
      <p:ext uri="{BB962C8B-B14F-4D97-AF65-F5344CB8AC3E}">
        <p14:creationId xmlns:p14="http://schemas.microsoft.com/office/powerpoint/2010/main" val="45042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996 C 0.10834 -0.1787 0.19514 -0.28842 0.33004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33003 -0.43727 C 0.40365 -0.43727 0.50017 -0.43866 0.55399 -0.39884 C 0.60816 -0.35949 0.65399 -0.30532 0.65399 -0.20023 C 0.65399 -0.12245 0.65851 -0.04792 0.65851 0.0303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233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Imsety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4835802" y="3999732"/>
            <a:ext cx="4215838" cy="3168409"/>
            <a:chOff x="788737" y="575007"/>
            <a:chExt cx="9265762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4" name="Hexagon 8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243703" y="1172353"/>
            <a:ext cx="4628342" cy="5317919"/>
            <a:chOff x="4317645" y="3441871"/>
            <a:chExt cx="4628342" cy="5317919"/>
          </a:xfrm>
        </p:grpSpPr>
        <p:sp>
          <p:nvSpPr>
            <p:cNvPr id="37" name="TextBox 36"/>
            <p:cNvSpPr txBox="1"/>
            <p:nvPr/>
          </p:nvSpPr>
          <p:spPr>
            <a:xfrm>
              <a:off x="6401287" y="3441871"/>
              <a:ext cx="25447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Imsety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31" y="896115"/>
            <a:ext cx="1929641" cy="21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0833 C -0.0967 -0.00301 -0.21389 -0.0088 -0.32569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0.47361 L -0.63611 0.22407 C -0.63611 0.11227 -0.55069 -0.02523 -0.48108 -0.02523 L -0.32604 -0.0252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Qebehsenuf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5833531" y="3999732"/>
            <a:ext cx="3218109" cy="3168409"/>
            <a:chOff x="2981591" y="575007"/>
            <a:chExt cx="7072908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82158" y="2687222"/>
            <a:ext cx="2266944" cy="3559379"/>
            <a:chOff x="3686015" y="227949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6015" y="227949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7050" y="3898884"/>
              <a:ext cx="1240280" cy="1136055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03" y="3929551"/>
            <a:ext cx="1965632" cy="1965632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148453" y="1210403"/>
            <a:ext cx="4762180" cy="5279869"/>
            <a:chOff x="4317645" y="3479921"/>
            <a:chExt cx="4762180" cy="5279869"/>
          </a:xfrm>
        </p:grpSpPr>
        <p:sp>
          <p:nvSpPr>
            <p:cNvPr id="31" name="TextBox 30"/>
            <p:cNvSpPr txBox="1"/>
            <p:nvPr/>
          </p:nvSpPr>
          <p:spPr>
            <a:xfrm>
              <a:off x="6259887" y="3479921"/>
              <a:ext cx="2819938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No, </a:t>
              </a:r>
              <a:r>
                <a:rPr lang="en-GB" sz="2800" b="1" dirty="0" err="1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Qebehsenuf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 did not protect the stomach. </a:t>
              </a:r>
            </a:p>
            <a:p>
              <a:endParaRPr lang="en-GB" sz="2800" b="1" dirty="0" smtClean="0">
                <a:solidFill>
                  <a:srgbClr val="F36917"/>
                </a:solidFill>
                <a:latin typeface="Century Gothic" panose="020B0502020202020204" pitchFamily="34" charset="0"/>
              </a:endParaRPr>
            </a:p>
            <a:p>
              <a:r>
                <a:rPr lang="en-GB" sz="2800" b="1" dirty="0">
                  <a:solidFill>
                    <a:srgbClr val="F36917"/>
                  </a:solidFill>
                  <a:latin typeface="Century Gothic" panose="020B0502020202020204" pitchFamily="34" charset="0"/>
                </a:rPr>
                <a:t>T</a:t>
              </a:r>
              <a:r>
                <a:rPr lang="en-GB" sz="2800" b="1" dirty="0" smtClean="0">
                  <a:solidFill>
                    <a:srgbClr val="F36917"/>
                  </a:solidFill>
                  <a:latin typeface="Century Gothic" panose="020B0502020202020204" pitchFamily="34" charset="0"/>
                </a:rPr>
                <a:t>ry again.</a:t>
              </a:r>
            </a:p>
          </p:txBody>
        </p:sp>
        <p:pic>
          <p:nvPicPr>
            <p:cNvPr id="32" name="Picture 3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7645" y="7989690"/>
              <a:ext cx="892616" cy="770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841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3.7037E-6 L 0.02431 -0.15949 C 0.03559 -0.22916 -0.05694 -0.34652 -0.14358 -0.37106 L -0.33663 -0.42569 " pathEditMode="relative" rAng="1692000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-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50"/>
                            </p:stCondLst>
                            <p:childTnLst>
                              <p:par>
                                <p:cTn id="15" presetID="5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65208 0.00301 L -0.65208 -0.21481 C -0.65208 -0.31273 -0.57031 -0.43264 -0.50365 -0.43264 L -0.35521 -0.43264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-21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82301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28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4559580" y="3999732"/>
            <a:ext cx="4492060" cy="3168409"/>
            <a:chOff x="181643" y="575007"/>
            <a:chExt cx="9872856" cy="6963675"/>
          </a:xfrm>
        </p:grpSpPr>
        <p:sp>
          <p:nvSpPr>
            <p:cNvPr id="74" name="Hexagon 7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Hexagon 7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76" name="Hexagon 75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77" name="Hexagon 7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Hexagon 7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1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  <p:sp>
          <p:nvSpPr>
            <p:cNvPr id="81" name="Hexagon 8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2" name="Hexagon 8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3" name="Hexagon 8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5" name="Hexagon 8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6" name="Hexagon 85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7" name="Hexagon 86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8" name="Hexagon 87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82158" y="2687222"/>
            <a:ext cx="2266944" cy="3559379"/>
            <a:chOff x="3482158" y="2687222"/>
            <a:chExt cx="2266944" cy="3559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2158" y="2687222"/>
              <a:ext cx="2266944" cy="35593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3193" y="4306614"/>
              <a:ext cx="1240280" cy="113605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6" y="1026077"/>
            <a:ext cx="1620807" cy="220317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507662" y="634236"/>
            <a:ext cx="2241440" cy="5603601"/>
            <a:chOff x="1278979" y="559833"/>
            <a:chExt cx="2225387" cy="55634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8979" y="559833"/>
              <a:ext cx="2225387" cy="556346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078" y="4163889"/>
              <a:ext cx="1240280" cy="1136055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360545" y="3736745"/>
            <a:ext cx="280697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Yes, well done. </a:t>
            </a:r>
            <a:r>
              <a:rPr lang="en-GB" sz="2800" b="1" dirty="0" err="1" smtClean="0">
                <a:solidFill>
                  <a:srgbClr val="A9BC0D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800" b="1" dirty="0" smtClean="0">
                <a:solidFill>
                  <a:srgbClr val="A9BC0D"/>
                </a:solidFill>
                <a:latin typeface="Century Gothic" panose="020B0502020202020204" pitchFamily="34" charset="0"/>
              </a:rPr>
              <a:t> protected the stomach.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141865" y="5629938"/>
            <a:ext cx="973034" cy="83948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66877" y="259132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Did </a:t>
            </a:r>
            <a:r>
              <a:rPr lang="en-GB" sz="2800" b="1" dirty="0" err="1" smtClean="0">
                <a:solidFill>
                  <a:srgbClr val="14A19A"/>
                </a:solidFill>
                <a:latin typeface="Century Gothic" panose="020B0502020202020204" pitchFamily="34" charset="0"/>
              </a:rPr>
              <a:t>Duamatef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 protect the </a:t>
            </a:r>
            <a:r>
              <a:rPr lang="en-GB" sz="2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stomach</a:t>
            </a:r>
            <a:r>
              <a:rPr lang="en-GB" sz="2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748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0.11562 -0.01574 0.2368 -0.02384 0.3526 -0.03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913</Words>
  <Application>Microsoft Office PowerPoint</Application>
  <PresentationFormat>On-screen Show (4:3)</PresentationFormat>
  <Paragraphs>395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Bivouac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Kate Pettitt</dc:creator>
  <cp:lastModifiedBy>Bartley, Izzy</cp:lastModifiedBy>
  <cp:revision>108</cp:revision>
  <dcterms:created xsi:type="dcterms:W3CDTF">2017-08-04T08:32:44Z</dcterms:created>
  <dcterms:modified xsi:type="dcterms:W3CDTF">2017-10-25T08:14:04Z</dcterms:modified>
</cp:coreProperties>
</file>