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266" r:id="rId3"/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74D"/>
    <a:srgbClr val="D6D6D6"/>
    <a:srgbClr val="00AEA8"/>
    <a:srgbClr val="D22630"/>
    <a:srgbClr val="009999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474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87EA1-8CBB-40B2-B0BF-4BB8A05A9963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2A1F4-89DE-465E-9887-3C2C097A6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snail’s shell protects it from drying out.  It also protects the soft body of the snail.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A1F4-89DE-465E-9887-3C2C097A6A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99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6B2E-B73A-4401-8BE2-29AACC10F2C1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5B50-2C5D-4502-900F-FF3D01361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50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6B2E-B73A-4401-8BE2-29AACC10F2C1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5B50-2C5D-4502-900F-FF3D01361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0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6B2E-B73A-4401-8BE2-29AACC10F2C1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5B50-2C5D-4502-900F-FF3D01361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3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6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96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5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89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5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1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45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2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6B2E-B73A-4401-8BE2-29AACC10F2C1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5B50-2C5D-4502-900F-FF3D01361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48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71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86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0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6B2E-B73A-4401-8BE2-29AACC10F2C1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5B50-2C5D-4502-900F-FF3D01361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45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6B2E-B73A-4401-8BE2-29AACC10F2C1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5B50-2C5D-4502-900F-FF3D01361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2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6B2E-B73A-4401-8BE2-29AACC10F2C1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5B50-2C5D-4502-900F-FF3D01361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3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6B2E-B73A-4401-8BE2-29AACC10F2C1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5B50-2C5D-4502-900F-FF3D01361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9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6B2E-B73A-4401-8BE2-29AACC10F2C1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5B50-2C5D-4502-900F-FF3D01361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0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6B2E-B73A-4401-8BE2-29AACC10F2C1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5B50-2C5D-4502-900F-FF3D01361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4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6B2E-B73A-4401-8BE2-29AACC10F2C1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5B50-2C5D-4502-900F-FF3D01361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71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6B2E-B73A-4401-8BE2-29AACC10F2C1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35B50-2C5D-4502-900F-FF3D01361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1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2C55B4-A822-7042-A029-FA8A239A56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2AC4C2A-4545-0A47-BAC4-A6509B4A4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1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308638" y="621187"/>
            <a:ext cx="9641956" cy="6963675"/>
            <a:chOff x="308638" y="621187"/>
            <a:chExt cx="9641956" cy="6963675"/>
          </a:xfrm>
        </p:grpSpPr>
        <p:grpSp>
          <p:nvGrpSpPr>
            <p:cNvPr id="62" name="Group 61"/>
            <p:cNvGrpSpPr/>
            <p:nvPr/>
          </p:nvGrpSpPr>
          <p:grpSpPr>
            <a:xfrm>
              <a:off x="308638" y="621187"/>
              <a:ext cx="8646964" cy="5306869"/>
              <a:chOff x="308638" y="621187"/>
              <a:chExt cx="8646964" cy="5306869"/>
            </a:xfrm>
          </p:grpSpPr>
          <p:sp>
            <p:nvSpPr>
              <p:cNvPr id="67" name="Hexagon 66"/>
              <p:cNvSpPr/>
              <p:nvPr/>
            </p:nvSpPr>
            <p:spPr>
              <a:xfrm>
                <a:off x="6759443" y="445292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Hexagon 67"/>
              <p:cNvSpPr/>
              <p:nvPr/>
            </p:nvSpPr>
            <p:spPr>
              <a:xfrm>
                <a:off x="3789411" y="2805548"/>
                <a:ext cx="1711158" cy="147513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1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Hexagon 68"/>
              <p:cNvSpPr/>
              <p:nvPr/>
            </p:nvSpPr>
            <p:spPr>
              <a:xfrm>
                <a:off x="6759443" y="281186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Hexagon 69"/>
              <p:cNvSpPr/>
              <p:nvPr/>
            </p:nvSpPr>
            <p:spPr>
              <a:xfrm>
                <a:off x="6972686" y="1407157"/>
                <a:ext cx="1291389" cy="111326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Hexagon 70"/>
              <p:cNvSpPr/>
              <p:nvPr/>
            </p:nvSpPr>
            <p:spPr>
              <a:xfrm>
                <a:off x="8043877" y="62118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Hexagon 71"/>
              <p:cNvSpPr/>
              <p:nvPr/>
            </p:nvSpPr>
            <p:spPr>
              <a:xfrm>
                <a:off x="4116246" y="4725334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Hexagon 73"/>
              <p:cNvSpPr/>
              <p:nvPr/>
            </p:nvSpPr>
            <p:spPr>
              <a:xfrm>
                <a:off x="2877686" y="4485812"/>
                <a:ext cx="911725" cy="785970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Hexagon 74"/>
              <p:cNvSpPr/>
              <p:nvPr/>
            </p:nvSpPr>
            <p:spPr>
              <a:xfrm>
                <a:off x="5534894" y="2212532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Hexagon 75"/>
              <p:cNvSpPr/>
              <p:nvPr/>
            </p:nvSpPr>
            <p:spPr>
              <a:xfrm>
                <a:off x="4733212" y="659106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Hexagon 76"/>
              <p:cNvSpPr/>
              <p:nvPr/>
            </p:nvSpPr>
            <p:spPr>
              <a:xfrm>
                <a:off x="308638" y="5231821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Hexagon 77"/>
              <p:cNvSpPr/>
              <p:nvPr/>
            </p:nvSpPr>
            <p:spPr>
              <a:xfrm>
                <a:off x="5292080" y="3645024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3" name="Hexagon 62"/>
            <p:cNvSpPr/>
            <p:nvPr/>
          </p:nvSpPr>
          <p:spPr>
            <a:xfrm>
              <a:off x="5275258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>
              <a:off x="6759443" y="610972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prstClr val="white"/>
                  </a:solidFill>
                </a:rPr>
                <a:t> 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>
              <a:off x="8229246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8239436" y="362776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prstClr val="white"/>
                  </a:solidFill>
                </a:rPr>
                <a:t>  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48096" y="6041349"/>
            <a:ext cx="7084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2400" b="1" baseline="30000" dirty="0">
                <a:solidFill>
                  <a:srgbClr val="333F48"/>
                </a:solidFill>
                <a:latin typeface="Century Gothic"/>
                <a:cs typeface="Century Gothic"/>
              </a:rPr>
              <a:t>Free learning </a:t>
            </a:r>
            <a:r>
              <a:rPr lang="en-GB" sz="2400" b="1" baseline="30000" dirty="0" smtClean="0">
                <a:solidFill>
                  <a:srgbClr val="333F48"/>
                </a:solidFill>
                <a:latin typeface="Century Gothic"/>
                <a:cs typeface="Century Gothic"/>
              </a:rPr>
              <a:t>reso</a:t>
            </a:r>
            <a:r>
              <a:rPr lang="en-GB" sz="2400" b="1" baseline="30000" dirty="0">
                <a:solidFill>
                  <a:srgbClr val="333F48"/>
                </a:solidFill>
                <a:latin typeface="Century Gothic"/>
                <a:cs typeface="Century Gothic"/>
              </a:rPr>
              <a:t>u</a:t>
            </a:r>
            <a:r>
              <a:rPr lang="en-GB" sz="2400" b="1" baseline="30000" dirty="0" smtClean="0">
                <a:solidFill>
                  <a:srgbClr val="333F48"/>
                </a:solidFill>
                <a:latin typeface="Century Gothic"/>
                <a:cs typeface="Century Gothic"/>
              </a:rPr>
              <a:t>rces </a:t>
            </a:r>
            <a:r>
              <a:rPr lang="en-GB" sz="2400" b="1" baseline="30000" dirty="0">
                <a:solidFill>
                  <a:srgbClr val="333F48"/>
                </a:solidFill>
                <a:latin typeface="Century Gothic"/>
                <a:cs typeface="Century Gothic"/>
              </a:rPr>
              <a:t>from arts</a:t>
            </a:r>
            <a:r>
              <a:rPr lang="en-GB" sz="2400" b="1" baseline="30000" dirty="0" smtClean="0">
                <a:solidFill>
                  <a:srgbClr val="333F48"/>
                </a:solidFill>
                <a:latin typeface="Century Gothic"/>
                <a:cs typeface="Century Gothic"/>
              </a:rPr>
              <a:t>, cultural </a:t>
            </a:r>
            <a:r>
              <a:rPr lang="en-GB" sz="2400" b="1" baseline="30000" dirty="0">
                <a:solidFill>
                  <a:srgbClr val="333F48"/>
                </a:solidFill>
                <a:latin typeface="Century Gothic"/>
                <a:cs typeface="Century Gothic"/>
              </a:rPr>
              <a:t>and heritage </a:t>
            </a:r>
            <a:r>
              <a:rPr lang="en-GB" sz="2400" b="1" baseline="30000" dirty="0" smtClean="0">
                <a:solidFill>
                  <a:srgbClr val="333F48"/>
                </a:solidFill>
                <a:latin typeface="Century Gothic"/>
                <a:cs typeface="Century Gothic"/>
              </a:rPr>
              <a:t>organisations</a:t>
            </a:r>
          </a:p>
          <a:p>
            <a:pPr defTabSz="457200"/>
            <a:r>
              <a:rPr lang="en-GB" sz="3600" b="1" baseline="30000" dirty="0" err="1">
                <a:solidFill>
                  <a:srgbClr val="14A19A"/>
                </a:solidFill>
                <a:latin typeface="Century Gothic"/>
                <a:cs typeface="Century Gothic"/>
              </a:rPr>
              <a:t>m</a:t>
            </a:r>
            <a:r>
              <a:rPr lang="en-GB" sz="36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8096" y="2588124"/>
            <a:ext cx="7352632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To set up this </a:t>
            </a:r>
            <a:r>
              <a:rPr lang="en-GB" sz="2000" dirty="0" err="1">
                <a:solidFill>
                  <a:srgbClr val="333F48"/>
                </a:solidFill>
                <a:latin typeface="Century Gothic" panose="020B0502020202020204" pitchFamily="34" charset="0"/>
              </a:rPr>
              <a:t>P</a:t>
            </a:r>
            <a:r>
              <a:rPr lang="en-GB" sz="2000" dirty="0" err="1" smtClean="0">
                <a:solidFill>
                  <a:srgbClr val="333F48"/>
                </a:solidFill>
                <a:latin typeface="Century Gothic" panose="020B0502020202020204" pitchFamily="34" charset="0"/>
              </a:rPr>
              <a:t>owerpoint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as a touchscreen interactive on a smartboard:</a:t>
            </a:r>
            <a:endParaRPr lang="en-GB" sz="2000" dirty="0" smtClean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dirty="0" smtClean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pPr lvl="1"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Go to ’Slide Show’ on 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the command ribbon</a:t>
            </a:r>
          </a:p>
          <a:p>
            <a:pPr lvl="1"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Choose 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‘Set 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Up Slide 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Show’  </a:t>
            </a:r>
            <a:endParaRPr lang="en-GB" sz="2000" dirty="0" smtClean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pPr lvl="1" defTabSz="457200"/>
            <a:r>
              <a:rPr lang="en-GB" sz="2000" dirty="0">
                <a:solidFill>
                  <a:srgbClr val="333F48"/>
                </a:solidFill>
                <a:latin typeface="Century Gothic" panose="020B0502020202020204" pitchFamily="34" charset="0"/>
              </a:rPr>
              <a:t>S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elect ‘Browse at Kiosk (full screen)’  </a:t>
            </a:r>
          </a:p>
          <a:p>
            <a:pPr defTabSz="457200"/>
            <a:endParaRPr lang="en-GB" sz="2000" dirty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If you do not have a smartboard, this </a:t>
            </a:r>
            <a:r>
              <a:rPr lang="en-GB" sz="2000" dirty="0" err="1" smtClean="0">
                <a:solidFill>
                  <a:srgbClr val="333F48"/>
                </a:solidFill>
                <a:latin typeface="Century Gothic" panose="020B0502020202020204" pitchFamily="34" charset="0"/>
              </a:rPr>
              <a:t>Powerpoint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can be used with a mouse as usual.</a:t>
            </a:r>
            <a:endParaRPr lang="en-GB" sz="2000" dirty="0" smtClean="0">
              <a:solidFill>
                <a:srgbClr val="333F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8096" y="1840491"/>
            <a:ext cx="63913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Amazing Snails</a:t>
            </a:r>
            <a:endParaRPr lang="en-US" sz="4400" b="1" dirty="0" smtClean="0">
              <a:solidFill>
                <a:srgbClr val="14A19A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7" y="251685"/>
            <a:ext cx="3356258" cy="1319554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242391" y="4211475"/>
            <a:ext cx="124415" cy="107254"/>
          </a:xfrm>
          <a:prstGeom prst="hexagon">
            <a:avLst/>
          </a:prstGeom>
          <a:solidFill>
            <a:srgbClr val="3C474D"/>
          </a:solidFill>
          <a:ln>
            <a:solidFill>
              <a:srgbClr val="3C474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Hexagon 25"/>
          <p:cNvSpPr/>
          <p:nvPr/>
        </p:nvSpPr>
        <p:spPr>
          <a:xfrm>
            <a:off x="1242391" y="3913244"/>
            <a:ext cx="124415" cy="107254"/>
          </a:xfrm>
          <a:prstGeom prst="hexagon">
            <a:avLst/>
          </a:prstGeom>
          <a:solidFill>
            <a:srgbClr val="3C474D"/>
          </a:solidFill>
          <a:ln>
            <a:solidFill>
              <a:srgbClr val="3C474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xagon 26"/>
          <p:cNvSpPr/>
          <p:nvPr/>
        </p:nvSpPr>
        <p:spPr>
          <a:xfrm>
            <a:off x="1242391" y="3600293"/>
            <a:ext cx="124415" cy="107254"/>
          </a:xfrm>
          <a:prstGeom prst="hexagon">
            <a:avLst/>
          </a:prstGeom>
          <a:solidFill>
            <a:srgbClr val="3C474D"/>
          </a:solidFill>
          <a:ln>
            <a:solidFill>
              <a:srgbClr val="3C474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82992" y="5934000"/>
            <a:ext cx="943106" cy="8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4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3917" y="2380289"/>
            <a:ext cx="307370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Century Gothic" panose="020B0502020202020204" pitchFamily="34" charset="0"/>
              </a:rPr>
              <a:t>The snail shells shown here are all from the same type of snail.</a:t>
            </a:r>
          </a:p>
          <a:p>
            <a:endParaRPr lang="en-GB" sz="1500" dirty="0">
              <a:latin typeface="Century Gothic" panose="020B0502020202020204" pitchFamily="34" charset="0"/>
            </a:endParaRPr>
          </a:p>
          <a:p>
            <a:r>
              <a:rPr lang="en-GB" sz="1500" dirty="0">
                <a:latin typeface="Century Gothic" panose="020B0502020202020204" pitchFamily="34" charset="0"/>
              </a:rPr>
              <a:t>Pollution, for example from cars, has caused the shells of some of these snails to grow in different ways. </a:t>
            </a:r>
          </a:p>
          <a:p>
            <a:endParaRPr lang="en-GB" sz="1500" dirty="0">
              <a:latin typeface="Century Gothic" panose="020B0502020202020204" pitchFamily="34" charset="0"/>
            </a:endParaRPr>
          </a:p>
          <a:p>
            <a:endParaRPr lang="en-GB" sz="15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917" y="484415"/>
            <a:ext cx="3619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AEA8"/>
                </a:solidFill>
                <a:latin typeface="Century Gothic" panose="020B0502020202020204" pitchFamily="34" charset="0"/>
              </a:rPr>
              <a:t>Tracking pollution using museum collections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58314" y="853798"/>
            <a:ext cx="3480948" cy="4093760"/>
            <a:chOff x="6203509" y="-4604"/>
            <a:chExt cx="4641265" cy="54583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509" y="-4604"/>
              <a:ext cx="4499987" cy="4661801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7153270" y="3761710"/>
              <a:ext cx="1941034" cy="1692033"/>
            </a:xfrm>
            <a:prstGeom prst="line">
              <a:avLst/>
            </a:prstGeom>
            <a:ln w="28575">
              <a:solidFill>
                <a:srgbClr val="00A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41" idx="5"/>
            </p:cNvCxnSpPr>
            <p:nvPr/>
          </p:nvCxnSpPr>
          <p:spPr>
            <a:xfrm>
              <a:off x="10008012" y="1103324"/>
              <a:ext cx="836762" cy="3421947"/>
            </a:xfrm>
            <a:prstGeom prst="line">
              <a:avLst/>
            </a:prstGeom>
            <a:ln w="28575">
              <a:solidFill>
                <a:srgbClr val="00A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232766" y="4348673"/>
            <a:ext cx="3982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latin typeface="Century Gothic" panose="020B0502020202020204" pitchFamily="34" charset="0"/>
              </a:rPr>
              <a:t>Which snails lived in a clean habitat?</a:t>
            </a:r>
          </a:p>
          <a:p>
            <a:endParaRPr lang="en-GB" sz="1350" b="1" dirty="0">
              <a:latin typeface="Century Gothic" panose="020B0502020202020204" pitchFamily="34" charset="0"/>
            </a:endParaRPr>
          </a:p>
          <a:p>
            <a:r>
              <a:rPr lang="en-GB" sz="1350" b="1" dirty="0">
                <a:latin typeface="Century Gothic" panose="020B0502020202020204" pitchFamily="34" charset="0"/>
              </a:rPr>
              <a:t>Which snails lived in a dirty or polluted habitat?</a:t>
            </a:r>
          </a:p>
          <a:p>
            <a:endParaRPr lang="en-GB" sz="1350" b="1" dirty="0">
              <a:latin typeface="Century Gothic" panose="020B0502020202020204" pitchFamily="34" charset="0"/>
            </a:endParaRPr>
          </a:p>
          <a:p>
            <a:r>
              <a:rPr lang="en-GB" sz="1350" b="1" dirty="0">
                <a:latin typeface="Century Gothic" panose="020B0502020202020204" pitchFamily="34" charset="0"/>
              </a:rPr>
              <a:t>How can we use museum collections of dead snails to help protect living ones?</a:t>
            </a:r>
          </a:p>
          <a:p>
            <a:endParaRPr lang="en-GB" sz="1350" dirty="0"/>
          </a:p>
        </p:txBody>
      </p:sp>
      <p:sp>
        <p:nvSpPr>
          <p:cNvPr id="19" name="Rectangle 18"/>
          <p:cNvSpPr/>
          <p:nvPr/>
        </p:nvSpPr>
        <p:spPr>
          <a:xfrm>
            <a:off x="6224777" y="5808093"/>
            <a:ext cx="2792018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75" dirty="0">
                <a:latin typeface="Century Gothic" panose="020B0502020202020204" pitchFamily="34" charset="0"/>
              </a:rPr>
              <a:t>Images: CC-BY-NC-SA-4.0 | Leeds Museums &amp; Galleries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1" name="TextBox 20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3" name="Hexagon 22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0" name="Hexagon 29" hidden="1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1" name="Hexagon 30" hidden="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Hexagon 34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6" name="Hexagon 35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3956374" y="324487"/>
            <a:ext cx="1554740" cy="1236305"/>
            <a:chOff x="3213463" y="1637524"/>
            <a:chExt cx="1554740" cy="1236305"/>
          </a:xfrm>
        </p:grpSpPr>
        <p:sp>
          <p:nvSpPr>
            <p:cNvPr id="13" name="Hexagon 12"/>
            <p:cNvSpPr/>
            <p:nvPr/>
          </p:nvSpPr>
          <p:spPr>
            <a:xfrm>
              <a:off x="3213463" y="1637524"/>
              <a:ext cx="1434114" cy="1236305"/>
            </a:xfrm>
            <a:prstGeom prst="hexagon">
              <a:avLst/>
            </a:prstGeom>
            <a:noFill/>
            <a:ln w="57150">
              <a:solidFill>
                <a:srgbClr val="00AE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05327" y="1794011"/>
              <a:ext cx="13628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 smtClean="0">
                  <a:latin typeface="Century Gothic" panose="020B0502020202020204" pitchFamily="34" charset="0"/>
                </a:rPr>
                <a:t>These shells are the correct </a:t>
              </a:r>
            </a:p>
            <a:p>
              <a:r>
                <a:rPr lang="en-GB" sz="1350" dirty="0" smtClean="0">
                  <a:latin typeface="Century Gothic" panose="020B0502020202020204" pitchFamily="34" charset="0"/>
                </a:rPr>
                <a:t>shape </a:t>
              </a:r>
              <a:endParaRPr lang="en-GB" sz="135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246057" y="4251204"/>
            <a:ext cx="1648481" cy="1421104"/>
            <a:chOff x="3213463" y="1637524"/>
            <a:chExt cx="1434114" cy="1236305"/>
          </a:xfrm>
        </p:grpSpPr>
        <p:sp>
          <p:nvSpPr>
            <p:cNvPr id="41" name="Hexagon 40"/>
            <p:cNvSpPr/>
            <p:nvPr/>
          </p:nvSpPr>
          <p:spPr>
            <a:xfrm>
              <a:off x="3213463" y="1637524"/>
              <a:ext cx="1434114" cy="1236305"/>
            </a:xfrm>
            <a:prstGeom prst="hexagon">
              <a:avLst/>
            </a:prstGeom>
            <a:noFill/>
            <a:ln w="57150">
              <a:solidFill>
                <a:srgbClr val="00AE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76749" y="1854839"/>
              <a:ext cx="1198973" cy="803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 smtClean="0">
                  <a:latin typeface="Century Gothic" panose="020B0502020202020204" pitchFamily="34" charset="0"/>
                </a:rPr>
                <a:t>These shells are deformed (they are the  wrong shape)</a:t>
              </a:r>
              <a:endParaRPr lang="en-GB" sz="135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7396217" y="3548102"/>
            <a:ext cx="213264" cy="693326"/>
          </a:xfrm>
          <a:prstGeom prst="line">
            <a:avLst/>
          </a:prstGeom>
          <a:ln w="28575">
            <a:solidFill>
              <a:srgbClr val="00A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62" y="5330465"/>
            <a:ext cx="1121947" cy="967955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5390488" y="938045"/>
            <a:ext cx="553112" cy="525248"/>
          </a:xfrm>
          <a:prstGeom prst="line">
            <a:avLst/>
          </a:prstGeom>
          <a:ln w="28575">
            <a:solidFill>
              <a:srgbClr val="00A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7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8315" y="857250"/>
            <a:ext cx="4246858" cy="2830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7643" y="1937046"/>
            <a:ext cx="482047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Amazing Snails</a:t>
            </a:r>
          </a:p>
        </p:txBody>
      </p:sp>
      <p:sp>
        <p:nvSpPr>
          <p:cNvPr id="7" name="Hexagon 6">
            <a:hlinkClick r:id="" action="ppaction://hlinkshowjump?jump=nextslide"/>
          </p:cNvPr>
          <p:cNvSpPr/>
          <p:nvPr/>
        </p:nvSpPr>
        <p:spPr>
          <a:xfrm>
            <a:off x="3717541" y="5127537"/>
            <a:ext cx="1041425" cy="897780"/>
          </a:xfrm>
          <a:prstGeom prst="hexagon">
            <a:avLst/>
          </a:prstGeom>
          <a:solidFill>
            <a:srgbClr val="00AEA8"/>
          </a:solidFill>
          <a:ln>
            <a:solidFill>
              <a:srgbClr val="00A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 smtClean="0">
              <a:latin typeface="Century Gothic" panose="020B0502020202020204" pitchFamily="34" charset="0"/>
            </a:endParaRPr>
          </a:p>
          <a:p>
            <a:pPr algn="ctr"/>
            <a:endParaRPr lang="en-GB" sz="12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1400" b="1" dirty="0" smtClean="0">
                <a:latin typeface="Century Gothic" panose="020B0502020202020204" pitchFamily="34" charset="0"/>
              </a:rPr>
              <a:t>Start</a:t>
            </a:r>
            <a:endParaRPr lang="en-GB" sz="14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again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2741" y="3802437"/>
            <a:ext cx="2011148" cy="15203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03" y="3802436"/>
            <a:ext cx="2012336" cy="15625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24777" y="5738421"/>
            <a:ext cx="2792018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75" dirty="0">
                <a:latin typeface="Century Gothic" panose="020B0502020202020204" pitchFamily="34" charset="0"/>
              </a:rPr>
              <a:t>Images: CC-BY-NC-SA-4.0 | Leeds Museums &amp; Galleries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82907" y="2386807"/>
            <a:ext cx="4689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Century Gothic" panose="020B0502020202020204" pitchFamily="34" charset="0"/>
              </a:rPr>
              <a:t>Why not explore your local museum’s </a:t>
            </a:r>
          </a:p>
          <a:p>
            <a:pPr algn="ctr"/>
            <a:r>
              <a:rPr lang="en-GB" sz="1500" dirty="0">
                <a:latin typeface="Century Gothic" panose="020B0502020202020204" pitchFamily="34" charset="0"/>
              </a:rPr>
              <a:t>Natural Science collection?  </a:t>
            </a:r>
          </a:p>
          <a:p>
            <a:pPr algn="ctr"/>
            <a:endParaRPr lang="en-GB" sz="1500" dirty="0">
              <a:latin typeface="Century Gothic" panose="020B0502020202020204" pitchFamily="34" charset="0"/>
            </a:endParaRPr>
          </a:p>
          <a:p>
            <a:pPr algn="ctr"/>
            <a:r>
              <a:rPr lang="en-GB" sz="1500" dirty="0">
                <a:latin typeface="Century Gothic" panose="020B0502020202020204" pitchFamily="34" charset="0"/>
              </a:rPr>
              <a:t>You’re bound to discover something amazing!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6" name="TextBox 15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8" name="Hexagon 17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1" name="Hexagon 30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876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-0.96328 0.0046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64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326" y="1565545"/>
            <a:ext cx="4246858" cy="2830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7643" y="2536154"/>
            <a:ext cx="482047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Amazing Snails</a:t>
            </a: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27622" y="4913978"/>
            <a:ext cx="1147368" cy="9891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7" y="251685"/>
            <a:ext cx="3356258" cy="131955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8" name="TextBox 17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0" name="Hexagon 19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440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4800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91788 0.0090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85" y="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2" y="857250"/>
            <a:ext cx="7543800" cy="5027235"/>
          </a:xfrm>
          <a:prstGeom prst="rect">
            <a:avLst/>
          </a:prstGeom>
        </p:spPr>
      </p:pic>
      <p:sp>
        <p:nvSpPr>
          <p:cNvPr id="10" name="Rounded Rectangular Callout 9">
            <a:hlinkClick r:id="rId3" action="ppaction://hlinksldjump"/>
          </p:cNvPr>
          <p:cNvSpPr/>
          <p:nvPr/>
        </p:nvSpPr>
        <p:spPr>
          <a:xfrm>
            <a:off x="7394029" y="3468414"/>
            <a:ext cx="1638742" cy="1423690"/>
          </a:xfrm>
          <a:prstGeom prst="wedgeRoundRectCallout">
            <a:avLst>
              <a:gd name="adj1" fmla="val -71386"/>
              <a:gd name="adj2" fmla="val -28332"/>
              <a:gd name="adj3" fmla="val 16667"/>
            </a:avLst>
          </a:prstGeom>
          <a:solidFill>
            <a:srgbClr val="00AEA8"/>
          </a:solidFill>
          <a:ln>
            <a:solidFill>
              <a:srgbClr val="3C4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Do snails have teeth?</a:t>
            </a:r>
          </a:p>
        </p:txBody>
      </p:sp>
      <p:sp>
        <p:nvSpPr>
          <p:cNvPr id="11" name="Rounded Rectangular Callout 10">
            <a:hlinkClick r:id="rId4" action="ppaction://hlinksldjump"/>
          </p:cNvPr>
          <p:cNvSpPr/>
          <p:nvPr/>
        </p:nvSpPr>
        <p:spPr>
          <a:xfrm flipH="1">
            <a:off x="5735628" y="857250"/>
            <a:ext cx="1500744" cy="1231615"/>
          </a:xfrm>
          <a:prstGeom prst="wedgeRoundRectCallout">
            <a:avLst>
              <a:gd name="adj1" fmla="val -59246"/>
              <a:gd name="adj2" fmla="val 84762"/>
              <a:gd name="adj3" fmla="val 16667"/>
            </a:avLst>
          </a:prstGeom>
          <a:solidFill>
            <a:srgbClr val="00AEA8"/>
          </a:solidFill>
          <a:ln>
            <a:solidFill>
              <a:srgbClr val="3C4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Can snails see?</a:t>
            </a:r>
          </a:p>
        </p:txBody>
      </p:sp>
      <p:sp>
        <p:nvSpPr>
          <p:cNvPr id="12" name="Rounded Rectangular Callout 11">
            <a:hlinkClick r:id="rId5" action="ppaction://hlinksldjump"/>
          </p:cNvPr>
          <p:cNvSpPr/>
          <p:nvPr/>
        </p:nvSpPr>
        <p:spPr>
          <a:xfrm>
            <a:off x="274768" y="857250"/>
            <a:ext cx="2133262" cy="1489075"/>
          </a:xfrm>
          <a:prstGeom prst="wedgeRoundRectCallout">
            <a:avLst>
              <a:gd name="adj1" fmla="val 69919"/>
              <a:gd name="adj2" fmla="val 47143"/>
              <a:gd name="adj3" fmla="val 16667"/>
            </a:avLst>
          </a:prstGeom>
          <a:solidFill>
            <a:srgbClr val="00AEA8"/>
          </a:solidFill>
          <a:ln>
            <a:solidFill>
              <a:srgbClr val="3C4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What is a snail’s shell made from?</a:t>
            </a:r>
          </a:p>
        </p:txBody>
      </p:sp>
      <p:sp>
        <p:nvSpPr>
          <p:cNvPr id="13" name="Rounded Rectangular Callout 12">
            <a:hlinkClick r:id="rId6" action="ppaction://hlinksldjump"/>
          </p:cNvPr>
          <p:cNvSpPr/>
          <p:nvPr/>
        </p:nvSpPr>
        <p:spPr>
          <a:xfrm>
            <a:off x="256653" y="4328824"/>
            <a:ext cx="1824395" cy="1335946"/>
          </a:xfrm>
          <a:prstGeom prst="wedgeRoundRectCallout">
            <a:avLst>
              <a:gd name="adj1" fmla="val -3649"/>
              <a:gd name="adj2" fmla="val -85125"/>
              <a:gd name="adj3" fmla="val 16667"/>
            </a:avLst>
          </a:prstGeom>
          <a:solidFill>
            <a:srgbClr val="00AEA8"/>
          </a:solidFill>
          <a:ln>
            <a:solidFill>
              <a:srgbClr val="3C4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What is snail slime?</a:t>
            </a:r>
          </a:p>
        </p:txBody>
      </p:sp>
      <p:sp>
        <p:nvSpPr>
          <p:cNvPr id="7" name="Rounded Rectangular Callout 6">
            <a:hlinkClick r:id="rId7" action="ppaction://hlinksldjump"/>
          </p:cNvPr>
          <p:cNvSpPr/>
          <p:nvPr/>
        </p:nvSpPr>
        <p:spPr>
          <a:xfrm>
            <a:off x="3295813" y="4469248"/>
            <a:ext cx="1965058" cy="1646461"/>
          </a:xfrm>
          <a:prstGeom prst="wedgeRoundRectCallout">
            <a:avLst>
              <a:gd name="adj1" fmla="val 2933"/>
              <a:gd name="adj2" fmla="val -57375"/>
              <a:gd name="adj3" fmla="val 16667"/>
            </a:avLst>
          </a:prstGeom>
          <a:solidFill>
            <a:srgbClr val="00AEA8"/>
          </a:solidFill>
          <a:ln>
            <a:solidFill>
              <a:srgbClr val="3C4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Snails in museum collections</a:t>
            </a:r>
          </a:p>
        </p:txBody>
      </p:sp>
      <p:sp>
        <p:nvSpPr>
          <p:cNvPr id="8" name="Hexagon 7">
            <a:hlinkClick r:id="rId8" action="ppaction://hlinksldjump"/>
          </p:cNvPr>
          <p:cNvSpPr/>
          <p:nvPr/>
        </p:nvSpPr>
        <p:spPr>
          <a:xfrm>
            <a:off x="8284289" y="5375104"/>
            <a:ext cx="758473" cy="653856"/>
          </a:xfrm>
          <a:prstGeom prst="hexagon">
            <a:avLst/>
          </a:prstGeom>
          <a:solidFill>
            <a:srgbClr val="D22630"/>
          </a:solidFill>
          <a:ln>
            <a:solidFill>
              <a:srgbClr val="D22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End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35802" y="4572675"/>
            <a:ext cx="4215838" cy="2595466"/>
            <a:chOff x="4835802" y="4572675"/>
            <a:chExt cx="4215838" cy="2595466"/>
          </a:xfrm>
        </p:grpSpPr>
        <p:sp>
          <p:nvSpPr>
            <p:cNvPr id="14" name="TextBox 13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835802" y="4572675"/>
              <a:ext cx="4215838" cy="2595466"/>
              <a:chOff x="788737" y="1834248"/>
              <a:chExt cx="9265762" cy="5704434"/>
            </a:xfrm>
          </p:grpSpPr>
          <p:sp>
            <p:nvSpPr>
              <p:cNvPr id="16" name="Hexagon 15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93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83" y="432461"/>
            <a:ext cx="4246858" cy="2830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22" y="1127480"/>
            <a:ext cx="4314393" cy="2476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662" y="3262594"/>
            <a:ext cx="3372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And not just a few either. 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The average snail has around </a:t>
            </a:r>
            <a:r>
              <a:rPr lang="en-GB" b="1" dirty="0">
                <a:latin typeface="Century Gothic" panose="020B0502020202020204" pitchFamily="34" charset="0"/>
              </a:rPr>
              <a:t>12,000</a:t>
            </a:r>
            <a:r>
              <a:rPr lang="en-GB" dirty="0">
                <a:latin typeface="Century Gothic" panose="020B0502020202020204" pitchFamily="34" charset="0"/>
              </a:rPr>
              <a:t> teeth!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068" y="2642139"/>
            <a:ext cx="3619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00AEA8"/>
                </a:solidFill>
                <a:latin typeface="Century Gothic" panose="020B0502020202020204" pitchFamily="34" charset="0"/>
              </a:rPr>
              <a:t>YES!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4980" y="3756572"/>
            <a:ext cx="4586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Here’s a close-up photograph showing some of the teeth from a single snail.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b="1" dirty="0">
                <a:latin typeface="Century Gothic" panose="020B0502020202020204" pitchFamily="34" charset="0"/>
              </a:rPr>
              <a:t>Imagine</a:t>
            </a:r>
            <a:r>
              <a:rPr lang="en-GB" dirty="0">
                <a:latin typeface="Century Gothic" panose="020B0502020202020204" pitchFamily="34" charset="0"/>
              </a:rPr>
              <a:t> being chomped by these…it’s lucky that snails don’t hunt humans!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5143" y="5691836"/>
            <a:ext cx="2792018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75" dirty="0">
                <a:latin typeface="Century Gothic" panose="020B0502020202020204" pitchFamily="34" charset="0"/>
              </a:rPr>
              <a:t>Image: CC-BY-NC-SA-4.0 | National museum of Wales | Flickr.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59580" y="5367697"/>
            <a:ext cx="4492060" cy="1800444"/>
            <a:chOff x="4559580" y="5367697"/>
            <a:chExt cx="4492060" cy="1800444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59580" y="5367697"/>
              <a:ext cx="4492060" cy="1800444"/>
              <a:chOff x="181643" y="3581584"/>
              <a:chExt cx="9872856" cy="3957098"/>
            </a:xfrm>
          </p:grpSpPr>
          <p:sp>
            <p:nvSpPr>
              <p:cNvPr id="17" name="Hexagon 16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pic>
        <p:nvPicPr>
          <p:cNvPr id="33" name="Picture 3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62" y="5330465"/>
            <a:ext cx="1121947" cy="9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52" y="562974"/>
            <a:ext cx="4246858" cy="2830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410" y="3305245"/>
            <a:ext cx="38061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Century Gothic" panose="020B0502020202020204" pitchFamily="34" charset="0"/>
              </a:rPr>
              <a:t>Snails can see.  </a:t>
            </a:r>
          </a:p>
          <a:p>
            <a:endParaRPr lang="en-GB" sz="1500" dirty="0">
              <a:latin typeface="Century Gothic" panose="020B0502020202020204" pitchFamily="34" charset="0"/>
            </a:endParaRPr>
          </a:p>
          <a:p>
            <a:r>
              <a:rPr lang="en-GB" sz="1500" dirty="0">
                <a:latin typeface="Century Gothic" panose="020B0502020202020204" pitchFamily="34" charset="0"/>
              </a:rPr>
              <a:t>Their eyes are on the end of eye-stalks, which means they can move them around to get a better view.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5635" y="4894685"/>
            <a:ext cx="4314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Century Gothic" panose="020B0502020202020204" pitchFamily="34" charset="0"/>
              </a:rPr>
              <a:t>What would you be able to do if your eyes were on eye-stalks?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410" y="2753311"/>
            <a:ext cx="3619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00AEA8"/>
                </a:solidFill>
                <a:latin typeface="Century Gothic" panose="020B0502020202020204" pitchFamily="34" charset="0"/>
              </a:rPr>
              <a:t>YES!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12" y="1403362"/>
            <a:ext cx="4321916" cy="312529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5" name="TextBox 14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8" name="Hexagon 17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55" y="5481044"/>
            <a:ext cx="990569" cy="8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6858" y="1358315"/>
            <a:ext cx="3670406" cy="25953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55704" y="5143632"/>
            <a:ext cx="342033" cy="342033"/>
            <a:chOff x="2306595" y="527079"/>
            <a:chExt cx="691978" cy="691978"/>
          </a:xfrm>
        </p:grpSpPr>
        <p:sp>
          <p:nvSpPr>
            <p:cNvPr id="7" name="Isosceles Triangle 6"/>
            <p:cNvSpPr/>
            <p:nvPr/>
          </p:nvSpPr>
          <p:spPr>
            <a:xfrm rot="16200000">
              <a:off x="2372497" y="691978"/>
              <a:ext cx="420130" cy="3621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2306595" y="527079"/>
              <a:ext cx="691978" cy="691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3" name="Rectangle 12"/>
          <p:cNvSpPr/>
          <p:nvPr/>
        </p:nvSpPr>
        <p:spPr>
          <a:xfrm rot="1299244">
            <a:off x="4735778" y="2270367"/>
            <a:ext cx="623940" cy="167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4246857" y="3877790"/>
            <a:ext cx="4314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Mystery snails </a:t>
            </a:r>
            <a:r>
              <a:rPr lang="en-GB" dirty="0">
                <a:latin typeface="Century Gothic" panose="020B0502020202020204" pitchFamily="34" charset="0"/>
              </a:rPr>
              <a:t>(yes, that is their actual name) can completely regenerate their eyes. 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That means if they lose an eye, they </a:t>
            </a:r>
            <a:r>
              <a:rPr lang="en-GB" b="1" dirty="0">
                <a:latin typeface="Century Gothic" panose="020B0502020202020204" pitchFamily="34" charset="0"/>
              </a:rPr>
              <a:t>can grow a new one!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99381" y="5756412"/>
            <a:ext cx="2792018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75" dirty="0">
                <a:latin typeface="Century Gothic" panose="020B0502020202020204" pitchFamily="34" charset="0"/>
              </a:rPr>
              <a:t>Image: CC-BY-ND-2.0 | Wisconsin Natural Resources| Flickr.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7737" y="691520"/>
            <a:ext cx="3679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009999"/>
                </a:solidFill>
                <a:latin typeface="Century Gothic" panose="020B0502020202020204" pitchFamily="34" charset="0"/>
              </a:rPr>
              <a:t>Aquatic Chinese Mystery Snail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8" name="TextBox 17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0" name="Hexagon 19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897105" y="2401251"/>
            <a:ext cx="1639602" cy="1413450"/>
            <a:chOff x="855704" y="1358315"/>
            <a:chExt cx="2354010" cy="2029319"/>
          </a:xfrm>
          <a:solidFill>
            <a:srgbClr val="C00000"/>
          </a:solidFill>
        </p:grpSpPr>
        <p:sp>
          <p:nvSpPr>
            <p:cNvPr id="4" name="Hexagon 3"/>
            <p:cNvSpPr/>
            <p:nvPr/>
          </p:nvSpPr>
          <p:spPr>
            <a:xfrm>
              <a:off x="855704" y="1358315"/>
              <a:ext cx="2354010" cy="2029319"/>
            </a:xfrm>
            <a:prstGeom prst="hexagon">
              <a:avLst/>
            </a:prstGeom>
            <a:grpFill/>
            <a:ln w="38100">
              <a:solidFill>
                <a:srgbClr val="D226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89301" y="2094428"/>
              <a:ext cx="2004254" cy="5302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AMAZING!</a:t>
              </a:r>
              <a:endParaRPr lang="en-GB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Hexagon 36"/>
          <p:cNvSpPr/>
          <p:nvPr/>
        </p:nvSpPr>
        <p:spPr>
          <a:xfrm>
            <a:off x="341610" y="2012764"/>
            <a:ext cx="792480" cy="683172"/>
          </a:xfrm>
          <a:prstGeom prst="hexagon">
            <a:avLst/>
          </a:prstGeom>
          <a:noFill/>
          <a:ln w="28575">
            <a:solidFill>
              <a:srgbClr val="D22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Hexagon 37"/>
          <p:cNvSpPr/>
          <p:nvPr/>
        </p:nvSpPr>
        <p:spPr>
          <a:xfrm>
            <a:off x="-357818" y="2408095"/>
            <a:ext cx="792480" cy="683172"/>
          </a:xfrm>
          <a:prstGeom prst="hexagon">
            <a:avLst/>
          </a:prstGeom>
          <a:solidFill>
            <a:srgbClr val="D22630">
              <a:alpha val="80000"/>
            </a:srgbClr>
          </a:solidFill>
          <a:ln w="28575">
            <a:solidFill>
              <a:srgbClr val="D22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Hexagon 39"/>
          <p:cNvSpPr/>
          <p:nvPr/>
        </p:nvSpPr>
        <p:spPr>
          <a:xfrm>
            <a:off x="324852" y="3506707"/>
            <a:ext cx="792480" cy="683172"/>
          </a:xfrm>
          <a:prstGeom prst="hexagon">
            <a:avLst/>
          </a:prstGeom>
          <a:noFill/>
          <a:ln w="28575">
            <a:solidFill>
              <a:srgbClr val="D22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Hexagon 40"/>
          <p:cNvSpPr/>
          <p:nvPr/>
        </p:nvSpPr>
        <p:spPr>
          <a:xfrm>
            <a:off x="1043085" y="3899297"/>
            <a:ext cx="792480" cy="683172"/>
          </a:xfrm>
          <a:prstGeom prst="hexagon">
            <a:avLst/>
          </a:prstGeom>
          <a:noFill/>
          <a:ln w="28575">
            <a:solidFill>
              <a:srgbClr val="D22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Hexagon 41"/>
          <p:cNvSpPr/>
          <p:nvPr/>
        </p:nvSpPr>
        <p:spPr>
          <a:xfrm>
            <a:off x="214026" y="4357341"/>
            <a:ext cx="441272" cy="380407"/>
          </a:xfrm>
          <a:prstGeom prst="hexagon">
            <a:avLst/>
          </a:prstGeom>
          <a:solidFill>
            <a:srgbClr val="C00000">
              <a:alpha val="60000"/>
            </a:srgbClr>
          </a:solidFill>
          <a:ln w="28575">
            <a:solidFill>
              <a:srgbClr val="D2263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Hexagon 43"/>
          <p:cNvSpPr/>
          <p:nvPr/>
        </p:nvSpPr>
        <p:spPr>
          <a:xfrm>
            <a:off x="1168926" y="1888523"/>
            <a:ext cx="478015" cy="412082"/>
          </a:xfrm>
          <a:prstGeom prst="hexagon">
            <a:avLst/>
          </a:prstGeom>
          <a:noFill/>
          <a:ln w="28575">
            <a:solidFill>
              <a:srgbClr val="D22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Hexagon 44"/>
          <p:cNvSpPr/>
          <p:nvPr/>
        </p:nvSpPr>
        <p:spPr>
          <a:xfrm>
            <a:off x="2281025" y="3636578"/>
            <a:ext cx="441272" cy="380407"/>
          </a:xfrm>
          <a:prstGeom prst="hexagon">
            <a:avLst/>
          </a:prstGeom>
          <a:solidFill>
            <a:srgbClr val="C00000">
              <a:alpha val="60000"/>
            </a:srgbClr>
          </a:solidFill>
          <a:ln w="28575">
            <a:solidFill>
              <a:srgbClr val="D2263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62" y="5330465"/>
            <a:ext cx="1121947" cy="9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687"/>
            <a:ext cx="4246858" cy="2830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4422" y="4968356"/>
            <a:ext cx="4314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Can you think of any sources of calcium in your diet?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6005" y="1328560"/>
            <a:ext cx="4314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A snail’s shell is made from </a:t>
            </a:r>
            <a:r>
              <a:rPr lang="en-GB" b="1" dirty="0">
                <a:latin typeface="Century Gothic" panose="020B0502020202020204" pitchFamily="34" charset="0"/>
              </a:rPr>
              <a:t>calcium carbonate.</a:t>
            </a:r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10862" y="2060404"/>
            <a:ext cx="1487024" cy="1281917"/>
            <a:chOff x="7504441" y="2703443"/>
            <a:chExt cx="1758829" cy="1516232"/>
          </a:xfrm>
        </p:grpSpPr>
        <p:sp>
          <p:nvSpPr>
            <p:cNvPr id="13" name="Hexagon 12"/>
            <p:cNvSpPr/>
            <p:nvPr/>
          </p:nvSpPr>
          <p:spPr>
            <a:xfrm>
              <a:off x="7504441" y="2703443"/>
              <a:ext cx="1758829" cy="1516232"/>
            </a:xfrm>
            <a:prstGeom prst="hexagon">
              <a:avLst/>
            </a:prstGeom>
            <a:solidFill>
              <a:srgbClr val="231F20"/>
            </a:solidFill>
            <a:ln w="38100">
              <a:solidFill>
                <a:srgbClr val="00AE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740" y="2870509"/>
              <a:ext cx="1224230" cy="122423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844273" y="2401246"/>
            <a:ext cx="2649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The snail’s </a:t>
            </a:r>
            <a:r>
              <a:rPr lang="en-GB" b="1" dirty="0">
                <a:latin typeface="Century Gothic" panose="020B0502020202020204" pitchFamily="34" charset="0"/>
              </a:rPr>
              <a:t>shell protects </a:t>
            </a:r>
            <a:r>
              <a:rPr lang="en-GB" dirty="0">
                <a:latin typeface="Century Gothic" panose="020B0502020202020204" pitchFamily="34" charset="0"/>
              </a:rPr>
              <a:t>its body from the sun.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Why do you think it needs protecting?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00305" y="2794206"/>
            <a:ext cx="1319122" cy="1137174"/>
            <a:chOff x="7504441" y="2703443"/>
            <a:chExt cx="1758829" cy="1516232"/>
          </a:xfrm>
        </p:grpSpPr>
        <p:sp>
          <p:nvSpPr>
            <p:cNvPr id="17" name="Hexagon 16"/>
            <p:cNvSpPr/>
            <p:nvPr/>
          </p:nvSpPr>
          <p:spPr>
            <a:xfrm>
              <a:off x="7504441" y="2703443"/>
              <a:ext cx="1758829" cy="1516232"/>
            </a:xfrm>
            <a:prstGeom prst="hexagon">
              <a:avLst/>
            </a:prstGeom>
            <a:solidFill>
              <a:srgbClr val="231F20"/>
            </a:solidFill>
            <a:ln w="38100">
              <a:solidFill>
                <a:srgbClr val="00AE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60" y="2918932"/>
              <a:ext cx="1043124" cy="104312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20" name="TextBox 19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2" name="Hexagon 21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6" name="Hexagon 35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462387" y="736989"/>
            <a:ext cx="3619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00AEA8"/>
                </a:solidFill>
                <a:latin typeface="Century Gothic" panose="020B0502020202020204" pitchFamily="34" charset="0"/>
              </a:rPr>
              <a:t>Snail Shells</a:t>
            </a:r>
            <a:endParaRPr lang="en-GB" sz="3000" b="1" dirty="0">
              <a:solidFill>
                <a:srgbClr val="00AEA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9" name="Picture 3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662" y="5330465"/>
            <a:ext cx="1121947" cy="9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83" y="432461"/>
            <a:ext cx="4246858" cy="28301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426" y="3438574"/>
            <a:ext cx="3372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Century Gothic" panose="020B0502020202020204" pitchFamily="34" charset="0"/>
              </a:rPr>
              <a:t>Snail slime is a kind of </a:t>
            </a:r>
            <a:r>
              <a:rPr lang="en-GB" sz="1500" b="1" dirty="0">
                <a:latin typeface="Century Gothic" panose="020B0502020202020204" pitchFamily="34" charset="0"/>
              </a:rPr>
              <a:t>mucus</a:t>
            </a:r>
            <a:r>
              <a:rPr lang="en-GB" sz="1500" dirty="0">
                <a:latin typeface="Century Gothic" panose="020B0502020202020204" pitchFamily="34" charset="0"/>
              </a:rPr>
              <a:t>, similar to what comes out of your nose when you have a cold!</a:t>
            </a:r>
          </a:p>
          <a:p>
            <a:endParaRPr lang="en-GB" sz="15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253" y="2665531"/>
            <a:ext cx="3619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00AEA8"/>
                </a:solidFill>
                <a:latin typeface="Century Gothic" panose="020B0502020202020204" pitchFamily="34" charset="0"/>
              </a:rPr>
              <a:t>Bogies!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0631" y="4084841"/>
            <a:ext cx="4314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Century Gothic" panose="020B0502020202020204" pitchFamily="34" charset="0"/>
              </a:rPr>
              <a:t>The mucus is a cross between </a:t>
            </a:r>
            <a:r>
              <a:rPr lang="en-GB" sz="1500" b="1" dirty="0">
                <a:latin typeface="Century Gothic" panose="020B0502020202020204" pitchFamily="34" charset="0"/>
              </a:rPr>
              <a:t>glue</a:t>
            </a:r>
            <a:r>
              <a:rPr lang="en-GB" sz="1500" dirty="0">
                <a:latin typeface="Century Gothic" panose="020B0502020202020204" pitchFamily="34" charset="0"/>
              </a:rPr>
              <a:t> and a </a:t>
            </a:r>
            <a:r>
              <a:rPr lang="en-GB" sz="1500" b="1" dirty="0">
                <a:latin typeface="Century Gothic" panose="020B0502020202020204" pitchFamily="34" charset="0"/>
              </a:rPr>
              <a:t>lubricant</a:t>
            </a:r>
            <a:r>
              <a:rPr lang="en-GB" sz="1500" dirty="0">
                <a:latin typeface="Century Gothic" panose="020B0502020202020204" pitchFamily="34" charset="0"/>
              </a:rPr>
              <a:t>. </a:t>
            </a:r>
          </a:p>
          <a:p>
            <a:endParaRPr lang="en-GB" sz="1500" dirty="0">
              <a:latin typeface="Century Gothic" panose="020B0502020202020204" pitchFamily="34" charset="0"/>
            </a:endParaRPr>
          </a:p>
          <a:p>
            <a:r>
              <a:rPr lang="en-GB" sz="1500" dirty="0">
                <a:latin typeface="Century Gothic" panose="020B0502020202020204" pitchFamily="34" charset="0"/>
              </a:rPr>
              <a:t>The glue lets the snail climb vertical surfaces.</a:t>
            </a:r>
          </a:p>
          <a:p>
            <a:endParaRPr lang="en-GB" sz="1500" dirty="0">
              <a:latin typeface="Century Gothic" panose="020B0502020202020204" pitchFamily="34" charset="0"/>
            </a:endParaRPr>
          </a:p>
          <a:p>
            <a:r>
              <a:rPr lang="en-GB" sz="1500" dirty="0">
                <a:latin typeface="Century Gothic" panose="020B0502020202020204" pitchFamily="34" charset="0"/>
              </a:rPr>
              <a:t>The lubricant lets the snail move along smoothly.</a:t>
            </a:r>
          </a:p>
          <a:p>
            <a:endParaRPr lang="en-GB" sz="15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86" y="1276066"/>
            <a:ext cx="3811137" cy="254075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4" name="TextBox 13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6" name="Hexagon 15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Hexagon 19" hidden="1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Hexagon 20" hidden="1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3" name="Hexagon 22" hidden="1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 hidden="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 hidden="1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pic>
        <p:nvPicPr>
          <p:cNvPr id="32" name="Picture 3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62" y="5330465"/>
            <a:ext cx="1121947" cy="9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1253" y="3220224"/>
            <a:ext cx="3372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Century Gothic" panose="020B0502020202020204" pitchFamily="34" charset="0"/>
              </a:rPr>
              <a:t>Snail shells are easy to collect and store and can tell us a lot about the natural world.   </a:t>
            </a:r>
          </a:p>
          <a:p>
            <a:endParaRPr lang="en-GB" sz="1500" dirty="0">
              <a:latin typeface="Century Gothic" panose="020B0502020202020204" pitchFamily="34" charset="0"/>
            </a:endParaRPr>
          </a:p>
          <a:p>
            <a:r>
              <a:rPr lang="en-GB" sz="1500" dirty="0">
                <a:latin typeface="Century Gothic" panose="020B0502020202020204" pitchFamily="34" charset="0"/>
              </a:rPr>
              <a:t>Natural scientists can use the snail shells for research.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253" y="2612779"/>
            <a:ext cx="5059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009999"/>
                </a:solidFill>
                <a:latin typeface="Century Gothic" panose="020B0502020202020204" pitchFamily="34" charset="0"/>
              </a:rPr>
              <a:t>Snail shells in museums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9522" y="4284250"/>
            <a:ext cx="38329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Century Gothic" panose="020B0502020202020204" pitchFamily="34" charset="0"/>
              </a:rPr>
              <a:t>These shells </a:t>
            </a:r>
            <a:r>
              <a:rPr lang="en-GB" sz="1500" dirty="0" smtClean="0">
                <a:latin typeface="Century Gothic" panose="020B0502020202020204" pitchFamily="34" charset="0"/>
              </a:rPr>
              <a:t>above may </a:t>
            </a:r>
            <a:r>
              <a:rPr lang="en-GB" sz="1500" dirty="0">
                <a:latin typeface="Century Gothic" panose="020B0502020202020204" pitchFamily="34" charset="0"/>
              </a:rPr>
              <a:t>look different, but they are all the </a:t>
            </a:r>
            <a:r>
              <a:rPr lang="en-GB" sz="1500" b="1" dirty="0">
                <a:latin typeface="Century Gothic" panose="020B0502020202020204" pitchFamily="34" charset="0"/>
              </a:rPr>
              <a:t>same species </a:t>
            </a:r>
            <a:r>
              <a:rPr lang="en-GB" sz="1500" dirty="0">
                <a:latin typeface="Century Gothic" panose="020B0502020202020204" pitchFamily="34" charset="0"/>
              </a:rPr>
              <a:t>of snail.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22" y="821944"/>
            <a:ext cx="3506500" cy="31846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5" y="1030621"/>
            <a:ext cx="3008376" cy="15904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24777" y="5738421"/>
            <a:ext cx="2792018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75" dirty="0">
                <a:latin typeface="Century Gothic" panose="020B0502020202020204" pitchFamily="34" charset="0"/>
              </a:rPr>
              <a:t>Images: CC-BY-NC-SA-4.0 | Leeds Museums &amp; Galleries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59580" y="4723779"/>
            <a:ext cx="4492060" cy="2444362"/>
            <a:chOff x="4559580" y="4723779"/>
            <a:chExt cx="4492060" cy="2444362"/>
          </a:xfrm>
        </p:grpSpPr>
        <p:sp>
          <p:nvSpPr>
            <p:cNvPr id="19" name="TextBox 18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559580" y="4723779"/>
              <a:ext cx="4492060" cy="2444362"/>
              <a:chOff x="181643" y="2166352"/>
              <a:chExt cx="9872856" cy="5372330"/>
            </a:xfrm>
          </p:grpSpPr>
          <p:sp>
            <p:nvSpPr>
              <p:cNvPr id="21" name="Hexagon 20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55" y="5481044"/>
            <a:ext cx="990569" cy="8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658</Words>
  <Application>Microsoft Office PowerPoint</Application>
  <PresentationFormat>On-screen Show (4:3)</PresentationFormat>
  <Paragraphs>197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Leeds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Bartley, Izzy</dc:creator>
  <cp:lastModifiedBy>Bartley, Izzy</cp:lastModifiedBy>
  <cp:revision>68</cp:revision>
  <dcterms:created xsi:type="dcterms:W3CDTF">2017-08-03T10:37:56Z</dcterms:created>
  <dcterms:modified xsi:type="dcterms:W3CDTF">2017-09-26T08:05:24Z</dcterms:modified>
</cp:coreProperties>
</file>